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9"/>
  </p:notesMasterIdLst>
  <p:sldIdLst>
    <p:sldId id="256" r:id="rId5"/>
    <p:sldId id="257" r:id="rId6"/>
    <p:sldId id="259" r:id="rId7"/>
    <p:sldId id="288" r:id="rId8"/>
    <p:sldId id="262" r:id="rId9"/>
    <p:sldId id="263" r:id="rId10"/>
    <p:sldId id="267" r:id="rId11"/>
    <p:sldId id="289" r:id="rId12"/>
    <p:sldId id="290" r:id="rId13"/>
    <p:sldId id="291" r:id="rId14"/>
    <p:sldId id="292" r:id="rId15"/>
    <p:sldId id="293" r:id="rId16"/>
    <p:sldId id="295" r:id="rId17"/>
    <p:sldId id="296" r:id="rId18"/>
    <p:sldId id="297" r:id="rId19"/>
    <p:sldId id="298" r:id="rId20"/>
    <p:sldId id="299" r:id="rId21"/>
    <p:sldId id="300" r:id="rId22"/>
    <p:sldId id="294" r:id="rId23"/>
    <p:sldId id="301" r:id="rId24"/>
    <p:sldId id="302" r:id="rId25"/>
    <p:sldId id="303" r:id="rId26"/>
    <p:sldId id="304" r:id="rId27"/>
    <p:sldId id="260"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915F17-5085-4F76-A5F6-A07A04A0FB12}" v="1" dt="2020-09-03T14:28:22.9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79" autoAdjust="0"/>
    <p:restoredTop sz="85142" autoAdjust="0"/>
  </p:normalViewPr>
  <p:slideViewPr>
    <p:cSldViewPr snapToGrid="0">
      <p:cViewPr varScale="1">
        <p:scale>
          <a:sx n="71" d="100"/>
          <a:sy n="71" d="100"/>
        </p:scale>
        <p:origin x="84" y="8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ellyn Whitehead" userId="e2470f809c57897e" providerId="LiveId" clId="{44915F17-5085-4F76-A5F6-A07A04A0FB12}"/>
    <pc:docChg chg="modSld">
      <pc:chgData name="Joellyn Whitehead" userId="e2470f809c57897e" providerId="LiveId" clId="{44915F17-5085-4F76-A5F6-A07A04A0FB12}" dt="2020-09-03T14:28:46.008" v="6" actId="1076"/>
      <pc:docMkLst>
        <pc:docMk/>
      </pc:docMkLst>
      <pc:sldChg chg="addSp modSp mod">
        <pc:chgData name="Joellyn Whitehead" userId="e2470f809c57897e" providerId="LiveId" clId="{44915F17-5085-4F76-A5F6-A07A04A0FB12}" dt="2020-09-03T14:28:46.008" v="6" actId="1076"/>
        <pc:sldMkLst>
          <pc:docMk/>
          <pc:sldMk cId="3113044261" sldId="296"/>
        </pc:sldMkLst>
        <pc:spChg chg="add mod">
          <ac:chgData name="Joellyn Whitehead" userId="e2470f809c57897e" providerId="LiveId" clId="{44915F17-5085-4F76-A5F6-A07A04A0FB12}" dt="2020-09-03T14:28:46.008" v="6" actId="1076"/>
          <ac:spMkLst>
            <pc:docMk/>
            <pc:sldMk cId="3113044261" sldId="296"/>
            <ac:spMk id="2" creationId="{084EB068-22AE-4070-BB18-5F8D719CFA5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2DA550-3A5D-46C8-BBCC-FD91BBF89327}" type="datetimeFigureOut">
              <a:rPr lang="en-US" smtClean="0"/>
              <a:t>9/3/2020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E8D0D3-311A-4466-A7AB-5490274EFEFD}" type="slidenum">
              <a:rPr lang="en-US" smtClean="0"/>
              <a:t>‹#›</a:t>
            </a:fld>
            <a:endParaRPr lang="en-US" dirty="0"/>
          </a:p>
        </p:txBody>
      </p:sp>
    </p:spTree>
    <p:extLst>
      <p:ext uri="{BB962C8B-B14F-4D97-AF65-F5344CB8AC3E}">
        <p14:creationId xmlns:p14="http://schemas.microsoft.com/office/powerpoint/2010/main" val="2314147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inccrra.org/"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a:t>
            </a:r>
          </a:p>
          <a:p>
            <a:r>
              <a:rPr lang="en-US" dirty="0"/>
              <a:t>Recognize who the hosts for today’s webinar are</a:t>
            </a:r>
          </a:p>
          <a:p>
            <a:r>
              <a:rPr lang="en-US" dirty="0"/>
              <a:t>Housekeeping</a:t>
            </a:r>
          </a:p>
          <a:p>
            <a:pPr marL="914400" lvl="1" indent="-514350">
              <a:buAutoNum type="arabicPeriod"/>
            </a:pPr>
            <a:r>
              <a:rPr lang="en-US" sz="2800" dirty="0"/>
              <a:t>Thank you for joining us.  This is one of three CCRG Reporting TA sessions hosted by INCCRRA</a:t>
            </a:r>
          </a:p>
          <a:p>
            <a:pPr marL="914400" lvl="1" indent="-514350">
              <a:buAutoNum type="arabicPeriod"/>
            </a:pPr>
            <a:r>
              <a:rPr lang="en-US" sz="2800" dirty="0"/>
              <a:t>We have lots of people on the line today – so you are all muted throughout the webinar.</a:t>
            </a:r>
          </a:p>
          <a:p>
            <a:pPr marL="914400" lvl="1" indent="-514350">
              <a:buAutoNum type="arabicPeriod"/>
            </a:pPr>
            <a:r>
              <a:rPr lang="en-US" sz="2800" dirty="0"/>
              <a:t>Encourage you to put questions in the chat – they will be added to the FAQ under a Reporting Section to be added soon.</a:t>
            </a:r>
          </a:p>
          <a:p>
            <a:pPr marL="914400" lvl="1" indent="-514350">
              <a:buAutoNum type="arabicPeriod"/>
            </a:pPr>
            <a:r>
              <a:rPr lang="en-US" sz="2800" dirty="0"/>
              <a:t>PPT along with other CCRG resources are available at </a:t>
            </a:r>
            <a:r>
              <a:rPr lang="en-US" sz="2800" dirty="0">
                <a:hlinkClick r:id="rId3"/>
              </a:rPr>
              <a:t>www.inccrra.org</a:t>
            </a:r>
            <a:r>
              <a:rPr lang="en-US" sz="2800" dirty="0"/>
              <a:t> for your reference once the reporting forms are released</a:t>
            </a:r>
          </a:p>
          <a:p>
            <a:pPr marL="914400" lvl="1" indent="-514350">
              <a:buAutoNum type="arabicPeriod"/>
            </a:pPr>
            <a:r>
              <a:rPr lang="en-US" sz="2800" dirty="0"/>
              <a:t>Again, INCCRRA continues to provide TA throughout the life of the CCRG via email and/or the call-center. </a:t>
            </a:r>
          </a:p>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a:t>
            </a:fld>
            <a:endParaRPr lang="en-US" dirty="0"/>
          </a:p>
        </p:txBody>
      </p:sp>
    </p:spTree>
    <p:extLst>
      <p:ext uri="{BB962C8B-B14F-4D97-AF65-F5344CB8AC3E}">
        <p14:creationId xmlns:p14="http://schemas.microsoft.com/office/powerpoint/2010/main" val="9075681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11</a:t>
            </a:fld>
            <a:endParaRPr lang="en-US" dirty="0"/>
          </a:p>
        </p:txBody>
      </p:sp>
    </p:spTree>
    <p:extLst>
      <p:ext uri="{BB962C8B-B14F-4D97-AF65-F5344CB8AC3E}">
        <p14:creationId xmlns:p14="http://schemas.microsoft.com/office/powerpoint/2010/main" val="3118506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12</a:t>
            </a:fld>
            <a:endParaRPr lang="en-US" dirty="0"/>
          </a:p>
        </p:txBody>
      </p:sp>
    </p:spTree>
    <p:extLst>
      <p:ext uri="{BB962C8B-B14F-4D97-AF65-F5344CB8AC3E}">
        <p14:creationId xmlns:p14="http://schemas.microsoft.com/office/powerpoint/2010/main" val="14990960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15</a:t>
            </a:fld>
            <a:endParaRPr lang="en-US" dirty="0"/>
          </a:p>
        </p:txBody>
      </p:sp>
    </p:spTree>
    <p:extLst>
      <p:ext uri="{BB962C8B-B14F-4D97-AF65-F5344CB8AC3E}">
        <p14:creationId xmlns:p14="http://schemas.microsoft.com/office/powerpoint/2010/main" val="24798268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16</a:t>
            </a:fld>
            <a:endParaRPr lang="en-US" dirty="0"/>
          </a:p>
        </p:txBody>
      </p:sp>
    </p:spTree>
    <p:extLst>
      <p:ext uri="{BB962C8B-B14F-4D97-AF65-F5344CB8AC3E}">
        <p14:creationId xmlns:p14="http://schemas.microsoft.com/office/powerpoint/2010/main" val="3552547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17</a:t>
            </a:fld>
            <a:endParaRPr lang="en-US" dirty="0"/>
          </a:p>
        </p:txBody>
      </p:sp>
    </p:spTree>
    <p:extLst>
      <p:ext uri="{BB962C8B-B14F-4D97-AF65-F5344CB8AC3E}">
        <p14:creationId xmlns:p14="http://schemas.microsoft.com/office/powerpoint/2010/main" val="4199092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18</a:t>
            </a:fld>
            <a:endParaRPr lang="en-US" dirty="0"/>
          </a:p>
        </p:txBody>
      </p:sp>
    </p:spTree>
    <p:extLst>
      <p:ext uri="{BB962C8B-B14F-4D97-AF65-F5344CB8AC3E}">
        <p14:creationId xmlns:p14="http://schemas.microsoft.com/office/powerpoint/2010/main" val="34361929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19</a:t>
            </a:fld>
            <a:endParaRPr lang="en-US" dirty="0"/>
          </a:p>
        </p:txBody>
      </p:sp>
    </p:spTree>
    <p:extLst>
      <p:ext uri="{BB962C8B-B14F-4D97-AF65-F5344CB8AC3E}">
        <p14:creationId xmlns:p14="http://schemas.microsoft.com/office/powerpoint/2010/main" val="23940412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20</a:t>
            </a:fld>
            <a:endParaRPr lang="en-US" dirty="0"/>
          </a:p>
        </p:txBody>
      </p:sp>
    </p:spTree>
    <p:extLst>
      <p:ext uri="{BB962C8B-B14F-4D97-AF65-F5344CB8AC3E}">
        <p14:creationId xmlns:p14="http://schemas.microsoft.com/office/powerpoint/2010/main" val="28321915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22</a:t>
            </a:fld>
            <a:endParaRPr lang="en-US" dirty="0"/>
          </a:p>
        </p:txBody>
      </p:sp>
    </p:spTree>
    <p:extLst>
      <p:ext uri="{BB962C8B-B14F-4D97-AF65-F5344CB8AC3E}">
        <p14:creationId xmlns:p14="http://schemas.microsoft.com/office/powerpoint/2010/main" val="33750860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23</a:t>
            </a:fld>
            <a:endParaRPr lang="en-US" dirty="0"/>
          </a:p>
        </p:txBody>
      </p:sp>
    </p:spTree>
    <p:extLst>
      <p:ext uri="{BB962C8B-B14F-4D97-AF65-F5344CB8AC3E}">
        <p14:creationId xmlns:p14="http://schemas.microsoft.com/office/powerpoint/2010/main" val="2998443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Run through the agenda quickly</a:t>
            </a:r>
          </a:p>
        </p:txBody>
      </p:sp>
      <p:sp>
        <p:nvSpPr>
          <p:cNvPr id="4" name="Slide Number Placeholder 3"/>
          <p:cNvSpPr>
            <a:spLocks noGrp="1"/>
          </p:cNvSpPr>
          <p:nvPr>
            <p:ph type="sldNum" sz="quarter" idx="5"/>
          </p:nvPr>
        </p:nvSpPr>
        <p:spPr/>
        <p:txBody>
          <a:bodyPr/>
          <a:lstStyle/>
          <a:p>
            <a:fld id="{D1E8D0D3-311A-4466-A7AB-5490274EFEFD}" type="slidenum">
              <a:rPr lang="en-US" smtClean="0"/>
              <a:t>2</a:t>
            </a:fld>
            <a:endParaRPr lang="en-US" dirty="0"/>
          </a:p>
        </p:txBody>
      </p:sp>
    </p:spTree>
    <p:extLst>
      <p:ext uri="{BB962C8B-B14F-4D97-AF65-F5344CB8AC3E}">
        <p14:creationId xmlns:p14="http://schemas.microsoft.com/office/powerpoint/2010/main" val="27417820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always. Thank you for what you do each and every day.</a:t>
            </a:r>
          </a:p>
        </p:txBody>
      </p:sp>
      <p:sp>
        <p:nvSpPr>
          <p:cNvPr id="4" name="Slide Number Placeholder 3"/>
          <p:cNvSpPr>
            <a:spLocks noGrp="1"/>
          </p:cNvSpPr>
          <p:nvPr>
            <p:ph type="sldNum" sz="quarter" idx="5"/>
          </p:nvPr>
        </p:nvSpPr>
        <p:spPr/>
        <p:txBody>
          <a:bodyPr/>
          <a:lstStyle/>
          <a:p>
            <a:fld id="{D1E8D0D3-311A-4466-A7AB-5490274EFEFD}" type="slidenum">
              <a:rPr lang="en-US" smtClean="0"/>
              <a:t>24</a:t>
            </a:fld>
            <a:endParaRPr lang="en-US" dirty="0"/>
          </a:p>
        </p:txBody>
      </p:sp>
    </p:spTree>
    <p:extLst>
      <p:ext uri="{BB962C8B-B14F-4D97-AF65-F5344CB8AC3E}">
        <p14:creationId xmlns:p14="http://schemas.microsoft.com/office/powerpoint/2010/main" val="3931410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Today’s webinar is primarily designed to prepare you for the reporting requirements for the CCRG.</a:t>
            </a:r>
          </a:p>
          <a:p>
            <a:r>
              <a:rPr lang="en-US" dirty="0"/>
              <a:t>First, I will go over a few ‘high-level’ items related to the first round of the CCRG and then the staff at INCCRRA will walk you through the reporting expectations.</a:t>
            </a:r>
          </a:p>
          <a:p>
            <a:endParaRPr lang="en-US" dirty="0"/>
          </a:p>
          <a:p>
            <a:r>
              <a:rPr lang="en-US" dirty="0"/>
              <a:t>Much like our first webinar that introduced you to the application portal and process, we are providing this TA session BEFORE we actually release the budget reporting forms – so you know what to expect.  Joellyn will talk about the timeline during her presentation.</a:t>
            </a:r>
          </a:p>
          <a:p>
            <a:endParaRPr lang="en-US" dirty="0"/>
          </a:p>
          <a:p>
            <a:r>
              <a:rPr lang="en-US" dirty="0"/>
              <a:t>As true for this entire process, INCCRRA staff will continue to be available to you throughout the entirety of the reporting process to answer your questions in ‘real –time’. Today’s webinar is just to prepare you on what to expect.</a:t>
            </a:r>
          </a:p>
        </p:txBody>
      </p:sp>
      <p:sp>
        <p:nvSpPr>
          <p:cNvPr id="4" name="Slide Number Placeholder 3"/>
          <p:cNvSpPr>
            <a:spLocks noGrp="1"/>
          </p:cNvSpPr>
          <p:nvPr>
            <p:ph type="sldNum" sz="quarter" idx="5"/>
          </p:nvPr>
        </p:nvSpPr>
        <p:spPr/>
        <p:txBody>
          <a:bodyPr/>
          <a:lstStyle/>
          <a:p>
            <a:fld id="{D1E8D0D3-311A-4466-A7AB-5490274EFEFD}" type="slidenum">
              <a:rPr lang="en-US" smtClean="0"/>
              <a:t>3</a:t>
            </a:fld>
            <a:endParaRPr lang="en-US" dirty="0"/>
          </a:p>
        </p:txBody>
      </p:sp>
    </p:spTree>
    <p:extLst>
      <p:ext uri="{BB962C8B-B14F-4D97-AF65-F5344CB8AC3E}">
        <p14:creationId xmlns:p14="http://schemas.microsoft.com/office/powerpoint/2010/main" val="2013688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94 counties have providers who have received an award</a:t>
            </a:r>
          </a:p>
          <a:p>
            <a:r>
              <a:rPr lang="en-US" dirty="0"/>
              <a:t>4,581 grants have been awarded; 1,892 centers, 2,180 family child care providers and 509 group family child care providers</a:t>
            </a:r>
          </a:p>
          <a:p>
            <a:r>
              <a:rPr lang="en-US" dirty="0"/>
              <a:t>Awards total $149.2 million </a:t>
            </a:r>
          </a:p>
          <a:p>
            <a:r>
              <a:rPr lang="en-US" dirty="0"/>
              <a:t>Another 145 programs are pending totaling another estimated $2.2 million</a:t>
            </a:r>
          </a:p>
          <a:p>
            <a:r>
              <a:rPr lang="en-US" dirty="0"/>
              <a:t>44 have been found ineligible for an award.</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1E8D0D3-311A-4466-A7AB-5490274EFE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3375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funds must be spent by December 30</a:t>
            </a:r>
            <a:r>
              <a:rPr lang="en-US" baseline="30000" dirty="0"/>
              <a:t>th</a:t>
            </a:r>
            <a:r>
              <a:rPr lang="en-US" dirty="0"/>
              <a:t> – so we are working hard to get these dollars into the hand of child care providers</a:t>
            </a:r>
          </a:p>
          <a:p>
            <a:r>
              <a:rPr lang="en-US" dirty="0"/>
              <a:t>Because these funds originate as ‘business interruption’ – they flow through DCEO and follow specific rules and requirements either because of the federal funding source or because of the state policies that regulate DCEO funds.  </a:t>
            </a:r>
          </a:p>
          <a:p>
            <a:endParaRPr lang="en-US" dirty="0"/>
          </a:p>
          <a:p>
            <a:r>
              <a:rPr lang="en-US" dirty="0"/>
              <a:t>Also, it is important to note that these funds are grants and not a fee for service funding arrangement.  As such, the funds are subject to the rules and requirements laid out by the Illinois Grant Accountability and Transparency Act.</a:t>
            </a:r>
          </a:p>
          <a:p>
            <a:endParaRPr lang="en-US" dirty="0"/>
          </a:p>
          <a:p>
            <a:r>
              <a:rPr lang="en-US" dirty="0"/>
              <a:t>To both of these points, there are a few things to note:</a:t>
            </a:r>
          </a:p>
          <a:p>
            <a:pPr marL="228600" indent="-228600">
              <a:buAutoNum type="arabicPeriod"/>
            </a:pPr>
            <a:r>
              <a:rPr lang="en-US" dirty="0"/>
              <a:t>DCEO posts all names of awardees along with the amount of their grant on their website for transparency.</a:t>
            </a:r>
          </a:p>
          <a:p>
            <a:pPr marL="685800" lvl="1" indent="-228600">
              <a:buFont typeface="Arial" panose="020B0604020202020204" pitchFamily="34" charset="0"/>
              <a:buChar char="•"/>
            </a:pPr>
            <a:r>
              <a:rPr lang="en-US" dirty="0"/>
              <a:t>This is not unlike all state salaries are public and posted on the comptrollers website \</a:t>
            </a:r>
          </a:p>
          <a:p>
            <a:pPr marL="228600" indent="-228600">
              <a:buAutoNum type="arabicPeriod"/>
            </a:pPr>
            <a:r>
              <a:rPr lang="en-US" dirty="0"/>
              <a:t>As was true for the application process, requirements for information needed is defined by federal or state law and policy</a:t>
            </a:r>
          </a:p>
          <a:p>
            <a:pPr marL="685800" lvl="1" indent="-228600">
              <a:buFont typeface="Arial" panose="020B0604020202020204" pitchFamily="34" charset="0"/>
              <a:buChar char="•"/>
            </a:pPr>
            <a:r>
              <a:rPr lang="en-US" dirty="0"/>
              <a:t>For example, it is a federal requirement all applicants must have a DUNS number</a:t>
            </a:r>
          </a:p>
          <a:p>
            <a:pPr marL="228600" indent="-228600">
              <a:buAutoNum type="arabicPeriod"/>
            </a:pPr>
            <a:r>
              <a:rPr lang="en-US" dirty="0"/>
              <a:t>For federal auditing purposes – you must keep all receipts and records of your award for five years. The state may ask to review those records at any time.</a:t>
            </a:r>
          </a:p>
          <a:p>
            <a:pPr marL="228600" indent="-228600">
              <a:buAutoNum type="arabicPeriod"/>
            </a:pPr>
            <a:endParaRPr lang="en-US" dirty="0"/>
          </a:p>
          <a:p>
            <a:pPr marL="0" indent="0">
              <a:buFontTx/>
              <a:buNone/>
            </a:pPr>
            <a:r>
              <a:rPr lang="en-US" dirty="0"/>
              <a:t>Finally, you will notice on the budget reporting form that you will be asked to report on funding and expenses </a:t>
            </a:r>
            <a:r>
              <a:rPr lang="en-US" i="1" dirty="0"/>
              <a:t>beyond </a:t>
            </a:r>
            <a:r>
              <a:rPr lang="en-US" i="0" dirty="0"/>
              <a:t>the CCRG.  The amount of your grant has been calculated to help make-up the loss experienced due to the reduced capacity/group size mandated due to COVID-19.  in order for us to fully understand the use of the CCRG dollars, we must understand the full picture of your monthly expenses and revenue. </a:t>
            </a:r>
            <a:endParaRPr lang="en-US" dirty="0"/>
          </a:p>
          <a:p>
            <a:pPr marL="0" indent="0">
              <a:buNone/>
            </a:pPr>
            <a:endParaRPr lang="en-US" dirty="0"/>
          </a:p>
          <a:p>
            <a:pPr marL="685800" lvl="1" indent="-228600">
              <a:buAutoNum type="arabicPeriod"/>
            </a:pPr>
            <a:endParaRPr lang="en-US" dirty="0"/>
          </a:p>
          <a:p>
            <a:pPr marL="685800" lvl="1" indent="-228600">
              <a:buAutoNum type="arabicPeriod"/>
            </a:pPr>
            <a:endParaRPr lang="en-US" dirty="0"/>
          </a:p>
          <a:p>
            <a:pPr marL="914400" lvl="2" indent="0">
              <a:buNone/>
            </a:pPr>
            <a:endParaRPr lang="en-US" dirty="0"/>
          </a:p>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5</a:t>
            </a:fld>
            <a:endParaRPr lang="en-US" dirty="0"/>
          </a:p>
        </p:txBody>
      </p:sp>
    </p:spTree>
    <p:extLst>
      <p:ext uri="{BB962C8B-B14F-4D97-AF65-F5344CB8AC3E}">
        <p14:creationId xmlns:p14="http://schemas.microsoft.com/office/powerpoint/2010/main" val="3097354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report is due on Sept. 15</a:t>
            </a:r>
            <a:r>
              <a:rPr lang="en-US" baseline="30000" dirty="0"/>
              <a:t>th</a:t>
            </a:r>
            <a:r>
              <a:rPr lang="en-US" dirty="0"/>
              <a:t> ; this will cover the months July and August.  Each month must be reported separately.</a:t>
            </a:r>
          </a:p>
          <a:p>
            <a:r>
              <a:rPr lang="en-US" dirty="0"/>
              <a:t>September report will be due on October 15</a:t>
            </a:r>
            <a:r>
              <a:rPr lang="en-US" baseline="30000" dirty="0"/>
              <a:t>th</a:t>
            </a:r>
            <a:r>
              <a:rPr lang="en-US" dirty="0"/>
              <a:t>.</a:t>
            </a:r>
          </a:p>
          <a:p>
            <a:endParaRPr lang="en-US" dirty="0"/>
          </a:p>
          <a:p>
            <a:r>
              <a:rPr lang="en-US" dirty="0"/>
              <a:t>If you have not received your check in the mail by the time your report is due INCCRRA will automatically extend your monthly reporting deadline. – we know that and will expect your report once your check has been received</a:t>
            </a:r>
            <a:r>
              <a:rPr lang="en-US" strike="sngStrike" dirty="0"/>
              <a:t>.  </a:t>
            </a:r>
            <a:r>
              <a:rPr lang="en-US" dirty="0"/>
              <a:t>However, you know what your award amount will be so there is no reason you do not prepare your report, but we understand if you do not want to submit it until the check is in the bank.</a:t>
            </a:r>
          </a:p>
          <a:p>
            <a:endParaRPr lang="en-US" dirty="0"/>
          </a:p>
          <a:p>
            <a:r>
              <a:rPr lang="en-US" dirty="0"/>
              <a:t>You will be required to fill out two separate ‘forms’ for your monthly report.  You will receive an email next week with a PDF attached that you must sign and return.  This form simply acknowledges that you received the check in the amount stated in the form.  Joellyn will go over how you can sign and upload this document.</a:t>
            </a:r>
          </a:p>
          <a:p>
            <a:endParaRPr lang="en-US" dirty="0"/>
          </a:p>
          <a:p>
            <a:r>
              <a:rPr lang="en-US" dirty="0"/>
              <a:t>Also in the email is a link to access a budget reporting worksheet along with an instruction sheet to accompany the budget reporting worksheet.  In the direction sheet are some examples of what to enter into that line and some scenarios of what is and what is NOT allowed under that category.  These instructions are meant to be helpful and clarify any part of the form that might raise the question ‘is </a:t>
            </a:r>
            <a:r>
              <a:rPr lang="en-US" i="1" dirty="0"/>
              <a:t>this </a:t>
            </a:r>
            <a:r>
              <a:rPr lang="en-US" i="0" dirty="0"/>
              <a:t>what they are looking for in this line?’  We encourage you to download, print and complete the budget worksheet to make adding the information online easier.  </a:t>
            </a:r>
          </a:p>
          <a:p>
            <a:endParaRPr lang="en-US" i="0" dirty="0"/>
          </a:p>
          <a:p>
            <a:r>
              <a:rPr lang="en-US" dirty="0"/>
              <a:t>Again, the form must be filled out for each month of the three-month period covered by the first round of CCRG (July, August and September).  This is an on-line form so there is nothing to download or print – you can fill it out on-line.  At the end of the three-month grant period, we will reconcile your monthly reports against your award amount.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 September 8</a:t>
            </a:r>
            <a:r>
              <a:rPr lang="en-US" baseline="30000" dirty="0"/>
              <a:t>th</a:t>
            </a:r>
            <a:r>
              <a:rPr lang="en-US" dirty="0"/>
              <a:t> you will be able to access an area of the Director Portal for monthly restoration grant reporting.  In the portal you will be able to upload your PDF letter, complete your monthly reporting (using your worksheet) and access a link to a narrative report. This narrative report is in the form of a survey-monkey questionnaire.  We have tried to make it as simple and strait forward as possible and while providing us with important information, it should not take you long to complete the survey.</a:t>
            </a:r>
          </a:p>
          <a:p>
            <a:endParaRPr lang="en-US" dirty="0"/>
          </a:p>
          <a:p>
            <a:endParaRPr lang="en-US" dirty="0"/>
          </a:p>
          <a:p>
            <a:r>
              <a:rPr lang="en-US" dirty="0"/>
              <a:t>SPEND THE MONEY. We know the future is unclear and you might be tempted to try to ‘make it last longer’. It won’t work that way.  You need to spend it in the period for which the funds were granted.  Otherwise, you will either be asked to return the unused amount or they will impact your award in the second round of the CCRG. The state must be in full-receipt of your reports in order for you to be considered for a second round of CCRG grants – if funding allow for a further disbursement.</a:t>
            </a:r>
          </a:p>
          <a:p>
            <a:endParaRPr lang="en-US" dirty="0"/>
          </a:p>
          <a:p>
            <a:r>
              <a:rPr lang="en-US" dirty="0"/>
              <a:t>Again, the reports are due September 15th (and then again on October 15</a:t>
            </a:r>
            <a:r>
              <a:rPr lang="en-US" baseline="30000" dirty="0"/>
              <a:t>th</a:t>
            </a:r>
            <a:r>
              <a:rPr lang="en-US" dirty="0"/>
              <a:t>).</a:t>
            </a:r>
          </a:p>
          <a:p>
            <a:endParaRPr lang="en-US" dirty="0"/>
          </a:p>
          <a:p>
            <a:r>
              <a:rPr lang="en-US" dirty="0"/>
              <a:t>Now.  Joellyn is going to walk us through the process from nuts to bolts – including the email you will receive, where the links will take you, and then walk you through the actual form.</a:t>
            </a:r>
          </a:p>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6</a:t>
            </a:fld>
            <a:endParaRPr lang="en-US" dirty="0"/>
          </a:p>
        </p:txBody>
      </p:sp>
    </p:spTree>
    <p:extLst>
      <p:ext uri="{BB962C8B-B14F-4D97-AF65-F5344CB8AC3E}">
        <p14:creationId xmlns:p14="http://schemas.microsoft.com/office/powerpoint/2010/main" val="3191548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8</a:t>
            </a:fld>
            <a:endParaRPr lang="en-US" dirty="0"/>
          </a:p>
        </p:txBody>
      </p:sp>
    </p:spTree>
    <p:extLst>
      <p:ext uri="{BB962C8B-B14F-4D97-AF65-F5344CB8AC3E}">
        <p14:creationId xmlns:p14="http://schemas.microsoft.com/office/powerpoint/2010/main" val="2999199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9</a:t>
            </a:fld>
            <a:endParaRPr lang="en-US" dirty="0"/>
          </a:p>
        </p:txBody>
      </p:sp>
    </p:spTree>
    <p:extLst>
      <p:ext uri="{BB962C8B-B14F-4D97-AF65-F5344CB8AC3E}">
        <p14:creationId xmlns:p14="http://schemas.microsoft.com/office/powerpoint/2010/main" val="1068719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E8D0D3-311A-4466-A7AB-5490274EFEFD}" type="slidenum">
              <a:rPr lang="en-US" smtClean="0"/>
              <a:t>10</a:t>
            </a:fld>
            <a:endParaRPr lang="en-US" dirty="0"/>
          </a:p>
        </p:txBody>
      </p:sp>
    </p:spTree>
    <p:extLst>
      <p:ext uri="{BB962C8B-B14F-4D97-AF65-F5344CB8AC3E}">
        <p14:creationId xmlns:p14="http://schemas.microsoft.com/office/powerpoint/2010/main" val="2670954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4125384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2231483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2734955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2404803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120271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938824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1783922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3043103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4272626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3558166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BFCF186-2C75-41A2-BBB4-84D195D1A034}" type="datetimeFigureOut">
              <a:rPr lang="en-US" smtClean="0"/>
              <a:t>9/3/2020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85E64B-E622-4A83-BE7E-EB6911FBED40}" type="slidenum">
              <a:rPr lang="en-US" smtClean="0"/>
              <a:t>‹#›</a:t>
            </a:fld>
            <a:endParaRPr lang="en-US" dirty="0"/>
          </a:p>
        </p:txBody>
      </p:sp>
    </p:spTree>
    <p:extLst>
      <p:ext uri="{BB962C8B-B14F-4D97-AF65-F5344CB8AC3E}">
        <p14:creationId xmlns:p14="http://schemas.microsoft.com/office/powerpoint/2010/main" val="3229721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FCF186-2C75-41A2-BBB4-84D195D1A034}" type="datetimeFigureOut">
              <a:rPr lang="en-US" smtClean="0"/>
              <a:t>9/3/2020</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85E64B-E622-4A83-BE7E-EB6911FBED40}" type="slidenum">
              <a:rPr lang="en-US" smtClean="0"/>
              <a:t>‹#›</a:t>
            </a:fld>
            <a:endParaRPr lang="en-US" dirty="0"/>
          </a:p>
        </p:txBody>
      </p:sp>
    </p:spTree>
    <p:extLst>
      <p:ext uri="{BB962C8B-B14F-4D97-AF65-F5344CB8AC3E}">
        <p14:creationId xmlns:p14="http://schemas.microsoft.com/office/powerpoint/2010/main" val="39039639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mailto:ccrg@inccrra.org"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1590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4735E21-27D2-4AF7-B391-FFDBAF9EE704}"/>
              </a:ext>
            </a:extLst>
          </p:cNvPr>
          <p:cNvPicPr>
            <a:picLocks noChangeAspect="1"/>
          </p:cNvPicPr>
          <p:nvPr/>
        </p:nvPicPr>
        <p:blipFill>
          <a:blip r:embed="rId3"/>
          <a:stretch>
            <a:fillRect/>
          </a:stretch>
        </p:blipFill>
        <p:spPr>
          <a:xfrm>
            <a:off x="256360" y="385337"/>
            <a:ext cx="11679280" cy="6087325"/>
          </a:xfrm>
          <a:prstGeom prst="rect">
            <a:avLst/>
          </a:prstGeom>
        </p:spPr>
      </p:pic>
      <p:sp>
        <p:nvSpPr>
          <p:cNvPr id="4" name="Oval 3">
            <a:extLst>
              <a:ext uri="{FF2B5EF4-FFF2-40B4-BE49-F238E27FC236}">
                <a16:creationId xmlns:a16="http://schemas.microsoft.com/office/drawing/2014/main" id="{1EC529E3-40DC-4E35-A50E-B013EB6315FB}"/>
              </a:ext>
            </a:extLst>
          </p:cNvPr>
          <p:cNvSpPr/>
          <p:nvPr/>
        </p:nvSpPr>
        <p:spPr>
          <a:xfrm>
            <a:off x="2964873" y="1634837"/>
            <a:ext cx="969818" cy="969818"/>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t>1</a:t>
            </a:r>
          </a:p>
        </p:txBody>
      </p:sp>
      <p:sp>
        <p:nvSpPr>
          <p:cNvPr id="5" name="Oval 4">
            <a:extLst>
              <a:ext uri="{FF2B5EF4-FFF2-40B4-BE49-F238E27FC236}">
                <a16:creationId xmlns:a16="http://schemas.microsoft.com/office/drawing/2014/main" id="{DBFD34BC-BCA7-4C67-8756-C1F44FB766A9}"/>
              </a:ext>
            </a:extLst>
          </p:cNvPr>
          <p:cNvSpPr/>
          <p:nvPr/>
        </p:nvSpPr>
        <p:spPr>
          <a:xfrm>
            <a:off x="5514109" y="3325092"/>
            <a:ext cx="969818" cy="969818"/>
          </a:xfrm>
          <a:prstGeom prst="ellipse">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t>2</a:t>
            </a:r>
          </a:p>
        </p:txBody>
      </p:sp>
      <p:sp>
        <p:nvSpPr>
          <p:cNvPr id="6" name="Oval 5">
            <a:extLst>
              <a:ext uri="{FF2B5EF4-FFF2-40B4-BE49-F238E27FC236}">
                <a16:creationId xmlns:a16="http://schemas.microsoft.com/office/drawing/2014/main" id="{BB97CDD7-E4B4-4794-9727-65BAC2399F41}"/>
              </a:ext>
            </a:extLst>
          </p:cNvPr>
          <p:cNvSpPr/>
          <p:nvPr/>
        </p:nvSpPr>
        <p:spPr>
          <a:xfrm>
            <a:off x="10072255" y="5112328"/>
            <a:ext cx="969818" cy="969818"/>
          </a:xfrm>
          <a:prstGeom prst="ellipse">
            <a:avLst/>
          </a:prstGeom>
          <a:solidFill>
            <a:srgbClr val="00206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t>3</a:t>
            </a:r>
          </a:p>
        </p:txBody>
      </p:sp>
    </p:spTree>
    <p:extLst>
      <p:ext uri="{BB962C8B-B14F-4D97-AF65-F5344CB8AC3E}">
        <p14:creationId xmlns:p14="http://schemas.microsoft.com/office/powerpoint/2010/main" val="2364001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pPr algn="ctr"/>
            <a:r>
              <a:rPr lang="en-US" b="1" dirty="0">
                <a:solidFill>
                  <a:schemeClr val="bg1"/>
                </a:solidFill>
              </a:rPr>
              <a:t>1. Upload signed Receipt of Approval letter</a:t>
            </a: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1898074"/>
            <a:ext cx="10515600" cy="2008908"/>
          </a:xfrm>
        </p:spPr>
        <p:txBody>
          <a:bodyPr>
            <a:noAutofit/>
          </a:bodyPr>
          <a:lstStyle/>
          <a:p>
            <a:r>
              <a:rPr lang="en-US" sz="2400" dirty="0"/>
              <a:t>You need only do this one time</a:t>
            </a:r>
          </a:p>
          <a:p>
            <a:r>
              <a:rPr lang="en-US" sz="2400" dirty="0"/>
              <a:t>Click </a:t>
            </a:r>
            <a:r>
              <a:rPr lang="en-US" sz="2400" b="1" dirty="0">
                <a:solidFill>
                  <a:srgbClr val="002060"/>
                </a:solidFill>
              </a:rPr>
              <a:t>Choose File</a:t>
            </a:r>
          </a:p>
          <a:p>
            <a:r>
              <a:rPr lang="en-US" sz="2400" dirty="0"/>
              <a:t>Locate the file on your computer</a:t>
            </a:r>
          </a:p>
          <a:p>
            <a:r>
              <a:rPr lang="en-US" sz="2400" dirty="0"/>
              <a:t>Click </a:t>
            </a:r>
            <a:r>
              <a:rPr lang="en-US" sz="2400" b="1" dirty="0">
                <a:solidFill>
                  <a:srgbClr val="002060"/>
                </a:solidFill>
              </a:rPr>
              <a:t>Upload</a:t>
            </a:r>
          </a:p>
        </p:txBody>
      </p:sp>
      <p:pic>
        <p:nvPicPr>
          <p:cNvPr id="4" name="Picture 3">
            <a:extLst>
              <a:ext uri="{FF2B5EF4-FFF2-40B4-BE49-F238E27FC236}">
                <a16:creationId xmlns:a16="http://schemas.microsoft.com/office/drawing/2014/main" id="{DAB9C4F0-5699-4612-A772-48A28FD56B90}"/>
              </a:ext>
            </a:extLst>
          </p:cNvPr>
          <p:cNvPicPr>
            <a:picLocks noChangeAspect="1"/>
          </p:cNvPicPr>
          <p:nvPr/>
        </p:nvPicPr>
        <p:blipFill>
          <a:blip r:embed="rId4"/>
          <a:stretch>
            <a:fillRect/>
          </a:stretch>
        </p:blipFill>
        <p:spPr>
          <a:xfrm>
            <a:off x="1664480" y="4077469"/>
            <a:ext cx="3296110" cy="1390844"/>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CB8496C8-605A-4DE2-9691-A29D6E3C95B1}"/>
              </a:ext>
            </a:extLst>
          </p:cNvPr>
          <p:cNvSpPr txBox="1"/>
          <p:nvPr/>
        </p:nvSpPr>
        <p:spPr>
          <a:xfrm>
            <a:off x="5306292" y="4232350"/>
            <a:ext cx="5221228" cy="646331"/>
          </a:xfrm>
          <a:prstGeom prst="rect">
            <a:avLst/>
          </a:prstGeom>
          <a:noFill/>
        </p:spPr>
        <p:txBody>
          <a:bodyPr wrap="square" rtlCol="0">
            <a:spAutoFit/>
          </a:bodyPr>
          <a:lstStyle/>
          <a:p>
            <a:r>
              <a:rPr lang="en-US" dirty="0"/>
              <a:t>The upload is successful if the text changes to “File already submitted” and both buttons turn grey</a:t>
            </a:r>
          </a:p>
        </p:txBody>
      </p:sp>
    </p:spTree>
    <p:extLst>
      <p:ext uri="{BB962C8B-B14F-4D97-AF65-F5344CB8AC3E}">
        <p14:creationId xmlns:p14="http://schemas.microsoft.com/office/powerpoint/2010/main" val="1912344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pPr algn="ctr"/>
            <a:r>
              <a:rPr lang="en-US" b="1" dirty="0">
                <a:solidFill>
                  <a:schemeClr val="bg1"/>
                </a:solidFill>
              </a:rPr>
              <a:t>2. Complete Budget Report</a:t>
            </a: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1898074"/>
            <a:ext cx="10515600" cy="2673926"/>
          </a:xfrm>
        </p:spPr>
        <p:txBody>
          <a:bodyPr>
            <a:noAutofit/>
          </a:bodyPr>
          <a:lstStyle/>
          <a:p>
            <a:r>
              <a:rPr lang="en-US" sz="2400" dirty="0"/>
              <a:t>Complete one budget report per month (July, August, September)</a:t>
            </a:r>
          </a:p>
          <a:p>
            <a:r>
              <a:rPr lang="en-US" sz="2400" dirty="0"/>
              <a:t>Click          to add a new budget report</a:t>
            </a:r>
          </a:p>
          <a:p>
            <a:r>
              <a:rPr lang="en-US" sz="2400" dirty="0"/>
              <a:t>Click          to edit your budget report</a:t>
            </a:r>
          </a:p>
        </p:txBody>
      </p:sp>
      <p:pic>
        <p:nvPicPr>
          <p:cNvPr id="6" name="Picture 5">
            <a:extLst>
              <a:ext uri="{FF2B5EF4-FFF2-40B4-BE49-F238E27FC236}">
                <a16:creationId xmlns:a16="http://schemas.microsoft.com/office/drawing/2014/main" id="{9955CF24-B5D6-4C1D-A724-C4F9695DE84E}"/>
              </a:ext>
            </a:extLst>
          </p:cNvPr>
          <p:cNvPicPr>
            <a:picLocks noChangeAspect="1"/>
          </p:cNvPicPr>
          <p:nvPr/>
        </p:nvPicPr>
        <p:blipFill>
          <a:blip r:embed="rId4"/>
          <a:stretch>
            <a:fillRect/>
          </a:stretch>
        </p:blipFill>
        <p:spPr>
          <a:xfrm>
            <a:off x="289702" y="3456855"/>
            <a:ext cx="11612596" cy="2048161"/>
          </a:xfrm>
          <a:prstGeom prst="rect">
            <a:avLst/>
          </a:prstGeom>
        </p:spPr>
      </p:pic>
      <p:pic>
        <p:nvPicPr>
          <p:cNvPr id="7" name="Picture 6">
            <a:extLst>
              <a:ext uri="{FF2B5EF4-FFF2-40B4-BE49-F238E27FC236}">
                <a16:creationId xmlns:a16="http://schemas.microsoft.com/office/drawing/2014/main" id="{00EDA5C1-1DDD-4583-88B5-4B861A4592A4}"/>
              </a:ext>
            </a:extLst>
          </p:cNvPr>
          <p:cNvPicPr>
            <a:picLocks noChangeAspect="1"/>
          </p:cNvPicPr>
          <p:nvPr/>
        </p:nvPicPr>
        <p:blipFill>
          <a:blip r:embed="rId5"/>
          <a:stretch>
            <a:fillRect/>
          </a:stretch>
        </p:blipFill>
        <p:spPr>
          <a:xfrm>
            <a:off x="1738270" y="2831090"/>
            <a:ext cx="600159" cy="371527"/>
          </a:xfrm>
          <a:prstGeom prst="rect">
            <a:avLst/>
          </a:prstGeom>
        </p:spPr>
      </p:pic>
      <p:pic>
        <p:nvPicPr>
          <p:cNvPr id="8" name="Picture 7">
            <a:extLst>
              <a:ext uri="{FF2B5EF4-FFF2-40B4-BE49-F238E27FC236}">
                <a16:creationId xmlns:a16="http://schemas.microsoft.com/office/drawing/2014/main" id="{DBBDB17E-8B05-4ED6-AA9F-E5CC15FD5ED6}"/>
              </a:ext>
            </a:extLst>
          </p:cNvPr>
          <p:cNvPicPr>
            <a:picLocks noChangeAspect="1"/>
          </p:cNvPicPr>
          <p:nvPr/>
        </p:nvPicPr>
        <p:blipFill>
          <a:blip r:embed="rId6"/>
          <a:stretch>
            <a:fillRect/>
          </a:stretch>
        </p:blipFill>
        <p:spPr>
          <a:xfrm>
            <a:off x="1785902" y="2387370"/>
            <a:ext cx="552527" cy="352474"/>
          </a:xfrm>
          <a:prstGeom prst="rect">
            <a:avLst/>
          </a:prstGeom>
        </p:spPr>
      </p:pic>
    </p:spTree>
    <p:extLst>
      <p:ext uri="{BB962C8B-B14F-4D97-AF65-F5344CB8AC3E}">
        <p14:creationId xmlns:p14="http://schemas.microsoft.com/office/powerpoint/2010/main" val="3071089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C72F565-7F8F-44CF-AEA1-F9C5B603CEEC}"/>
              </a:ext>
            </a:extLst>
          </p:cNvPr>
          <p:cNvPicPr>
            <a:picLocks noChangeAspect="1"/>
          </p:cNvPicPr>
          <p:nvPr/>
        </p:nvPicPr>
        <p:blipFill>
          <a:blip r:embed="rId2"/>
          <a:stretch>
            <a:fillRect/>
          </a:stretch>
        </p:blipFill>
        <p:spPr>
          <a:xfrm>
            <a:off x="1342007" y="198329"/>
            <a:ext cx="9161099" cy="4701302"/>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C59560D7-A59B-44DB-8EA7-39C8BFDC4F92}"/>
              </a:ext>
            </a:extLst>
          </p:cNvPr>
          <p:cNvSpPr txBox="1"/>
          <p:nvPr/>
        </p:nvSpPr>
        <p:spPr>
          <a:xfrm>
            <a:off x="262980" y="5418029"/>
            <a:ext cx="4042319" cy="923330"/>
          </a:xfrm>
          <a:prstGeom prst="rect">
            <a:avLst/>
          </a:prstGeom>
          <a:noFill/>
        </p:spPr>
        <p:txBody>
          <a:bodyPr wrap="square" rtlCol="0">
            <a:spAutoFit/>
          </a:bodyPr>
          <a:lstStyle/>
          <a:p>
            <a:r>
              <a:rPr lang="en-US" dirty="0"/>
              <a:t>Leave </a:t>
            </a:r>
            <a:r>
              <a:rPr lang="en-US" b="1" dirty="0">
                <a:solidFill>
                  <a:srgbClr val="CC0000"/>
                </a:solidFill>
              </a:rPr>
              <a:t>Program Details</a:t>
            </a:r>
            <a:r>
              <a:rPr lang="en-US" dirty="0"/>
              <a:t> section as-is;</a:t>
            </a:r>
          </a:p>
          <a:p>
            <a:r>
              <a:rPr lang="en-US" dirty="0"/>
              <a:t>Meant just as a double check to ensure you’re reporting for the right program</a:t>
            </a:r>
          </a:p>
        </p:txBody>
      </p:sp>
      <p:sp>
        <p:nvSpPr>
          <p:cNvPr id="4" name="TextBox 3">
            <a:extLst>
              <a:ext uri="{FF2B5EF4-FFF2-40B4-BE49-F238E27FC236}">
                <a16:creationId xmlns:a16="http://schemas.microsoft.com/office/drawing/2014/main" id="{F4EF1A72-F7F2-4349-A266-23410514536F}"/>
              </a:ext>
            </a:extLst>
          </p:cNvPr>
          <p:cNvSpPr txBox="1"/>
          <p:nvPr/>
        </p:nvSpPr>
        <p:spPr>
          <a:xfrm>
            <a:off x="7235280" y="5418029"/>
            <a:ext cx="4042319" cy="1200329"/>
          </a:xfrm>
          <a:prstGeom prst="rect">
            <a:avLst/>
          </a:prstGeom>
          <a:noFill/>
        </p:spPr>
        <p:txBody>
          <a:bodyPr wrap="square" rtlCol="0">
            <a:spAutoFit/>
          </a:bodyPr>
          <a:lstStyle/>
          <a:p>
            <a:r>
              <a:rPr lang="en-US" dirty="0"/>
              <a:t>Under </a:t>
            </a:r>
            <a:r>
              <a:rPr lang="en-US" b="1" dirty="0">
                <a:solidFill>
                  <a:srgbClr val="CC0000"/>
                </a:solidFill>
              </a:rPr>
              <a:t>Report Specifics</a:t>
            </a:r>
            <a:r>
              <a:rPr lang="en-US" dirty="0"/>
              <a:t>, enter the name, phone number, and email address of the person completing the report. Select the month you are reporting on.</a:t>
            </a:r>
          </a:p>
        </p:txBody>
      </p:sp>
      <p:cxnSp>
        <p:nvCxnSpPr>
          <p:cNvPr id="15" name="Straight Arrow Connector 14">
            <a:extLst>
              <a:ext uri="{FF2B5EF4-FFF2-40B4-BE49-F238E27FC236}">
                <a16:creationId xmlns:a16="http://schemas.microsoft.com/office/drawing/2014/main" id="{99DDEC2D-926F-4100-95C8-E7978ED7CBD5}"/>
              </a:ext>
            </a:extLst>
          </p:cNvPr>
          <p:cNvCxnSpPr>
            <a:cxnSpLocks/>
          </p:cNvCxnSpPr>
          <p:nvPr/>
        </p:nvCxnSpPr>
        <p:spPr>
          <a:xfrm rot="5400000" flipH="1" flipV="1">
            <a:off x="-1481462" y="2846805"/>
            <a:ext cx="4466051" cy="676402"/>
          </a:xfrm>
          <a:prstGeom prst="bentConnector3">
            <a:avLst>
              <a:gd name="adj1" fmla="val 99924"/>
            </a:avLst>
          </a:prstGeom>
          <a:ln w="19050">
            <a:solidFill>
              <a:srgbClr val="CC0000"/>
            </a:solidFill>
            <a:tailEnd type="triangle" w="lg" len="lg"/>
          </a:ln>
        </p:spPr>
        <p:style>
          <a:lnRef idx="1">
            <a:schemeClr val="accent2"/>
          </a:lnRef>
          <a:fillRef idx="0">
            <a:schemeClr val="accent2"/>
          </a:fillRef>
          <a:effectRef idx="0">
            <a:schemeClr val="accent2"/>
          </a:effectRef>
          <a:fontRef idx="minor">
            <a:schemeClr val="tx1"/>
          </a:fontRef>
        </p:style>
      </p:cxnSp>
      <p:cxnSp>
        <p:nvCxnSpPr>
          <p:cNvPr id="28" name="Straight Arrow Connector 14">
            <a:extLst>
              <a:ext uri="{FF2B5EF4-FFF2-40B4-BE49-F238E27FC236}">
                <a16:creationId xmlns:a16="http://schemas.microsoft.com/office/drawing/2014/main" id="{56208125-6E25-4E29-8B40-A586A67013EB}"/>
              </a:ext>
            </a:extLst>
          </p:cNvPr>
          <p:cNvCxnSpPr>
            <a:cxnSpLocks/>
          </p:cNvCxnSpPr>
          <p:nvPr/>
        </p:nvCxnSpPr>
        <p:spPr>
          <a:xfrm rot="16200000" flipV="1">
            <a:off x="10262211" y="4164641"/>
            <a:ext cx="1989030" cy="517747"/>
          </a:xfrm>
          <a:prstGeom prst="bentConnector3">
            <a:avLst>
              <a:gd name="adj1" fmla="val 100380"/>
            </a:avLst>
          </a:prstGeom>
          <a:ln w="19050">
            <a:solidFill>
              <a:srgbClr val="CC0000"/>
            </a:solidFill>
            <a:tailEnd type="triangle" w="lg" len="lg"/>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837196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1B8EEBB-7F07-4077-B121-2939A0DB5EFE}"/>
              </a:ext>
            </a:extLst>
          </p:cNvPr>
          <p:cNvPicPr>
            <a:picLocks noChangeAspect="1"/>
          </p:cNvPicPr>
          <p:nvPr/>
        </p:nvPicPr>
        <p:blipFill>
          <a:blip r:embed="rId2"/>
          <a:stretch>
            <a:fillRect/>
          </a:stretch>
        </p:blipFill>
        <p:spPr>
          <a:xfrm>
            <a:off x="187890" y="121987"/>
            <a:ext cx="8584504" cy="6614026"/>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9927134A-9CEC-4090-8695-4B01822F3C00}"/>
              </a:ext>
            </a:extLst>
          </p:cNvPr>
          <p:cNvSpPr txBox="1"/>
          <p:nvPr/>
        </p:nvSpPr>
        <p:spPr>
          <a:xfrm>
            <a:off x="9181578" y="977030"/>
            <a:ext cx="2734850" cy="4524315"/>
          </a:xfrm>
          <a:prstGeom prst="rect">
            <a:avLst/>
          </a:prstGeom>
          <a:noFill/>
        </p:spPr>
        <p:txBody>
          <a:bodyPr wrap="square" rtlCol="0">
            <a:spAutoFit/>
          </a:bodyPr>
          <a:lstStyle/>
          <a:p>
            <a:r>
              <a:rPr lang="en-US" dirty="0"/>
              <a:t>Enter monthly expenses, CCRG funds used, and other revenue sources used for each category (no dollar sign, no commas)</a:t>
            </a:r>
          </a:p>
          <a:p>
            <a:endParaRPr lang="en-US" dirty="0"/>
          </a:p>
          <a:p>
            <a:r>
              <a:rPr lang="en-US" dirty="0"/>
              <a:t>The system will automatically calculate the +/- and totals</a:t>
            </a:r>
          </a:p>
          <a:p>
            <a:endParaRPr lang="en-US" dirty="0"/>
          </a:p>
          <a:p>
            <a:r>
              <a:rPr lang="en-US" dirty="0"/>
              <a:t>Click </a:t>
            </a:r>
            <a:r>
              <a:rPr lang="en-US" b="1" dirty="0">
                <a:solidFill>
                  <a:srgbClr val="CC0000"/>
                </a:solidFill>
              </a:rPr>
              <a:t>Save &amp; Quit </a:t>
            </a:r>
            <a:r>
              <a:rPr lang="en-US" dirty="0"/>
              <a:t>if you want to save and finish later</a:t>
            </a:r>
          </a:p>
          <a:p>
            <a:endParaRPr lang="en-US" dirty="0"/>
          </a:p>
          <a:p>
            <a:r>
              <a:rPr lang="en-US" dirty="0"/>
              <a:t>Click </a:t>
            </a:r>
            <a:r>
              <a:rPr lang="en-US" b="1" dirty="0">
                <a:solidFill>
                  <a:srgbClr val="CC0000"/>
                </a:solidFill>
              </a:rPr>
              <a:t>Submit</a:t>
            </a:r>
            <a:r>
              <a:rPr lang="en-US" dirty="0"/>
              <a:t> to submit the budget report</a:t>
            </a:r>
          </a:p>
        </p:txBody>
      </p:sp>
      <p:sp>
        <p:nvSpPr>
          <p:cNvPr id="2" name="&quot;Not Allowed&quot; Symbol 1">
            <a:extLst>
              <a:ext uri="{FF2B5EF4-FFF2-40B4-BE49-F238E27FC236}">
                <a16:creationId xmlns:a16="http://schemas.microsoft.com/office/drawing/2014/main" id="{084EB068-22AE-4070-BB18-5F8D719CFA5D}"/>
              </a:ext>
            </a:extLst>
          </p:cNvPr>
          <p:cNvSpPr/>
          <p:nvPr/>
        </p:nvSpPr>
        <p:spPr>
          <a:xfrm>
            <a:off x="4332224" y="5303749"/>
            <a:ext cx="431118" cy="395191"/>
          </a:xfrm>
          <a:prstGeom prst="noSmoking">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1130442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38B3-2DA1-47BF-82CB-0764EE06E035}"/>
              </a:ext>
            </a:extLst>
          </p:cNvPr>
          <p:cNvSpPr>
            <a:spLocks noGrp="1"/>
          </p:cNvSpPr>
          <p:nvPr>
            <p:ph type="title"/>
          </p:nvPr>
        </p:nvSpPr>
        <p:spPr>
          <a:xfrm>
            <a:off x="838200" y="284013"/>
            <a:ext cx="10515600" cy="1325563"/>
          </a:xfrm>
        </p:spPr>
        <p:txBody>
          <a:bodyPr/>
          <a:lstStyle/>
          <a:p>
            <a:r>
              <a:rPr lang="en-US" b="1" dirty="0"/>
              <a:t>Revenue Sources</a:t>
            </a:r>
          </a:p>
        </p:txBody>
      </p:sp>
      <p:sp>
        <p:nvSpPr>
          <p:cNvPr id="3" name="Content Placeholder 2">
            <a:extLst>
              <a:ext uri="{FF2B5EF4-FFF2-40B4-BE49-F238E27FC236}">
                <a16:creationId xmlns:a16="http://schemas.microsoft.com/office/drawing/2014/main" id="{FFC324F1-6D97-4AFF-BAE4-A41A08E02CEA}"/>
              </a:ext>
            </a:extLst>
          </p:cNvPr>
          <p:cNvSpPr>
            <a:spLocks noGrp="1"/>
          </p:cNvSpPr>
          <p:nvPr>
            <p:ph idx="1"/>
          </p:nvPr>
        </p:nvSpPr>
        <p:spPr>
          <a:xfrm>
            <a:off x="838200" y="1898073"/>
            <a:ext cx="10515600" cy="3113542"/>
          </a:xfrm>
        </p:spPr>
        <p:txBody>
          <a:bodyPr>
            <a:normAutofit/>
          </a:bodyPr>
          <a:lstStyle/>
          <a:p>
            <a:r>
              <a:rPr lang="en-US" sz="3200" dirty="0"/>
              <a:t>CCRG Funds</a:t>
            </a:r>
            <a:endParaRPr lang="en-US" sz="2800" dirty="0"/>
          </a:p>
          <a:p>
            <a:r>
              <a:rPr lang="en-US" sz="3200" dirty="0"/>
              <a:t>Other Revenue Sources</a:t>
            </a:r>
          </a:p>
          <a:p>
            <a:pPr lvl="1"/>
            <a:r>
              <a:rPr lang="en-US" sz="2800" dirty="0"/>
              <a:t>Funds from private pay fees, parent co-payments, CCAP, Head Start, PreK, CACFP, etc. normally used to pay expenses</a:t>
            </a:r>
          </a:p>
          <a:p>
            <a:pPr lvl="1"/>
            <a:endParaRPr lang="en-US" sz="2800" dirty="0"/>
          </a:p>
        </p:txBody>
      </p:sp>
    </p:spTree>
    <p:extLst>
      <p:ext uri="{BB962C8B-B14F-4D97-AF65-F5344CB8AC3E}">
        <p14:creationId xmlns:p14="http://schemas.microsoft.com/office/powerpoint/2010/main" val="787301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38B3-2DA1-47BF-82CB-0764EE06E035}"/>
              </a:ext>
            </a:extLst>
          </p:cNvPr>
          <p:cNvSpPr>
            <a:spLocks noGrp="1"/>
          </p:cNvSpPr>
          <p:nvPr>
            <p:ph type="title"/>
          </p:nvPr>
        </p:nvSpPr>
        <p:spPr>
          <a:xfrm>
            <a:off x="838200" y="284013"/>
            <a:ext cx="10515600" cy="1325563"/>
          </a:xfrm>
        </p:spPr>
        <p:txBody>
          <a:bodyPr/>
          <a:lstStyle/>
          <a:p>
            <a:r>
              <a:rPr lang="en-US" b="1"/>
              <a:t>Expense Categories</a:t>
            </a:r>
            <a:endParaRPr lang="en-US" b="1" dirty="0"/>
          </a:p>
        </p:txBody>
      </p:sp>
      <p:sp>
        <p:nvSpPr>
          <p:cNvPr id="3" name="Content Placeholder 2">
            <a:extLst>
              <a:ext uri="{FF2B5EF4-FFF2-40B4-BE49-F238E27FC236}">
                <a16:creationId xmlns:a16="http://schemas.microsoft.com/office/drawing/2014/main" id="{FFC324F1-6D97-4AFF-BAE4-A41A08E02CEA}"/>
              </a:ext>
            </a:extLst>
          </p:cNvPr>
          <p:cNvSpPr>
            <a:spLocks noGrp="1"/>
          </p:cNvSpPr>
          <p:nvPr>
            <p:ph idx="1"/>
          </p:nvPr>
        </p:nvSpPr>
        <p:spPr>
          <a:xfrm>
            <a:off x="838200" y="1898073"/>
            <a:ext cx="10515600" cy="4133450"/>
          </a:xfrm>
        </p:spPr>
        <p:txBody>
          <a:bodyPr>
            <a:normAutofit/>
          </a:bodyPr>
          <a:lstStyle/>
          <a:p>
            <a:r>
              <a:rPr lang="en-US" sz="3200" b="1" dirty="0"/>
              <a:t>Salaries</a:t>
            </a:r>
            <a:r>
              <a:rPr lang="en-US" sz="3200" dirty="0"/>
              <a:t> – all agency staff salaries for the report period</a:t>
            </a:r>
          </a:p>
          <a:p>
            <a:r>
              <a:rPr lang="en-US" sz="3200" b="1" dirty="0"/>
              <a:t>Fringe Benefits </a:t>
            </a:r>
            <a:r>
              <a:rPr lang="en-US" sz="3200" dirty="0"/>
              <a:t>– amount paid on behalf of employees</a:t>
            </a:r>
          </a:p>
          <a:p>
            <a:r>
              <a:rPr lang="en-US" sz="3200" b="1" dirty="0"/>
              <a:t>Travel</a:t>
            </a:r>
            <a:r>
              <a:rPr lang="en-US" sz="3200" dirty="0"/>
              <a:t> – travel-related expenses such as mileage, parking for staff, or student-related transportation costs</a:t>
            </a:r>
          </a:p>
          <a:p>
            <a:r>
              <a:rPr lang="en-US" sz="3200" b="1" dirty="0"/>
              <a:t>Occupancy Costs</a:t>
            </a:r>
            <a:r>
              <a:rPr lang="en-US" sz="3200" dirty="0"/>
              <a:t> </a:t>
            </a:r>
            <a:r>
              <a:rPr lang="en-US" sz="3200"/>
              <a:t>– rent, </a:t>
            </a:r>
            <a:r>
              <a:rPr lang="en-US" sz="3200" dirty="0"/>
              <a:t>utilities</a:t>
            </a:r>
          </a:p>
          <a:p>
            <a:r>
              <a:rPr lang="en-US" sz="3200" b="1" dirty="0"/>
              <a:t>Food Services </a:t>
            </a:r>
            <a:r>
              <a:rPr lang="en-US" sz="3200" dirty="0"/>
              <a:t>– food and food supplies</a:t>
            </a:r>
          </a:p>
          <a:p>
            <a:r>
              <a:rPr lang="en-US" sz="3200" b="1" dirty="0"/>
              <a:t>Supplies (Consumables) </a:t>
            </a:r>
            <a:r>
              <a:rPr lang="en-US" sz="3200" dirty="0"/>
              <a:t>– educational and office supplies</a:t>
            </a:r>
          </a:p>
        </p:txBody>
      </p:sp>
    </p:spTree>
    <p:extLst>
      <p:ext uri="{BB962C8B-B14F-4D97-AF65-F5344CB8AC3E}">
        <p14:creationId xmlns:p14="http://schemas.microsoft.com/office/powerpoint/2010/main" val="3663040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38B3-2DA1-47BF-82CB-0764EE06E035}"/>
              </a:ext>
            </a:extLst>
          </p:cNvPr>
          <p:cNvSpPr>
            <a:spLocks noGrp="1"/>
          </p:cNvSpPr>
          <p:nvPr>
            <p:ph type="title"/>
          </p:nvPr>
        </p:nvSpPr>
        <p:spPr>
          <a:xfrm>
            <a:off x="838200" y="284013"/>
            <a:ext cx="10515600" cy="1325563"/>
          </a:xfrm>
        </p:spPr>
        <p:txBody>
          <a:bodyPr/>
          <a:lstStyle/>
          <a:p>
            <a:r>
              <a:rPr lang="en-US" b="1" dirty="0"/>
              <a:t>Expense Categories (cont.)</a:t>
            </a:r>
          </a:p>
        </p:txBody>
      </p:sp>
      <p:sp>
        <p:nvSpPr>
          <p:cNvPr id="3" name="Content Placeholder 2">
            <a:extLst>
              <a:ext uri="{FF2B5EF4-FFF2-40B4-BE49-F238E27FC236}">
                <a16:creationId xmlns:a16="http://schemas.microsoft.com/office/drawing/2014/main" id="{FFC324F1-6D97-4AFF-BAE4-A41A08E02CEA}"/>
              </a:ext>
            </a:extLst>
          </p:cNvPr>
          <p:cNvSpPr>
            <a:spLocks noGrp="1"/>
          </p:cNvSpPr>
          <p:nvPr>
            <p:ph idx="1"/>
          </p:nvPr>
        </p:nvSpPr>
        <p:spPr>
          <a:xfrm>
            <a:off x="838200" y="1898073"/>
            <a:ext cx="10515600" cy="4133450"/>
          </a:xfrm>
        </p:spPr>
        <p:txBody>
          <a:bodyPr>
            <a:normAutofit/>
          </a:bodyPr>
          <a:lstStyle/>
          <a:p>
            <a:r>
              <a:rPr lang="en-US" sz="3200" b="1" dirty="0"/>
              <a:t>PPE/Cleaning Supplies &amp; Testing</a:t>
            </a:r>
            <a:r>
              <a:rPr lang="en-US" sz="3200" dirty="0"/>
              <a:t> – maintenance supplies, detergent, PPE, cleaning supplies; COVID testing for staff</a:t>
            </a:r>
          </a:p>
          <a:p>
            <a:r>
              <a:rPr lang="en-US" sz="3200" b="1" dirty="0"/>
              <a:t>Equipment </a:t>
            </a:r>
            <a:r>
              <a:rPr lang="en-US" sz="3200" dirty="0"/>
              <a:t>–equipment, cots, chairs, toys, etc. </a:t>
            </a:r>
          </a:p>
          <a:p>
            <a:pPr lvl="1"/>
            <a:r>
              <a:rPr lang="en-US" sz="2800" dirty="0"/>
              <a:t>To be claimed against the grant, purchases must be related to COVID. Examples: portable partitions to enforce social distancing or hand washing stations.</a:t>
            </a:r>
          </a:p>
          <a:p>
            <a:r>
              <a:rPr lang="en-US" sz="3200" b="1" dirty="0"/>
              <a:t>Contractual Services</a:t>
            </a:r>
            <a:r>
              <a:rPr lang="en-US" sz="3200" dirty="0"/>
              <a:t> – contractual services such as janitorial or cleaning services, trainers for staff, etc.</a:t>
            </a:r>
          </a:p>
        </p:txBody>
      </p:sp>
    </p:spTree>
    <p:extLst>
      <p:ext uri="{BB962C8B-B14F-4D97-AF65-F5344CB8AC3E}">
        <p14:creationId xmlns:p14="http://schemas.microsoft.com/office/powerpoint/2010/main" val="927602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38B3-2DA1-47BF-82CB-0764EE06E035}"/>
              </a:ext>
            </a:extLst>
          </p:cNvPr>
          <p:cNvSpPr>
            <a:spLocks noGrp="1"/>
          </p:cNvSpPr>
          <p:nvPr>
            <p:ph type="title"/>
          </p:nvPr>
        </p:nvSpPr>
        <p:spPr>
          <a:xfrm>
            <a:off x="838200" y="284013"/>
            <a:ext cx="10515600" cy="1325563"/>
          </a:xfrm>
        </p:spPr>
        <p:txBody>
          <a:bodyPr/>
          <a:lstStyle/>
          <a:p>
            <a:r>
              <a:rPr lang="en-US" b="1" dirty="0"/>
              <a:t>Expense Categories (cont.)</a:t>
            </a:r>
          </a:p>
        </p:txBody>
      </p:sp>
      <p:sp>
        <p:nvSpPr>
          <p:cNvPr id="3" name="Content Placeholder 2">
            <a:extLst>
              <a:ext uri="{FF2B5EF4-FFF2-40B4-BE49-F238E27FC236}">
                <a16:creationId xmlns:a16="http://schemas.microsoft.com/office/drawing/2014/main" id="{FFC324F1-6D97-4AFF-BAE4-A41A08E02CEA}"/>
              </a:ext>
            </a:extLst>
          </p:cNvPr>
          <p:cNvSpPr>
            <a:spLocks noGrp="1"/>
          </p:cNvSpPr>
          <p:nvPr>
            <p:ph idx="1"/>
          </p:nvPr>
        </p:nvSpPr>
        <p:spPr>
          <a:xfrm>
            <a:off x="838200" y="1898073"/>
            <a:ext cx="10515600" cy="4133450"/>
          </a:xfrm>
        </p:spPr>
        <p:txBody>
          <a:bodyPr>
            <a:normAutofit/>
          </a:bodyPr>
          <a:lstStyle/>
          <a:p>
            <a:r>
              <a:rPr lang="en-US" sz="3200" b="1" dirty="0"/>
              <a:t>Consultant (Professional Services)</a:t>
            </a:r>
            <a:r>
              <a:rPr lang="en-US" sz="3200" dirty="0"/>
              <a:t> – consultant services such as nurse consultant, social services consultant, etc.</a:t>
            </a:r>
            <a:endParaRPr lang="en-US" sz="3200" b="1" dirty="0"/>
          </a:p>
          <a:p>
            <a:r>
              <a:rPr lang="en-US" sz="3200" b="1" dirty="0"/>
              <a:t>Direct Administrative Costs </a:t>
            </a:r>
            <a:r>
              <a:rPr lang="en-US" sz="3200" dirty="0"/>
              <a:t>– costs such as postage, printing, bookkeeping services, etc.</a:t>
            </a:r>
          </a:p>
          <a:p>
            <a:r>
              <a:rPr lang="en-US" sz="3200" b="1" dirty="0"/>
              <a:t>Other/Miscellaneous </a:t>
            </a:r>
            <a:r>
              <a:rPr lang="en-US" sz="3200" dirty="0"/>
              <a:t>– costs not capture in other categories</a:t>
            </a:r>
          </a:p>
          <a:p>
            <a:r>
              <a:rPr lang="en-US" sz="3200" b="1" dirty="0"/>
              <a:t>Indirect Costs </a:t>
            </a:r>
            <a:r>
              <a:rPr lang="en-US" sz="3200" dirty="0"/>
              <a:t>– agency indirect costs may be listed here but you may not use CCRG funds for indirect costs</a:t>
            </a:r>
          </a:p>
        </p:txBody>
      </p:sp>
    </p:spTree>
    <p:extLst>
      <p:ext uri="{BB962C8B-B14F-4D97-AF65-F5344CB8AC3E}">
        <p14:creationId xmlns:p14="http://schemas.microsoft.com/office/powerpoint/2010/main" val="25681698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pPr algn="ctr"/>
            <a:r>
              <a:rPr lang="en-US" b="1" dirty="0">
                <a:solidFill>
                  <a:schemeClr val="bg1"/>
                </a:solidFill>
              </a:rPr>
              <a:t>Budget Report Status Definitions</a:t>
            </a: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1898074"/>
            <a:ext cx="10515600" cy="2673926"/>
          </a:xfrm>
        </p:spPr>
        <p:txBody>
          <a:bodyPr>
            <a:noAutofit/>
          </a:bodyPr>
          <a:lstStyle/>
          <a:p>
            <a:r>
              <a:rPr lang="en-US" b="1" dirty="0"/>
              <a:t>Draft</a:t>
            </a:r>
            <a:r>
              <a:rPr lang="en-US" dirty="0"/>
              <a:t> – you started the report and saved, but have not yet submitted</a:t>
            </a:r>
          </a:p>
          <a:p>
            <a:r>
              <a:rPr lang="en-US" b="1" dirty="0"/>
              <a:t>Submitted</a:t>
            </a:r>
            <a:r>
              <a:rPr lang="en-US" dirty="0"/>
              <a:t> – you submitted the report and it is awaiting review</a:t>
            </a:r>
          </a:p>
          <a:p>
            <a:r>
              <a:rPr lang="en-US" b="1" dirty="0"/>
              <a:t>Information Required</a:t>
            </a:r>
            <a:r>
              <a:rPr lang="en-US" dirty="0"/>
              <a:t> – some additional information is needed, check email and re-submit</a:t>
            </a:r>
          </a:p>
          <a:p>
            <a:r>
              <a:rPr lang="en-US" b="1" dirty="0"/>
              <a:t>Accepted</a:t>
            </a:r>
            <a:r>
              <a:rPr lang="en-US" dirty="0"/>
              <a:t> – report has been reviewed and accepted</a:t>
            </a:r>
            <a:endParaRPr lang="en-US" sz="3200" dirty="0"/>
          </a:p>
        </p:txBody>
      </p:sp>
      <p:sp>
        <p:nvSpPr>
          <p:cNvPr id="4" name="Rectangle 3">
            <a:extLst>
              <a:ext uri="{FF2B5EF4-FFF2-40B4-BE49-F238E27FC236}">
                <a16:creationId xmlns:a16="http://schemas.microsoft.com/office/drawing/2014/main" id="{8527F67D-A319-4543-893C-80152711F0C5}"/>
              </a:ext>
            </a:extLst>
          </p:cNvPr>
          <p:cNvSpPr/>
          <p:nvPr/>
        </p:nvSpPr>
        <p:spPr>
          <a:xfrm>
            <a:off x="1" y="5912285"/>
            <a:ext cx="12192000" cy="9457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9955CF24-B5D6-4C1D-A724-C4F9695DE84E}"/>
              </a:ext>
            </a:extLst>
          </p:cNvPr>
          <p:cNvPicPr>
            <a:picLocks noChangeAspect="1"/>
          </p:cNvPicPr>
          <p:nvPr/>
        </p:nvPicPr>
        <p:blipFill>
          <a:blip r:embed="rId4"/>
          <a:stretch>
            <a:fillRect/>
          </a:stretch>
        </p:blipFill>
        <p:spPr>
          <a:xfrm>
            <a:off x="377384" y="4427795"/>
            <a:ext cx="11612596" cy="2048161"/>
          </a:xfrm>
          <a:prstGeom prst="rect">
            <a:avLst/>
          </a:prstGeom>
        </p:spPr>
      </p:pic>
    </p:spTree>
    <p:extLst>
      <p:ext uri="{BB962C8B-B14F-4D97-AF65-F5344CB8AC3E}">
        <p14:creationId xmlns:p14="http://schemas.microsoft.com/office/powerpoint/2010/main" val="1767672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r>
              <a:rPr lang="en-US" b="1" dirty="0">
                <a:solidFill>
                  <a:schemeClr val="bg1"/>
                </a:solidFill>
              </a:rPr>
              <a:t>Agenda</a:t>
            </a: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1825625"/>
            <a:ext cx="10515600" cy="4103227"/>
          </a:xfrm>
        </p:spPr>
        <p:txBody>
          <a:bodyPr/>
          <a:lstStyle/>
          <a:p>
            <a:pPr marL="514350" indent="-514350">
              <a:buFont typeface="+mj-lt"/>
              <a:buAutoNum type="arabicPeriod"/>
            </a:pPr>
            <a:r>
              <a:rPr lang="en-US" dirty="0"/>
              <a:t>Webinar Purpose and Goals</a:t>
            </a:r>
          </a:p>
          <a:p>
            <a:pPr marL="514350" indent="-514350">
              <a:buFont typeface="+mj-lt"/>
              <a:buAutoNum type="arabicPeriod"/>
            </a:pPr>
            <a:r>
              <a:rPr lang="en-US" dirty="0"/>
              <a:t>Overview of the first round of the CCRG awards</a:t>
            </a:r>
          </a:p>
          <a:p>
            <a:pPr marL="514350" indent="-514350">
              <a:buFont typeface="+mj-lt"/>
              <a:buAutoNum type="arabicPeriod"/>
            </a:pPr>
            <a:r>
              <a:rPr lang="en-US" dirty="0"/>
              <a:t>Review of the structure and rules governing the CCRG</a:t>
            </a:r>
          </a:p>
          <a:p>
            <a:pPr marL="514350" indent="-514350">
              <a:buFont typeface="+mj-lt"/>
              <a:buAutoNum type="arabicPeriod"/>
            </a:pPr>
            <a:r>
              <a:rPr lang="en-US" dirty="0"/>
              <a:t>Brief review of reporting expectations</a:t>
            </a:r>
          </a:p>
          <a:p>
            <a:pPr marL="514350" indent="-514350">
              <a:buFont typeface="+mj-lt"/>
              <a:buAutoNum type="arabicPeriod"/>
            </a:pPr>
            <a:r>
              <a:rPr lang="en-US" dirty="0"/>
              <a:t>Step-by-step review of the reporting process and forms</a:t>
            </a:r>
          </a:p>
          <a:p>
            <a:pPr marL="514350" indent="-514350">
              <a:buFont typeface="+mj-lt"/>
              <a:buAutoNum type="arabicPeriod"/>
            </a:pPr>
            <a:r>
              <a:rPr lang="en-US" dirty="0"/>
              <a:t>Timeline </a:t>
            </a:r>
          </a:p>
          <a:p>
            <a:pPr marL="514350" indent="-514350">
              <a:buFont typeface="+mj-lt"/>
              <a:buAutoNum type="arabicPeriod"/>
            </a:pPr>
            <a:endParaRPr lang="en-US" dirty="0"/>
          </a:p>
          <a:p>
            <a:pPr marL="514350" indent="-514350">
              <a:buFont typeface="+mj-lt"/>
              <a:buAutoNum type="arabicPeriod"/>
            </a:pPr>
            <a:endParaRPr lang="en-US" dirty="0"/>
          </a:p>
        </p:txBody>
      </p:sp>
    </p:spTree>
    <p:extLst>
      <p:ext uri="{BB962C8B-B14F-4D97-AF65-F5344CB8AC3E}">
        <p14:creationId xmlns:p14="http://schemas.microsoft.com/office/powerpoint/2010/main" val="27494708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pPr algn="ctr"/>
            <a:r>
              <a:rPr lang="en-US" b="1" dirty="0">
                <a:solidFill>
                  <a:schemeClr val="bg1"/>
                </a:solidFill>
              </a:rPr>
              <a:t>3. Complete Narrative Report</a:t>
            </a: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1898074"/>
            <a:ext cx="10515600" cy="2673926"/>
          </a:xfrm>
        </p:spPr>
        <p:txBody>
          <a:bodyPr>
            <a:noAutofit/>
          </a:bodyPr>
          <a:lstStyle/>
          <a:p>
            <a:r>
              <a:rPr lang="en-US" sz="2400" dirty="0"/>
              <a:t>Complete one narrative report per month (July, August, September)</a:t>
            </a:r>
          </a:p>
          <a:p>
            <a:r>
              <a:rPr lang="en-US" sz="2400" dirty="0"/>
              <a:t>Click          to add a new narrative report</a:t>
            </a:r>
          </a:p>
          <a:p>
            <a:r>
              <a:rPr lang="en-US" sz="2400" dirty="0"/>
              <a:t>Narrative reports cannot be edited once submitted!</a:t>
            </a:r>
          </a:p>
          <a:p>
            <a:pPr lvl="1"/>
            <a:r>
              <a:rPr lang="en-US" sz="2000" dirty="0"/>
              <a:t>A copy of the survey questions will be available for you to review and prepare your response</a:t>
            </a:r>
          </a:p>
        </p:txBody>
      </p:sp>
      <p:pic>
        <p:nvPicPr>
          <p:cNvPr id="8" name="Picture 7">
            <a:extLst>
              <a:ext uri="{FF2B5EF4-FFF2-40B4-BE49-F238E27FC236}">
                <a16:creationId xmlns:a16="http://schemas.microsoft.com/office/drawing/2014/main" id="{DBBDB17E-8B05-4ED6-AA9F-E5CC15FD5ED6}"/>
              </a:ext>
            </a:extLst>
          </p:cNvPr>
          <p:cNvPicPr>
            <a:picLocks noChangeAspect="1"/>
          </p:cNvPicPr>
          <p:nvPr/>
        </p:nvPicPr>
        <p:blipFill>
          <a:blip r:embed="rId4"/>
          <a:stretch>
            <a:fillRect/>
          </a:stretch>
        </p:blipFill>
        <p:spPr>
          <a:xfrm>
            <a:off x="1785902" y="2387370"/>
            <a:ext cx="552527" cy="352474"/>
          </a:xfrm>
          <a:prstGeom prst="rect">
            <a:avLst/>
          </a:prstGeom>
        </p:spPr>
      </p:pic>
      <p:pic>
        <p:nvPicPr>
          <p:cNvPr id="4" name="Picture 3">
            <a:extLst>
              <a:ext uri="{FF2B5EF4-FFF2-40B4-BE49-F238E27FC236}">
                <a16:creationId xmlns:a16="http://schemas.microsoft.com/office/drawing/2014/main" id="{3CA58175-50AC-4D89-850C-64A91613A71A}"/>
              </a:ext>
            </a:extLst>
          </p:cNvPr>
          <p:cNvPicPr>
            <a:picLocks noChangeAspect="1"/>
          </p:cNvPicPr>
          <p:nvPr/>
        </p:nvPicPr>
        <p:blipFill>
          <a:blip r:embed="rId5"/>
          <a:stretch>
            <a:fillRect/>
          </a:stretch>
        </p:blipFill>
        <p:spPr>
          <a:xfrm>
            <a:off x="1056571" y="3882814"/>
            <a:ext cx="10078857" cy="2029108"/>
          </a:xfrm>
          <a:prstGeom prst="rect">
            <a:avLst/>
          </a:prstGeom>
        </p:spPr>
      </p:pic>
    </p:spTree>
    <p:extLst>
      <p:ext uri="{BB962C8B-B14F-4D97-AF65-F5344CB8AC3E}">
        <p14:creationId xmlns:p14="http://schemas.microsoft.com/office/powerpoint/2010/main" val="3537449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A32432D-ED29-43E5-AD88-A3E2BFA04277}"/>
              </a:ext>
            </a:extLst>
          </p:cNvPr>
          <p:cNvPicPr>
            <a:picLocks noChangeAspect="1"/>
          </p:cNvPicPr>
          <p:nvPr/>
        </p:nvPicPr>
        <p:blipFill>
          <a:blip r:embed="rId2"/>
          <a:stretch>
            <a:fillRect/>
          </a:stretch>
        </p:blipFill>
        <p:spPr>
          <a:xfrm>
            <a:off x="232846" y="915667"/>
            <a:ext cx="6756677" cy="4485933"/>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A0E2B2F3-D715-4779-957E-79FDD63D8B66}"/>
              </a:ext>
            </a:extLst>
          </p:cNvPr>
          <p:cNvSpPr txBox="1"/>
          <p:nvPr/>
        </p:nvSpPr>
        <p:spPr>
          <a:xfrm>
            <a:off x="7402882" y="789140"/>
            <a:ext cx="4268419" cy="4524315"/>
          </a:xfrm>
          <a:prstGeom prst="rect">
            <a:avLst/>
          </a:prstGeom>
          <a:noFill/>
        </p:spPr>
        <p:txBody>
          <a:bodyPr wrap="square" rtlCol="0">
            <a:spAutoFit/>
          </a:bodyPr>
          <a:lstStyle/>
          <a:p>
            <a:r>
              <a:rPr lang="en-US" sz="2400" dirty="0"/>
              <a:t>The monthly narrative report is a SurveyMonkey survey that is tied back to your grant application.</a:t>
            </a:r>
          </a:p>
          <a:p>
            <a:endParaRPr lang="en-US" sz="2400" dirty="0"/>
          </a:p>
          <a:p>
            <a:r>
              <a:rPr lang="en-US" sz="2400" b="1" dirty="0"/>
              <a:t>ONLY</a:t>
            </a:r>
            <a:r>
              <a:rPr lang="en-US" sz="2400" dirty="0"/>
              <a:t> access the survey through the Director Portal &gt; CCRG Application &gt; Reporting screen</a:t>
            </a:r>
          </a:p>
          <a:p>
            <a:endParaRPr lang="en-US" sz="2400" dirty="0"/>
          </a:p>
          <a:p>
            <a:r>
              <a:rPr lang="en-US" sz="2400" dirty="0"/>
              <a:t>Do not copy your survey link and send it to others or use it for other programs</a:t>
            </a:r>
          </a:p>
        </p:txBody>
      </p:sp>
    </p:spTree>
    <p:extLst>
      <p:ext uri="{BB962C8B-B14F-4D97-AF65-F5344CB8AC3E}">
        <p14:creationId xmlns:p14="http://schemas.microsoft.com/office/powerpoint/2010/main" val="22502756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ABB570-67B5-4DCB-B861-25E7B545483C}"/>
              </a:ext>
            </a:extLst>
          </p:cNvPr>
          <p:cNvPicPr>
            <a:picLocks noChangeAspect="1"/>
          </p:cNvPicPr>
          <p:nvPr/>
        </p:nvPicPr>
        <p:blipFill rotWithShape="1">
          <a:blip r:embed="rId3"/>
          <a:srcRect t="53774"/>
          <a:stretch/>
        </p:blipFill>
        <p:spPr>
          <a:xfrm>
            <a:off x="403518" y="283237"/>
            <a:ext cx="6790087" cy="2799778"/>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1B22F54F-CF84-4B01-8514-F00312C2A30E}"/>
              </a:ext>
            </a:extLst>
          </p:cNvPr>
          <p:cNvSpPr txBox="1"/>
          <p:nvPr/>
        </p:nvSpPr>
        <p:spPr>
          <a:xfrm>
            <a:off x="7888788" y="400621"/>
            <a:ext cx="3630111" cy="2308324"/>
          </a:xfrm>
          <a:prstGeom prst="rect">
            <a:avLst/>
          </a:prstGeom>
          <a:noFill/>
        </p:spPr>
        <p:txBody>
          <a:bodyPr wrap="square" rtlCol="0">
            <a:spAutoFit/>
          </a:bodyPr>
          <a:lstStyle/>
          <a:p>
            <a:r>
              <a:rPr lang="en-US" sz="2400" dirty="0"/>
              <a:t>Be sure to click the final </a:t>
            </a:r>
            <a:r>
              <a:rPr lang="en-US" sz="2400" b="1" dirty="0"/>
              <a:t>DONE</a:t>
            </a:r>
            <a:r>
              <a:rPr lang="en-US" sz="2400" dirty="0"/>
              <a:t> button to submit your monthly narrative report</a:t>
            </a:r>
          </a:p>
          <a:p>
            <a:endParaRPr lang="en-US" sz="2400" dirty="0"/>
          </a:p>
          <a:p>
            <a:endParaRPr lang="en-US" sz="2400" dirty="0"/>
          </a:p>
        </p:txBody>
      </p:sp>
      <p:pic>
        <p:nvPicPr>
          <p:cNvPr id="4" name="Picture 3">
            <a:extLst>
              <a:ext uri="{FF2B5EF4-FFF2-40B4-BE49-F238E27FC236}">
                <a16:creationId xmlns:a16="http://schemas.microsoft.com/office/drawing/2014/main" id="{B96DA811-9DA2-4FF7-918F-78938BA44557}"/>
              </a:ext>
            </a:extLst>
          </p:cNvPr>
          <p:cNvPicPr>
            <a:picLocks noChangeAspect="1"/>
          </p:cNvPicPr>
          <p:nvPr/>
        </p:nvPicPr>
        <p:blipFill>
          <a:blip r:embed="rId4"/>
          <a:stretch>
            <a:fillRect/>
          </a:stretch>
        </p:blipFill>
        <p:spPr>
          <a:xfrm>
            <a:off x="2126467" y="5059985"/>
            <a:ext cx="9512300" cy="1486738"/>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A94E3986-85C9-4268-BB29-BEF19BFC03B6}"/>
              </a:ext>
            </a:extLst>
          </p:cNvPr>
          <p:cNvSpPr txBox="1"/>
          <p:nvPr/>
        </p:nvSpPr>
        <p:spPr>
          <a:xfrm>
            <a:off x="403518" y="3774986"/>
            <a:ext cx="11679487" cy="1938992"/>
          </a:xfrm>
          <a:prstGeom prst="rect">
            <a:avLst/>
          </a:prstGeom>
          <a:noFill/>
        </p:spPr>
        <p:txBody>
          <a:bodyPr wrap="square" rtlCol="0">
            <a:spAutoFit/>
          </a:bodyPr>
          <a:lstStyle/>
          <a:p>
            <a:r>
              <a:rPr lang="en-US" sz="2400" dirty="0"/>
              <a:t>Your submitted narrative report may not appear in the listing immediately</a:t>
            </a:r>
          </a:p>
          <a:p>
            <a:r>
              <a:rPr lang="en-US" sz="2400" dirty="0"/>
              <a:t>Please allow 48 hours for your report to appear</a:t>
            </a:r>
          </a:p>
          <a:p>
            <a:r>
              <a:rPr lang="en-US" sz="2400" dirty="0"/>
              <a:t>Do not complete a survey for the same month again unless you are asked to do so</a:t>
            </a:r>
          </a:p>
          <a:p>
            <a:endParaRPr lang="en-US" sz="2400" dirty="0"/>
          </a:p>
          <a:p>
            <a:endParaRPr lang="en-US" sz="2400" dirty="0"/>
          </a:p>
        </p:txBody>
      </p:sp>
    </p:spTree>
    <p:extLst>
      <p:ext uri="{BB962C8B-B14F-4D97-AF65-F5344CB8AC3E}">
        <p14:creationId xmlns:p14="http://schemas.microsoft.com/office/powerpoint/2010/main" val="31161519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r>
              <a:rPr lang="en-US" b="1" dirty="0">
                <a:solidFill>
                  <a:schemeClr val="bg1"/>
                </a:solidFill>
              </a:rPr>
              <a:t>Getting Help</a:t>
            </a: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199" y="1825625"/>
            <a:ext cx="10918371" cy="4287792"/>
          </a:xfrm>
        </p:spPr>
        <p:txBody>
          <a:bodyPr>
            <a:normAutofit/>
          </a:bodyPr>
          <a:lstStyle/>
          <a:p>
            <a:pPr>
              <a:lnSpc>
                <a:spcPct val="120000"/>
              </a:lnSpc>
            </a:pPr>
            <a:r>
              <a:rPr lang="en-US" sz="3200" dirty="0"/>
              <a:t>Our CCRG Help Desk team is available M-F, 8:00am – 4:00pm</a:t>
            </a:r>
          </a:p>
          <a:p>
            <a:pPr lvl="0"/>
            <a:r>
              <a:rPr lang="en-US" sz="3200" dirty="0"/>
              <a:t>Call toll-free 1-855-939-4858</a:t>
            </a:r>
          </a:p>
          <a:p>
            <a:pPr lvl="0"/>
            <a:r>
              <a:rPr lang="en-US" sz="3200" dirty="0"/>
              <a:t>Email us at </a:t>
            </a:r>
            <a:r>
              <a:rPr lang="en-US" sz="3200" dirty="0">
                <a:hlinkClick r:id="rId4"/>
              </a:rPr>
              <a:t>ccrg@inccrra.org</a:t>
            </a:r>
            <a:endParaRPr lang="en-US" sz="3200" dirty="0"/>
          </a:p>
          <a:p>
            <a:pPr marL="0" lvl="0" indent="0">
              <a:buNone/>
            </a:pPr>
            <a:endParaRPr lang="en-US" sz="2000" dirty="0"/>
          </a:p>
          <a:p>
            <a:pPr>
              <a:lnSpc>
                <a:spcPct val="120000"/>
              </a:lnSpc>
            </a:pPr>
            <a:endParaRPr lang="en-US" sz="3200" dirty="0"/>
          </a:p>
        </p:txBody>
      </p:sp>
    </p:spTree>
    <p:extLst>
      <p:ext uri="{BB962C8B-B14F-4D97-AF65-F5344CB8AC3E}">
        <p14:creationId xmlns:p14="http://schemas.microsoft.com/office/powerpoint/2010/main" val="2069583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0354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97DC04-19EB-4C95-AF97-FA430217D9C2}"/>
              </a:ext>
            </a:extLst>
          </p:cNvPr>
          <p:cNvSpPr>
            <a:spLocks noGrp="1"/>
          </p:cNvSpPr>
          <p:nvPr>
            <p:ph type="title"/>
          </p:nvPr>
        </p:nvSpPr>
        <p:spPr>
          <a:xfrm>
            <a:off x="831851" y="2057400"/>
            <a:ext cx="10515600" cy="2505077"/>
          </a:xfrm>
        </p:spPr>
        <p:txBody>
          <a:bodyPr/>
          <a:lstStyle/>
          <a:p>
            <a:r>
              <a:rPr lang="en-US" dirty="0"/>
              <a:t>Purpose and Goals</a:t>
            </a:r>
          </a:p>
        </p:txBody>
      </p:sp>
    </p:spTree>
    <p:extLst>
      <p:ext uri="{BB962C8B-B14F-4D97-AF65-F5344CB8AC3E}">
        <p14:creationId xmlns:p14="http://schemas.microsoft.com/office/powerpoint/2010/main" val="2055050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AD03C0F-A47E-4B9C-9E55-4101CA54403D}"/>
              </a:ext>
            </a:extLst>
          </p:cNvPr>
          <p:cNvPicPr>
            <a:picLocks noChangeAspect="1"/>
          </p:cNvPicPr>
          <p:nvPr/>
        </p:nvPicPr>
        <p:blipFill rotWithShape="1">
          <a:blip r:embed="rId4"/>
          <a:srcRect t="5335"/>
          <a:stretch/>
        </p:blipFill>
        <p:spPr>
          <a:xfrm>
            <a:off x="6737516" y="26504"/>
            <a:ext cx="4884213" cy="6706269"/>
          </a:xfrm>
          <a:prstGeom prst="rect">
            <a:avLst/>
          </a:prstGeom>
        </p:spPr>
      </p:pic>
      <p:pic>
        <p:nvPicPr>
          <p:cNvPr id="10" name="Picture 9">
            <a:extLst>
              <a:ext uri="{FF2B5EF4-FFF2-40B4-BE49-F238E27FC236}">
                <a16:creationId xmlns:a16="http://schemas.microsoft.com/office/drawing/2014/main" id="{16E82FDA-6CFC-48B9-8372-1BA6D44559F1}"/>
              </a:ext>
            </a:extLst>
          </p:cNvPr>
          <p:cNvPicPr>
            <a:picLocks noChangeAspect="1"/>
          </p:cNvPicPr>
          <p:nvPr/>
        </p:nvPicPr>
        <p:blipFill>
          <a:blip r:embed="rId5"/>
          <a:stretch>
            <a:fillRect/>
          </a:stretch>
        </p:blipFill>
        <p:spPr>
          <a:xfrm>
            <a:off x="1209129" y="710139"/>
            <a:ext cx="4405384" cy="4584531"/>
          </a:xfrm>
          <a:prstGeom prst="rect">
            <a:avLst/>
          </a:prstGeom>
        </p:spPr>
      </p:pic>
    </p:spTree>
    <p:extLst>
      <p:ext uri="{BB962C8B-B14F-4D97-AF65-F5344CB8AC3E}">
        <p14:creationId xmlns:p14="http://schemas.microsoft.com/office/powerpoint/2010/main" val="2729223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38B3-2DA1-47BF-82CB-0764EE06E035}"/>
              </a:ext>
            </a:extLst>
          </p:cNvPr>
          <p:cNvSpPr>
            <a:spLocks noGrp="1"/>
          </p:cNvSpPr>
          <p:nvPr>
            <p:ph type="title"/>
          </p:nvPr>
        </p:nvSpPr>
        <p:spPr>
          <a:xfrm>
            <a:off x="838200" y="284013"/>
            <a:ext cx="10515600" cy="1325563"/>
          </a:xfrm>
        </p:spPr>
        <p:txBody>
          <a:bodyPr/>
          <a:lstStyle/>
          <a:p>
            <a:r>
              <a:rPr lang="en-US" b="1" dirty="0"/>
              <a:t>Rules and Structure of the CCRG</a:t>
            </a:r>
          </a:p>
        </p:txBody>
      </p:sp>
      <p:sp>
        <p:nvSpPr>
          <p:cNvPr id="3" name="Content Placeholder 2">
            <a:extLst>
              <a:ext uri="{FF2B5EF4-FFF2-40B4-BE49-F238E27FC236}">
                <a16:creationId xmlns:a16="http://schemas.microsoft.com/office/drawing/2014/main" id="{FFC324F1-6D97-4AFF-BAE4-A41A08E02CEA}"/>
              </a:ext>
            </a:extLst>
          </p:cNvPr>
          <p:cNvSpPr>
            <a:spLocks noGrp="1"/>
          </p:cNvSpPr>
          <p:nvPr>
            <p:ph idx="1"/>
          </p:nvPr>
        </p:nvSpPr>
        <p:spPr>
          <a:xfrm>
            <a:off x="838200" y="1825625"/>
            <a:ext cx="10515600" cy="4191717"/>
          </a:xfrm>
        </p:spPr>
        <p:txBody>
          <a:bodyPr>
            <a:normAutofit/>
          </a:bodyPr>
          <a:lstStyle/>
          <a:p>
            <a:r>
              <a:rPr lang="en-US" dirty="0"/>
              <a:t>Federal CARES relief funds  </a:t>
            </a:r>
          </a:p>
          <a:p>
            <a:pPr marL="0" indent="0">
              <a:buNone/>
            </a:pPr>
            <a:endParaRPr lang="en-US" dirty="0"/>
          </a:p>
          <a:p>
            <a:r>
              <a:rPr lang="en-US" dirty="0"/>
              <a:t>Grants vs. the usual ‘fee for service’ child care dollars</a:t>
            </a:r>
          </a:p>
          <a:p>
            <a:endParaRPr lang="en-US" dirty="0"/>
          </a:p>
          <a:p>
            <a:r>
              <a:rPr lang="en-US" dirty="0"/>
              <a:t>Funds flow through the Department of Commerce and Economic Opportunity</a:t>
            </a:r>
          </a:p>
          <a:p>
            <a:endParaRPr lang="en-US" dirty="0"/>
          </a:p>
          <a:p>
            <a:r>
              <a:rPr lang="en-US" dirty="0"/>
              <a:t>Financial information beyond the amount of your grant</a:t>
            </a:r>
          </a:p>
        </p:txBody>
      </p:sp>
    </p:spTree>
    <p:extLst>
      <p:ext uri="{BB962C8B-B14F-4D97-AF65-F5344CB8AC3E}">
        <p14:creationId xmlns:p14="http://schemas.microsoft.com/office/powerpoint/2010/main" val="1216829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pPr algn="ctr"/>
            <a:r>
              <a:rPr lang="en-US" b="1" dirty="0">
                <a:solidFill>
                  <a:schemeClr val="bg1"/>
                </a:solidFill>
              </a:rPr>
              <a:t>Brief Review of the Reporting </a:t>
            </a:r>
            <a:br>
              <a:rPr lang="en-US" b="1" dirty="0">
                <a:solidFill>
                  <a:schemeClr val="bg1"/>
                </a:solidFill>
              </a:rPr>
            </a:br>
            <a:r>
              <a:rPr lang="en-US" b="1" dirty="0">
                <a:solidFill>
                  <a:schemeClr val="bg1"/>
                </a:solidFill>
              </a:rPr>
              <a:t>Requirements &amp; Process</a:t>
            </a: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1825625"/>
            <a:ext cx="10515600" cy="4103227"/>
          </a:xfrm>
        </p:spPr>
        <p:txBody>
          <a:bodyPr>
            <a:normAutofit/>
          </a:bodyPr>
          <a:lstStyle/>
          <a:p>
            <a:r>
              <a:rPr lang="en-US" sz="3300" dirty="0"/>
              <a:t>Receipt of Approval form must be signed and returned</a:t>
            </a:r>
          </a:p>
          <a:p>
            <a:r>
              <a:rPr lang="en-US" sz="3300" dirty="0"/>
              <a:t>Monthly reports; first one due September 15</a:t>
            </a:r>
            <a:r>
              <a:rPr lang="en-US" sz="3300" baseline="30000" dirty="0"/>
              <a:t>th</a:t>
            </a:r>
            <a:endParaRPr lang="en-US" sz="3300" dirty="0"/>
          </a:p>
          <a:p>
            <a:r>
              <a:rPr lang="en-US" sz="3300" dirty="0"/>
              <a:t>Exceptions</a:t>
            </a:r>
          </a:p>
          <a:p>
            <a:r>
              <a:rPr lang="en-US" sz="3300" dirty="0"/>
              <a:t>When will you receive the reporting forms</a:t>
            </a:r>
          </a:p>
          <a:p>
            <a:r>
              <a:rPr lang="en-US" sz="3300" dirty="0"/>
              <a:t>Reconciliation</a:t>
            </a:r>
          </a:p>
          <a:p>
            <a:r>
              <a:rPr lang="en-US" sz="3300" dirty="0"/>
              <a:t>September 15</a:t>
            </a:r>
            <a:r>
              <a:rPr lang="en-US" sz="3300" baseline="30000" dirty="0"/>
              <a:t>th</a:t>
            </a:r>
            <a:r>
              <a:rPr lang="en-US" sz="3300" dirty="0"/>
              <a:t> </a:t>
            </a:r>
            <a:endParaRPr lang="en-US" dirty="0"/>
          </a:p>
        </p:txBody>
      </p:sp>
    </p:spTree>
    <p:extLst>
      <p:ext uri="{BB962C8B-B14F-4D97-AF65-F5344CB8AC3E}">
        <p14:creationId xmlns:p14="http://schemas.microsoft.com/office/powerpoint/2010/main" val="405269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97DC04-19EB-4C95-AF97-FA430217D9C2}"/>
              </a:ext>
            </a:extLst>
          </p:cNvPr>
          <p:cNvSpPr>
            <a:spLocks noGrp="1"/>
          </p:cNvSpPr>
          <p:nvPr>
            <p:ph type="title"/>
          </p:nvPr>
        </p:nvSpPr>
        <p:spPr>
          <a:xfrm>
            <a:off x="831851" y="2057400"/>
            <a:ext cx="10515600" cy="2505077"/>
          </a:xfrm>
        </p:spPr>
        <p:txBody>
          <a:bodyPr/>
          <a:lstStyle/>
          <a:p>
            <a:r>
              <a:rPr lang="en-US" dirty="0"/>
              <a:t>Report Walk-Through</a:t>
            </a:r>
          </a:p>
        </p:txBody>
      </p:sp>
    </p:spTree>
    <p:extLst>
      <p:ext uri="{BB962C8B-B14F-4D97-AF65-F5344CB8AC3E}">
        <p14:creationId xmlns:p14="http://schemas.microsoft.com/office/powerpoint/2010/main" val="1913374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38B3-2DA1-47BF-82CB-0764EE06E035}"/>
              </a:ext>
            </a:extLst>
          </p:cNvPr>
          <p:cNvSpPr>
            <a:spLocks noGrp="1"/>
          </p:cNvSpPr>
          <p:nvPr>
            <p:ph type="title"/>
          </p:nvPr>
        </p:nvSpPr>
        <p:spPr>
          <a:xfrm>
            <a:off x="838200" y="284013"/>
            <a:ext cx="10515600" cy="1325563"/>
          </a:xfrm>
        </p:spPr>
        <p:txBody>
          <a:bodyPr/>
          <a:lstStyle/>
          <a:p>
            <a:r>
              <a:rPr lang="en-US" b="1" dirty="0"/>
              <a:t>How to Access CCRG Reporting</a:t>
            </a:r>
          </a:p>
        </p:txBody>
      </p:sp>
      <p:sp>
        <p:nvSpPr>
          <p:cNvPr id="3" name="Content Placeholder 2">
            <a:extLst>
              <a:ext uri="{FF2B5EF4-FFF2-40B4-BE49-F238E27FC236}">
                <a16:creationId xmlns:a16="http://schemas.microsoft.com/office/drawing/2014/main" id="{FFC324F1-6D97-4AFF-BAE4-A41A08E02CEA}"/>
              </a:ext>
            </a:extLst>
          </p:cNvPr>
          <p:cNvSpPr>
            <a:spLocks noGrp="1"/>
          </p:cNvSpPr>
          <p:nvPr>
            <p:ph idx="1"/>
          </p:nvPr>
        </p:nvSpPr>
        <p:spPr>
          <a:xfrm>
            <a:off x="838200" y="1898073"/>
            <a:ext cx="10515600" cy="2216727"/>
          </a:xfrm>
        </p:spPr>
        <p:txBody>
          <a:bodyPr>
            <a:normAutofit lnSpcReduction="10000"/>
          </a:bodyPr>
          <a:lstStyle/>
          <a:p>
            <a:r>
              <a:rPr lang="en-US" sz="3200" dirty="0"/>
              <a:t>Log in to Gateways Registry</a:t>
            </a:r>
          </a:p>
          <a:p>
            <a:r>
              <a:rPr lang="en-US" sz="3200" dirty="0"/>
              <a:t>Enter the Director Portal for your program</a:t>
            </a:r>
          </a:p>
          <a:p>
            <a:r>
              <a:rPr lang="en-US" sz="3200" dirty="0"/>
              <a:t>Go into the CCRG Application section</a:t>
            </a:r>
          </a:p>
          <a:p>
            <a:r>
              <a:rPr lang="en-US" sz="3200" dirty="0"/>
              <a:t>Click the calculator icon by your eligible application</a:t>
            </a:r>
          </a:p>
        </p:txBody>
      </p:sp>
      <p:pic>
        <p:nvPicPr>
          <p:cNvPr id="4" name="Picture 3">
            <a:extLst>
              <a:ext uri="{FF2B5EF4-FFF2-40B4-BE49-F238E27FC236}">
                <a16:creationId xmlns:a16="http://schemas.microsoft.com/office/drawing/2014/main" id="{41A32F91-C283-4E92-A291-AC681EFFBE5F}"/>
              </a:ext>
            </a:extLst>
          </p:cNvPr>
          <p:cNvPicPr>
            <a:picLocks noChangeAspect="1"/>
          </p:cNvPicPr>
          <p:nvPr/>
        </p:nvPicPr>
        <p:blipFill>
          <a:blip r:embed="rId4"/>
          <a:stretch>
            <a:fillRect/>
          </a:stretch>
        </p:blipFill>
        <p:spPr>
          <a:xfrm>
            <a:off x="213491" y="4372412"/>
            <a:ext cx="11765017" cy="1505160"/>
          </a:xfrm>
          <a:prstGeom prst="rect">
            <a:avLst/>
          </a:prstGeom>
        </p:spPr>
      </p:pic>
    </p:spTree>
    <p:extLst>
      <p:ext uri="{BB962C8B-B14F-4D97-AF65-F5344CB8AC3E}">
        <p14:creationId xmlns:p14="http://schemas.microsoft.com/office/powerpoint/2010/main" val="3873200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9C7F6-6202-40A0-A2F9-16C9B44C9278}"/>
              </a:ext>
            </a:extLst>
          </p:cNvPr>
          <p:cNvSpPr>
            <a:spLocks noGrp="1"/>
          </p:cNvSpPr>
          <p:nvPr>
            <p:ph type="title"/>
          </p:nvPr>
        </p:nvSpPr>
        <p:spPr>
          <a:xfrm>
            <a:off x="838200" y="247143"/>
            <a:ext cx="10515600" cy="1325563"/>
          </a:xfrm>
        </p:spPr>
        <p:txBody>
          <a:bodyPr/>
          <a:lstStyle/>
          <a:p>
            <a:pPr algn="ctr"/>
            <a:r>
              <a:rPr lang="en-US" b="1" dirty="0">
                <a:solidFill>
                  <a:schemeClr val="bg1"/>
                </a:solidFill>
              </a:rPr>
              <a:t>Components of Reporting Process</a:t>
            </a:r>
          </a:p>
        </p:txBody>
      </p:sp>
      <p:sp>
        <p:nvSpPr>
          <p:cNvPr id="3" name="Content Placeholder 2">
            <a:extLst>
              <a:ext uri="{FF2B5EF4-FFF2-40B4-BE49-F238E27FC236}">
                <a16:creationId xmlns:a16="http://schemas.microsoft.com/office/drawing/2014/main" id="{23A1995F-B1C5-460F-B77D-D03E47A33F6C}"/>
              </a:ext>
            </a:extLst>
          </p:cNvPr>
          <p:cNvSpPr>
            <a:spLocks noGrp="1"/>
          </p:cNvSpPr>
          <p:nvPr>
            <p:ph idx="1"/>
          </p:nvPr>
        </p:nvSpPr>
        <p:spPr>
          <a:xfrm>
            <a:off x="838200" y="2050473"/>
            <a:ext cx="10515600" cy="3878379"/>
          </a:xfrm>
        </p:spPr>
        <p:txBody>
          <a:bodyPr>
            <a:normAutofit/>
          </a:bodyPr>
          <a:lstStyle/>
          <a:p>
            <a:pPr marL="742950" indent="-742950">
              <a:buFont typeface="+mj-lt"/>
              <a:buAutoNum type="arabicPeriod"/>
            </a:pPr>
            <a:r>
              <a:rPr lang="en-US" sz="3600" dirty="0"/>
              <a:t>Receipt of Approval Letter (one-time upload)</a:t>
            </a:r>
          </a:p>
          <a:p>
            <a:pPr marL="742950" indent="-742950">
              <a:buFont typeface="+mj-lt"/>
              <a:buAutoNum type="arabicPeriod"/>
            </a:pPr>
            <a:r>
              <a:rPr lang="en-US" sz="3600" dirty="0"/>
              <a:t>Budget Report</a:t>
            </a:r>
          </a:p>
          <a:p>
            <a:pPr marL="742950" indent="-742950">
              <a:buFont typeface="+mj-lt"/>
              <a:buAutoNum type="arabicPeriod"/>
            </a:pPr>
            <a:r>
              <a:rPr lang="en-US" sz="3600" dirty="0"/>
              <a:t>Narrative Report</a:t>
            </a:r>
            <a:endParaRPr lang="en-US" dirty="0"/>
          </a:p>
        </p:txBody>
      </p:sp>
    </p:spTree>
    <p:extLst>
      <p:ext uri="{BB962C8B-B14F-4D97-AF65-F5344CB8AC3E}">
        <p14:creationId xmlns:p14="http://schemas.microsoft.com/office/powerpoint/2010/main" val="7518372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1544B5C189D4E4BBC3F4C924419E65C" ma:contentTypeVersion="11" ma:contentTypeDescription="Create a new document." ma:contentTypeScope="" ma:versionID="96b9272d11dfa1172fc0a6b7ce38844a">
  <xsd:schema xmlns:xsd="http://www.w3.org/2001/XMLSchema" xmlns:xs="http://www.w3.org/2001/XMLSchema" xmlns:p="http://schemas.microsoft.com/office/2006/metadata/properties" xmlns:ns3="44c0d7d7-6fe1-408a-86ab-8783e2a023c8" xmlns:ns4="32346a2a-8aa6-4fcb-92a3-0ccefe65683d" targetNamespace="http://schemas.microsoft.com/office/2006/metadata/properties" ma:root="true" ma:fieldsID="03a66ffc8e60bdfa863207d890aecddf" ns3:_="" ns4:_="">
    <xsd:import namespace="44c0d7d7-6fe1-408a-86ab-8783e2a023c8"/>
    <xsd:import namespace="32346a2a-8aa6-4fcb-92a3-0ccefe65683d"/>
    <xsd:element name="properties">
      <xsd:complexType>
        <xsd:sequence>
          <xsd:element name="documentManagement">
            <xsd:complexType>
              <xsd:all>
                <xsd:element ref="ns3:SharedWithUsers"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DateTaken"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c0d7d7-6fe1-408a-86ab-8783e2a023c8"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2346a2a-8aa6-4fcb-92a3-0ccefe65683d"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ADB4D5-F828-43DB-8E5C-BA7F4531B09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3CC6D1C-8C45-4ACC-8807-4DB94FB1DBD2}">
  <ds:schemaRefs>
    <ds:schemaRef ds:uri="http://schemas.microsoft.com/sharepoint/v3/contenttype/forms"/>
  </ds:schemaRefs>
</ds:datastoreItem>
</file>

<file path=customXml/itemProps3.xml><?xml version="1.0" encoding="utf-8"?>
<ds:datastoreItem xmlns:ds="http://schemas.openxmlformats.org/officeDocument/2006/customXml" ds:itemID="{D0C49B75-C342-4982-B64E-E1C055EBE7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c0d7d7-6fe1-408a-86ab-8783e2a023c8"/>
    <ds:schemaRef ds:uri="32346a2a-8aa6-4fcb-92a3-0ccefe65683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1485</TotalTime>
  <Words>2081</Words>
  <Application>Microsoft Office PowerPoint</Application>
  <PresentationFormat>Widescreen</PresentationFormat>
  <Paragraphs>176</Paragraphs>
  <Slides>24</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PowerPoint Presentation</vt:lpstr>
      <vt:lpstr>Agenda</vt:lpstr>
      <vt:lpstr>Purpose and Goals</vt:lpstr>
      <vt:lpstr>PowerPoint Presentation</vt:lpstr>
      <vt:lpstr>Rules and Structure of the CCRG</vt:lpstr>
      <vt:lpstr>Brief Review of the Reporting  Requirements &amp; Process</vt:lpstr>
      <vt:lpstr>Report Walk-Through</vt:lpstr>
      <vt:lpstr>How to Access CCRG Reporting</vt:lpstr>
      <vt:lpstr>Components of Reporting Process</vt:lpstr>
      <vt:lpstr>PowerPoint Presentation</vt:lpstr>
      <vt:lpstr>1. Upload signed Receipt of Approval letter</vt:lpstr>
      <vt:lpstr>2. Complete Budget Report</vt:lpstr>
      <vt:lpstr>PowerPoint Presentation</vt:lpstr>
      <vt:lpstr>PowerPoint Presentation</vt:lpstr>
      <vt:lpstr>Revenue Sources</vt:lpstr>
      <vt:lpstr>Expense Categories</vt:lpstr>
      <vt:lpstr>Expense Categories (cont.)</vt:lpstr>
      <vt:lpstr>Expense Categories (cont.)</vt:lpstr>
      <vt:lpstr>Budget Report Status Definitions</vt:lpstr>
      <vt:lpstr>3. Complete Narrative Report</vt:lpstr>
      <vt:lpstr>PowerPoint Presentation</vt:lpstr>
      <vt:lpstr>PowerPoint Presentation</vt:lpstr>
      <vt:lpstr>Getting Help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Livengood</dc:creator>
  <cp:lastModifiedBy>Joellyn Whitehead</cp:lastModifiedBy>
  <cp:revision>27</cp:revision>
  <dcterms:created xsi:type="dcterms:W3CDTF">2020-07-08T19:40:56Z</dcterms:created>
  <dcterms:modified xsi:type="dcterms:W3CDTF">2020-09-03T14:28:51Z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0x01010021544B5C189D4E4BBC3F4C924419E65C</vt:lpwstr>
  </property>
</Properties>
</file>