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9"/>
  </p:notesMasterIdLst>
  <p:sldIdLst>
    <p:sldId id="256" r:id="rId5"/>
    <p:sldId id="257" r:id="rId6"/>
    <p:sldId id="259" r:id="rId7"/>
    <p:sldId id="288" r:id="rId8"/>
    <p:sldId id="262" r:id="rId9"/>
    <p:sldId id="263" r:id="rId10"/>
    <p:sldId id="267" r:id="rId11"/>
    <p:sldId id="289" r:id="rId12"/>
    <p:sldId id="290" r:id="rId13"/>
    <p:sldId id="291" r:id="rId14"/>
    <p:sldId id="292" r:id="rId15"/>
    <p:sldId id="293" r:id="rId16"/>
    <p:sldId id="295" r:id="rId17"/>
    <p:sldId id="296" r:id="rId18"/>
    <p:sldId id="297" r:id="rId19"/>
    <p:sldId id="298" r:id="rId20"/>
    <p:sldId id="299" r:id="rId21"/>
    <p:sldId id="300" r:id="rId22"/>
    <p:sldId id="294" r:id="rId23"/>
    <p:sldId id="301" r:id="rId24"/>
    <p:sldId id="302" r:id="rId25"/>
    <p:sldId id="303" r:id="rId26"/>
    <p:sldId id="304" r:id="rId27"/>
    <p:sldId id="260"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2828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67850" autoAdjust="0"/>
  </p:normalViewPr>
  <p:slideViewPr>
    <p:cSldViewPr snapToGrid="0">
      <p:cViewPr varScale="1">
        <p:scale>
          <a:sx n="50" d="100"/>
          <a:sy n="50" d="100"/>
        </p:scale>
        <p:origin x="93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2DA550-3A5D-46C8-BBCC-FD91BBF89327}" type="datetimeFigureOut">
              <a:rPr lang="en-US" smtClean="0"/>
              <a:t>9/3/2020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E8D0D3-311A-4466-A7AB-5490274EFEFD}" type="slidenum">
              <a:rPr lang="en-US" smtClean="0"/>
              <a:t>‹#›</a:t>
            </a:fld>
            <a:endParaRPr lang="en-US" dirty="0"/>
          </a:p>
        </p:txBody>
      </p:sp>
    </p:spTree>
    <p:extLst>
      <p:ext uri="{BB962C8B-B14F-4D97-AF65-F5344CB8AC3E}">
        <p14:creationId xmlns:p14="http://schemas.microsoft.com/office/powerpoint/2010/main" val="2314147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inccrra.org/"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a:t>
            </a:r>
          </a:p>
          <a:p>
            <a:r>
              <a:rPr lang="en-US" dirty="0"/>
              <a:t>Recognize who the hosts for today’s webinar are</a:t>
            </a:r>
          </a:p>
          <a:p>
            <a:r>
              <a:rPr lang="en-US" dirty="0"/>
              <a:t>Housekeeping</a:t>
            </a:r>
          </a:p>
          <a:p>
            <a:pPr marL="914400" lvl="1" indent="-514350">
              <a:buAutoNum type="arabicPeriod"/>
            </a:pPr>
            <a:r>
              <a:rPr lang="en-US" sz="2800" dirty="0"/>
              <a:t>Thank you for joining us.  This is one of three CCRG Reporting TA sessions hosted by INCCRRA</a:t>
            </a:r>
          </a:p>
          <a:p>
            <a:pPr marL="914400" lvl="1" indent="-514350">
              <a:buAutoNum type="arabicPeriod"/>
            </a:pPr>
            <a:r>
              <a:rPr lang="en-US" sz="2800" dirty="0"/>
              <a:t>We have lots of people on the line today – so you are all muted throughout the webinar.</a:t>
            </a:r>
          </a:p>
          <a:p>
            <a:pPr marL="914400" lvl="1" indent="-514350">
              <a:buAutoNum type="arabicPeriod"/>
            </a:pPr>
            <a:r>
              <a:rPr lang="en-US" sz="2800" dirty="0"/>
              <a:t>Encourage you to put questions in the chat – they will be added to the FAQ under a Reporting Section to be added soon.</a:t>
            </a:r>
          </a:p>
          <a:p>
            <a:pPr marL="914400" lvl="1" indent="-514350">
              <a:buAutoNum type="arabicPeriod"/>
            </a:pPr>
            <a:r>
              <a:rPr lang="en-US" sz="2800" dirty="0"/>
              <a:t>PPT along with other CCRG resources are available at </a:t>
            </a:r>
            <a:r>
              <a:rPr lang="en-US" sz="2800" dirty="0">
                <a:hlinkClick r:id="rId3"/>
              </a:rPr>
              <a:t>www.inccrra.org</a:t>
            </a:r>
            <a:r>
              <a:rPr lang="en-US" sz="2800" dirty="0"/>
              <a:t> for your reference once the reporting forms are released</a:t>
            </a:r>
          </a:p>
          <a:p>
            <a:pPr marL="914400" lvl="1" indent="-514350">
              <a:buAutoNum type="arabicPeriod"/>
            </a:pPr>
            <a:r>
              <a:rPr lang="en-US" sz="2800" dirty="0"/>
              <a:t>Again, INCCRRA continues to provide TA throughout the life of the CCRG via email and/or the call-center. </a:t>
            </a:r>
          </a:p>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a:t>
            </a:fld>
            <a:endParaRPr lang="en-US" dirty="0"/>
          </a:p>
        </p:txBody>
      </p:sp>
    </p:spTree>
    <p:extLst>
      <p:ext uri="{BB962C8B-B14F-4D97-AF65-F5344CB8AC3E}">
        <p14:creationId xmlns:p14="http://schemas.microsoft.com/office/powerpoint/2010/main" val="907568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11</a:t>
            </a:fld>
            <a:endParaRPr lang="en-US" dirty="0"/>
          </a:p>
        </p:txBody>
      </p:sp>
    </p:spTree>
    <p:extLst>
      <p:ext uri="{BB962C8B-B14F-4D97-AF65-F5344CB8AC3E}">
        <p14:creationId xmlns:p14="http://schemas.microsoft.com/office/powerpoint/2010/main" val="3118506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12</a:t>
            </a:fld>
            <a:endParaRPr lang="en-US" dirty="0"/>
          </a:p>
        </p:txBody>
      </p:sp>
    </p:spTree>
    <p:extLst>
      <p:ext uri="{BB962C8B-B14F-4D97-AF65-F5344CB8AC3E}">
        <p14:creationId xmlns:p14="http://schemas.microsoft.com/office/powerpoint/2010/main" val="1499096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15</a:t>
            </a:fld>
            <a:endParaRPr lang="en-US" dirty="0"/>
          </a:p>
        </p:txBody>
      </p:sp>
    </p:spTree>
    <p:extLst>
      <p:ext uri="{BB962C8B-B14F-4D97-AF65-F5344CB8AC3E}">
        <p14:creationId xmlns:p14="http://schemas.microsoft.com/office/powerpoint/2010/main" val="2479826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16</a:t>
            </a:fld>
            <a:endParaRPr lang="en-US" dirty="0"/>
          </a:p>
        </p:txBody>
      </p:sp>
    </p:spTree>
    <p:extLst>
      <p:ext uri="{BB962C8B-B14F-4D97-AF65-F5344CB8AC3E}">
        <p14:creationId xmlns:p14="http://schemas.microsoft.com/office/powerpoint/2010/main" val="3552547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17</a:t>
            </a:fld>
            <a:endParaRPr lang="en-US" dirty="0"/>
          </a:p>
        </p:txBody>
      </p:sp>
    </p:spTree>
    <p:extLst>
      <p:ext uri="{BB962C8B-B14F-4D97-AF65-F5344CB8AC3E}">
        <p14:creationId xmlns:p14="http://schemas.microsoft.com/office/powerpoint/2010/main" val="419909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18</a:t>
            </a:fld>
            <a:endParaRPr lang="en-US" dirty="0"/>
          </a:p>
        </p:txBody>
      </p:sp>
    </p:spTree>
    <p:extLst>
      <p:ext uri="{BB962C8B-B14F-4D97-AF65-F5344CB8AC3E}">
        <p14:creationId xmlns:p14="http://schemas.microsoft.com/office/powerpoint/2010/main" val="34361929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19</a:t>
            </a:fld>
            <a:endParaRPr lang="en-US" dirty="0"/>
          </a:p>
        </p:txBody>
      </p:sp>
    </p:spTree>
    <p:extLst>
      <p:ext uri="{BB962C8B-B14F-4D97-AF65-F5344CB8AC3E}">
        <p14:creationId xmlns:p14="http://schemas.microsoft.com/office/powerpoint/2010/main" val="23940412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20</a:t>
            </a:fld>
            <a:endParaRPr lang="en-US" dirty="0"/>
          </a:p>
        </p:txBody>
      </p:sp>
    </p:spTree>
    <p:extLst>
      <p:ext uri="{BB962C8B-B14F-4D97-AF65-F5344CB8AC3E}">
        <p14:creationId xmlns:p14="http://schemas.microsoft.com/office/powerpoint/2010/main" val="28321915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22</a:t>
            </a:fld>
            <a:endParaRPr lang="en-US" dirty="0"/>
          </a:p>
        </p:txBody>
      </p:sp>
    </p:spTree>
    <p:extLst>
      <p:ext uri="{BB962C8B-B14F-4D97-AF65-F5344CB8AC3E}">
        <p14:creationId xmlns:p14="http://schemas.microsoft.com/office/powerpoint/2010/main" val="33750860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23</a:t>
            </a:fld>
            <a:endParaRPr lang="en-US" dirty="0"/>
          </a:p>
        </p:txBody>
      </p:sp>
    </p:spTree>
    <p:extLst>
      <p:ext uri="{BB962C8B-B14F-4D97-AF65-F5344CB8AC3E}">
        <p14:creationId xmlns:p14="http://schemas.microsoft.com/office/powerpoint/2010/main" val="2998443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Run through the agenda quickly</a:t>
            </a:r>
          </a:p>
        </p:txBody>
      </p:sp>
      <p:sp>
        <p:nvSpPr>
          <p:cNvPr id="4" name="Slide Number Placeholder 3"/>
          <p:cNvSpPr>
            <a:spLocks noGrp="1"/>
          </p:cNvSpPr>
          <p:nvPr>
            <p:ph type="sldNum" sz="quarter" idx="5"/>
          </p:nvPr>
        </p:nvSpPr>
        <p:spPr/>
        <p:txBody>
          <a:bodyPr/>
          <a:lstStyle/>
          <a:p>
            <a:fld id="{D1E8D0D3-311A-4466-A7AB-5490274EFEFD}" type="slidenum">
              <a:rPr lang="en-US" smtClean="0"/>
              <a:t>2</a:t>
            </a:fld>
            <a:endParaRPr lang="en-US" dirty="0"/>
          </a:p>
        </p:txBody>
      </p:sp>
    </p:spTree>
    <p:extLst>
      <p:ext uri="{BB962C8B-B14F-4D97-AF65-F5344CB8AC3E}">
        <p14:creationId xmlns:p14="http://schemas.microsoft.com/office/powerpoint/2010/main" val="27417820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always. Thank you for what you do each and every day.</a:t>
            </a:r>
          </a:p>
        </p:txBody>
      </p:sp>
      <p:sp>
        <p:nvSpPr>
          <p:cNvPr id="4" name="Slide Number Placeholder 3"/>
          <p:cNvSpPr>
            <a:spLocks noGrp="1"/>
          </p:cNvSpPr>
          <p:nvPr>
            <p:ph type="sldNum" sz="quarter" idx="5"/>
          </p:nvPr>
        </p:nvSpPr>
        <p:spPr/>
        <p:txBody>
          <a:bodyPr/>
          <a:lstStyle/>
          <a:p>
            <a:fld id="{D1E8D0D3-311A-4466-A7AB-5490274EFEFD}" type="slidenum">
              <a:rPr lang="en-US" smtClean="0"/>
              <a:t>24</a:t>
            </a:fld>
            <a:endParaRPr lang="en-US" dirty="0"/>
          </a:p>
        </p:txBody>
      </p:sp>
    </p:spTree>
    <p:extLst>
      <p:ext uri="{BB962C8B-B14F-4D97-AF65-F5344CB8AC3E}">
        <p14:creationId xmlns:p14="http://schemas.microsoft.com/office/powerpoint/2010/main" val="3931410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Today’s webinar is primarily designed to prepare you for the reporting requirements for the CCRG.</a:t>
            </a:r>
          </a:p>
          <a:p>
            <a:r>
              <a:rPr lang="en-US" dirty="0"/>
              <a:t>First, I will go over a few ‘high-level’ items related to the first round of the CCRG and then the staff at INCCRRA will walk you through the reporting expectations.</a:t>
            </a:r>
          </a:p>
          <a:p>
            <a:endParaRPr lang="en-US" dirty="0"/>
          </a:p>
          <a:p>
            <a:r>
              <a:rPr lang="en-US" dirty="0"/>
              <a:t>Much like our first webinar that introduced you to the application portal and process, we are providing this TA session BEFORE we actually release the budget reporting forms – so you know what to expect.  Joellyn will talk about the timeline during her presentation.</a:t>
            </a:r>
          </a:p>
          <a:p>
            <a:endParaRPr lang="en-US" dirty="0"/>
          </a:p>
          <a:p>
            <a:r>
              <a:rPr lang="en-US" dirty="0"/>
              <a:t>As true for this entire process, INCCRRA staff will continue to be available to you throughout the entirety of the reporting process to answer your questions in ‘real –time’. Today’s webinar is just to prepare you on what to expect.</a:t>
            </a:r>
          </a:p>
        </p:txBody>
      </p:sp>
      <p:sp>
        <p:nvSpPr>
          <p:cNvPr id="4" name="Slide Number Placeholder 3"/>
          <p:cNvSpPr>
            <a:spLocks noGrp="1"/>
          </p:cNvSpPr>
          <p:nvPr>
            <p:ph type="sldNum" sz="quarter" idx="5"/>
          </p:nvPr>
        </p:nvSpPr>
        <p:spPr/>
        <p:txBody>
          <a:bodyPr/>
          <a:lstStyle/>
          <a:p>
            <a:fld id="{D1E8D0D3-311A-4466-A7AB-5490274EFEFD}" type="slidenum">
              <a:rPr lang="en-US" smtClean="0"/>
              <a:t>3</a:t>
            </a:fld>
            <a:endParaRPr lang="en-US" dirty="0"/>
          </a:p>
        </p:txBody>
      </p:sp>
    </p:spTree>
    <p:extLst>
      <p:ext uri="{BB962C8B-B14F-4D97-AF65-F5344CB8AC3E}">
        <p14:creationId xmlns:p14="http://schemas.microsoft.com/office/powerpoint/2010/main" val="2013688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94 counties have providers who have received an award</a:t>
            </a:r>
          </a:p>
          <a:p>
            <a:r>
              <a:rPr lang="en-US" dirty="0"/>
              <a:t>4,581 grants have been awarded; 1,892 centers, 2,180 family child care providers and 509 group family child care providers</a:t>
            </a:r>
          </a:p>
          <a:p>
            <a:r>
              <a:rPr lang="en-US" dirty="0"/>
              <a:t>Awards total $149.2 million </a:t>
            </a:r>
          </a:p>
          <a:p>
            <a:r>
              <a:rPr lang="en-US" dirty="0"/>
              <a:t>Another 145 programs are pending totaling another estimated $2.2 million</a:t>
            </a:r>
          </a:p>
          <a:p>
            <a:r>
              <a:rPr lang="en-US" dirty="0"/>
              <a:t>44 have been found ineligible for an award.</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E8D0D3-311A-4466-A7AB-5490274EFE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3375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funds must be spent by December 30</a:t>
            </a:r>
            <a:r>
              <a:rPr lang="en-US" baseline="30000" dirty="0"/>
              <a:t>th</a:t>
            </a:r>
            <a:r>
              <a:rPr lang="en-US" dirty="0"/>
              <a:t> – so we are working hard to get these dollars into the hand of child care providers</a:t>
            </a:r>
          </a:p>
          <a:p>
            <a:r>
              <a:rPr lang="en-US" dirty="0"/>
              <a:t>Because these funds originate as ‘business interruption’ – they flow through DCEO and follow specific rules and requirements either because of the federal funding source or because of the state policies that regulate DCEO funds.  </a:t>
            </a:r>
          </a:p>
          <a:p>
            <a:endParaRPr lang="en-US" dirty="0"/>
          </a:p>
          <a:p>
            <a:r>
              <a:rPr lang="en-US" dirty="0"/>
              <a:t>Also, it is important to note that these funds are grants and not a fee for service funding arrangement.  As such, the funds are subject to the rules and requirements laid out by the Illinois Grant Accountability and Transparency Act.</a:t>
            </a:r>
          </a:p>
          <a:p>
            <a:endParaRPr lang="en-US" dirty="0"/>
          </a:p>
          <a:p>
            <a:r>
              <a:rPr lang="en-US" dirty="0"/>
              <a:t>To both of these points, there are a few things to note:</a:t>
            </a:r>
          </a:p>
          <a:p>
            <a:pPr marL="228600" indent="-228600">
              <a:buAutoNum type="arabicPeriod"/>
            </a:pPr>
            <a:r>
              <a:rPr lang="en-US" dirty="0"/>
              <a:t>DCEO posts all names of awardees along with the amount of their grant on their website for transparency.</a:t>
            </a:r>
          </a:p>
          <a:p>
            <a:pPr marL="685800" lvl="1" indent="-228600">
              <a:buFont typeface="Arial" panose="020B0604020202020204" pitchFamily="34" charset="0"/>
              <a:buChar char="•"/>
            </a:pPr>
            <a:r>
              <a:rPr lang="en-US" dirty="0"/>
              <a:t>This is not unlike all state salaries are public and posted on the comptrollers website \</a:t>
            </a:r>
          </a:p>
          <a:p>
            <a:pPr marL="228600" indent="-228600">
              <a:buAutoNum type="arabicPeriod"/>
            </a:pPr>
            <a:r>
              <a:rPr lang="en-US" dirty="0"/>
              <a:t>As was true for the application process, requirements for information needed is defined by federal or state law and policy</a:t>
            </a:r>
          </a:p>
          <a:p>
            <a:pPr marL="685800" lvl="1" indent="-228600">
              <a:buFont typeface="Arial" panose="020B0604020202020204" pitchFamily="34" charset="0"/>
              <a:buChar char="•"/>
            </a:pPr>
            <a:r>
              <a:rPr lang="en-US" dirty="0"/>
              <a:t>For example, it is a federal requirement all applicants must have a DUNS number</a:t>
            </a:r>
          </a:p>
          <a:p>
            <a:pPr marL="228600" indent="-228600">
              <a:buAutoNum type="arabicPeriod"/>
            </a:pPr>
            <a:r>
              <a:rPr lang="en-US" dirty="0"/>
              <a:t>For federal auditing purposes – you must keep all receipts and records of your award for five years. The state may ask to review those records at any time.</a:t>
            </a:r>
          </a:p>
          <a:p>
            <a:pPr marL="228600" indent="-228600">
              <a:buAutoNum type="arabicPeriod"/>
            </a:pPr>
            <a:endParaRPr lang="en-US" dirty="0"/>
          </a:p>
          <a:p>
            <a:pPr marL="0" indent="0">
              <a:buFontTx/>
              <a:buNone/>
            </a:pPr>
            <a:r>
              <a:rPr lang="en-US" dirty="0"/>
              <a:t>Finally, you will notice on the budget reporting form that you will be asked to report on funding and expenses </a:t>
            </a:r>
            <a:r>
              <a:rPr lang="en-US" i="1" dirty="0"/>
              <a:t>beyond </a:t>
            </a:r>
            <a:r>
              <a:rPr lang="en-US" i="0" dirty="0"/>
              <a:t>the CCRG.  The amount of your grant has been calculated to help make-up the loss experienced due to the reduced capacity/group size mandated due to COVID-19.  in order for us to fully understand the use of the CCRG dollars, we must understand the full picture of your monthly expenses and revenue. </a:t>
            </a:r>
            <a:endParaRPr lang="en-US" dirty="0"/>
          </a:p>
          <a:p>
            <a:pPr marL="0" indent="0">
              <a:buNone/>
            </a:pPr>
            <a:endParaRPr lang="en-US" dirty="0"/>
          </a:p>
          <a:p>
            <a:pPr marL="685800" lvl="1" indent="-228600">
              <a:buAutoNum type="arabicPeriod"/>
            </a:pPr>
            <a:endParaRPr lang="en-US" dirty="0"/>
          </a:p>
          <a:p>
            <a:pPr marL="685800" lvl="1" indent="-228600">
              <a:buAutoNum type="arabicPeriod"/>
            </a:pPr>
            <a:endParaRPr lang="en-US" dirty="0"/>
          </a:p>
          <a:p>
            <a:pPr marL="914400" lvl="2" indent="0">
              <a:buNone/>
            </a:pPr>
            <a:endParaRPr lang="en-US" dirty="0"/>
          </a:p>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5</a:t>
            </a:fld>
            <a:endParaRPr lang="en-US" dirty="0"/>
          </a:p>
        </p:txBody>
      </p:sp>
    </p:spTree>
    <p:extLst>
      <p:ext uri="{BB962C8B-B14F-4D97-AF65-F5344CB8AC3E}">
        <p14:creationId xmlns:p14="http://schemas.microsoft.com/office/powerpoint/2010/main" val="3097354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report is due on Sept. 15</a:t>
            </a:r>
            <a:r>
              <a:rPr lang="en-US" baseline="30000" dirty="0"/>
              <a:t>th</a:t>
            </a:r>
            <a:r>
              <a:rPr lang="en-US" dirty="0"/>
              <a:t> ; this will cover the months July and August.  Each month must be reported separately.</a:t>
            </a:r>
          </a:p>
          <a:p>
            <a:r>
              <a:rPr lang="en-US" dirty="0"/>
              <a:t>September report will be due on October 15</a:t>
            </a:r>
            <a:r>
              <a:rPr lang="en-US" baseline="30000" dirty="0"/>
              <a:t>th</a:t>
            </a:r>
            <a:r>
              <a:rPr lang="en-US" dirty="0"/>
              <a:t>.</a:t>
            </a:r>
          </a:p>
          <a:p>
            <a:endParaRPr lang="en-US" dirty="0"/>
          </a:p>
          <a:p>
            <a:r>
              <a:rPr lang="en-US" dirty="0"/>
              <a:t>If you have not received your check in the mail by the time your report is due INCCRRA will automatically extend your monthly reporting deadline. – we know that and will expect your report once your check has been received</a:t>
            </a:r>
            <a:r>
              <a:rPr lang="en-US" strike="sngStrike" dirty="0"/>
              <a:t>.  </a:t>
            </a:r>
            <a:r>
              <a:rPr lang="en-US" dirty="0"/>
              <a:t>However, you know what your award amount will be so there is no reason you do not prepare your report, but we understand if you do not want to submit it until the check is in the bank.</a:t>
            </a:r>
          </a:p>
          <a:p>
            <a:endParaRPr lang="en-US" dirty="0"/>
          </a:p>
          <a:p>
            <a:r>
              <a:rPr lang="en-US" dirty="0"/>
              <a:t>You will be required to fill out two separate ‘forms’ for your monthly report.  You will receive an email next week with a PDF attached that you must sign and return.  This form simply acknowledges that you received the check in the amount stated in the form.  Joellyn will go over how you can sign and upload this document.</a:t>
            </a:r>
          </a:p>
          <a:p>
            <a:endParaRPr lang="en-US" dirty="0"/>
          </a:p>
          <a:p>
            <a:r>
              <a:rPr lang="en-US" dirty="0"/>
              <a:t>Also in the email is a link to access a budget reporting worksheet along with an instruction sheet to accompany the budget reporting worksheet.  In the direction sheet are some examples of what to enter into that line and some scenarios of what is and what is NOT allowed under that category.  These instructions are meant to be helpful and clarify any part of the form that might raise the question ‘is </a:t>
            </a:r>
            <a:r>
              <a:rPr lang="en-US" i="1" dirty="0"/>
              <a:t>this </a:t>
            </a:r>
            <a:r>
              <a:rPr lang="en-US" i="0" dirty="0"/>
              <a:t>what they are looking for in this line?’  We encourage you to download, print and complete the budget worksheet to make adding the information online easier.  </a:t>
            </a:r>
          </a:p>
          <a:p>
            <a:endParaRPr lang="en-US" i="0" dirty="0"/>
          </a:p>
          <a:p>
            <a:r>
              <a:rPr lang="en-US" dirty="0"/>
              <a:t>Again, the form must be filled out for each month of the three-month period covered by the first round of CCRG (July, August and September).  This is an on-line form so there is nothing to download or print – you can fill it out on-line.  At the end of the three-month grant period, we will reconcile your monthly reports against your award amount.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 September 8</a:t>
            </a:r>
            <a:r>
              <a:rPr lang="en-US" baseline="30000" dirty="0"/>
              <a:t>th</a:t>
            </a:r>
            <a:r>
              <a:rPr lang="en-US" dirty="0"/>
              <a:t> you will be able to access an area of the Director Portal for monthly restoration grant reporting.  In the portal you will be able to upload your PDF letter, complete your monthly reporting (using your worksheet) and access a link to a narrative report. This narrative report is in the form of a survey-monkey questionnaire.  We have tried to make it as simple and strait forward as possible and while providing us with important information, it should not take you long to complete the survey.</a:t>
            </a:r>
          </a:p>
          <a:p>
            <a:endParaRPr lang="en-US" dirty="0"/>
          </a:p>
          <a:p>
            <a:endParaRPr lang="en-US" dirty="0"/>
          </a:p>
          <a:p>
            <a:r>
              <a:rPr lang="en-US" dirty="0"/>
              <a:t>SPEND THE MONEY. We know the future is unclear and you might be tempted to try to ‘make it last longer’. It won’t work that way.  You need to spend it in the period for which the funds were granted.  Otherwise, you will either be asked to return the unused amount or they will impact your award in the second round of the CCRG. The state must be in full-receipt of your reports in order for you to be considered for a second round of CCRG grants – if funding allow for a further disbursement.</a:t>
            </a:r>
          </a:p>
          <a:p>
            <a:endParaRPr lang="en-US" dirty="0"/>
          </a:p>
          <a:p>
            <a:r>
              <a:rPr lang="en-US" dirty="0"/>
              <a:t>Again, the reports are due September 15th (and then again on October 15</a:t>
            </a:r>
            <a:r>
              <a:rPr lang="en-US" baseline="30000" dirty="0"/>
              <a:t>th</a:t>
            </a:r>
            <a:r>
              <a:rPr lang="en-US" dirty="0"/>
              <a:t>).</a:t>
            </a:r>
          </a:p>
          <a:p>
            <a:endParaRPr lang="en-US" dirty="0"/>
          </a:p>
          <a:p>
            <a:r>
              <a:rPr lang="en-US" dirty="0"/>
              <a:t>Now.  Joellyn is going to walk us through the process from nuts to bolts – including the email you will receive, where the links will take you, and then walk you through the actual form.</a:t>
            </a:r>
          </a:p>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6</a:t>
            </a:fld>
            <a:endParaRPr lang="en-US" dirty="0"/>
          </a:p>
        </p:txBody>
      </p:sp>
    </p:spTree>
    <p:extLst>
      <p:ext uri="{BB962C8B-B14F-4D97-AF65-F5344CB8AC3E}">
        <p14:creationId xmlns:p14="http://schemas.microsoft.com/office/powerpoint/2010/main" val="3191548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8</a:t>
            </a:fld>
            <a:endParaRPr lang="en-US" dirty="0"/>
          </a:p>
        </p:txBody>
      </p:sp>
    </p:spTree>
    <p:extLst>
      <p:ext uri="{BB962C8B-B14F-4D97-AF65-F5344CB8AC3E}">
        <p14:creationId xmlns:p14="http://schemas.microsoft.com/office/powerpoint/2010/main" val="2999199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9</a:t>
            </a:fld>
            <a:endParaRPr lang="en-US" dirty="0"/>
          </a:p>
        </p:txBody>
      </p:sp>
    </p:spTree>
    <p:extLst>
      <p:ext uri="{BB962C8B-B14F-4D97-AF65-F5344CB8AC3E}">
        <p14:creationId xmlns:p14="http://schemas.microsoft.com/office/powerpoint/2010/main" val="1068719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10</a:t>
            </a:fld>
            <a:endParaRPr lang="en-US" dirty="0"/>
          </a:p>
        </p:txBody>
      </p:sp>
    </p:spTree>
    <p:extLst>
      <p:ext uri="{BB962C8B-B14F-4D97-AF65-F5344CB8AC3E}">
        <p14:creationId xmlns:p14="http://schemas.microsoft.com/office/powerpoint/2010/main" val="2670954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4125384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2231483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2734955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2404803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120271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938824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1783922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3043103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4272626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3558166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3229721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FCF186-2C75-41A2-BBB4-84D195D1A034}" type="datetimeFigureOut">
              <a:rPr lang="en-US" smtClean="0"/>
              <a:t>9/3/2020</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85E64B-E622-4A83-BE7E-EB6911FBED40}" type="slidenum">
              <a:rPr lang="en-US" smtClean="0"/>
              <a:t>‹#›</a:t>
            </a:fld>
            <a:endParaRPr lang="en-US" dirty="0"/>
          </a:p>
        </p:txBody>
      </p:sp>
    </p:spTree>
    <p:extLst>
      <p:ext uri="{BB962C8B-B14F-4D97-AF65-F5344CB8AC3E}">
        <p14:creationId xmlns:p14="http://schemas.microsoft.com/office/powerpoint/2010/main" val="39039639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mailto:ccrg@inccrra.or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9C7702-3773-4D34-85BF-B9B679919E01}"/>
              </a:ext>
            </a:extLst>
          </p:cNvPr>
          <p:cNvSpPr txBox="1"/>
          <p:nvPr/>
        </p:nvSpPr>
        <p:spPr>
          <a:xfrm>
            <a:off x="551144" y="3429000"/>
            <a:ext cx="7753611" cy="400110"/>
          </a:xfrm>
          <a:prstGeom prst="rect">
            <a:avLst/>
          </a:prstGeom>
          <a:noFill/>
        </p:spPr>
        <p:txBody>
          <a:bodyPr wrap="square" rtlCol="0">
            <a:spAutoFit/>
          </a:bodyPr>
          <a:lstStyle/>
          <a:p>
            <a:r>
              <a:rPr lang="es-ES" sz="2000" b="1" dirty="0">
                <a:solidFill>
                  <a:schemeClr val="bg1"/>
                </a:solidFill>
              </a:rPr>
              <a:t>Programa de Restauración para el Cuidado Infantil</a:t>
            </a:r>
            <a:endParaRPr lang="en-US" sz="2000" b="1" dirty="0">
              <a:solidFill>
                <a:schemeClr val="bg1"/>
              </a:solidFill>
            </a:endParaRPr>
          </a:p>
        </p:txBody>
      </p:sp>
      <p:sp>
        <p:nvSpPr>
          <p:cNvPr id="3" name="TextBox 2">
            <a:extLst>
              <a:ext uri="{FF2B5EF4-FFF2-40B4-BE49-F238E27FC236}">
                <a16:creationId xmlns:a16="http://schemas.microsoft.com/office/drawing/2014/main" id="{8D6FDFA9-209C-4DBE-A72E-55DBC61C25C8}"/>
              </a:ext>
            </a:extLst>
          </p:cNvPr>
          <p:cNvSpPr txBox="1"/>
          <p:nvPr/>
        </p:nvSpPr>
        <p:spPr>
          <a:xfrm>
            <a:off x="390393" y="4846529"/>
            <a:ext cx="7753611" cy="461665"/>
          </a:xfrm>
          <a:prstGeom prst="rect">
            <a:avLst/>
          </a:prstGeom>
          <a:noFill/>
        </p:spPr>
        <p:txBody>
          <a:bodyPr wrap="square" rtlCol="0">
            <a:spAutoFit/>
          </a:bodyPr>
          <a:lstStyle/>
          <a:p>
            <a:r>
              <a:rPr lang="es-ES" sz="2400" i="1" dirty="0">
                <a:solidFill>
                  <a:schemeClr val="bg1"/>
                </a:solidFill>
              </a:rPr>
              <a:t>Seminario web de asistencia técnica</a:t>
            </a:r>
            <a:endParaRPr lang="en-US" sz="2400" i="1" dirty="0">
              <a:solidFill>
                <a:schemeClr val="bg1"/>
              </a:solidFill>
            </a:endParaRPr>
          </a:p>
        </p:txBody>
      </p:sp>
    </p:spTree>
    <p:extLst>
      <p:ext uri="{BB962C8B-B14F-4D97-AF65-F5344CB8AC3E}">
        <p14:creationId xmlns:p14="http://schemas.microsoft.com/office/powerpoint/2010/main" val="2141590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4735E21-27D2-4AF7-B391-FFDBAF9EE704}"/>
              </a:ext>
            </a:extLst>
          </p:cNvPr>
          <p:cNvPicPr>
            <a:picLocks noChangeAspect="1"/>
          </p:cNvPicPr>
          <p:nvPr/>
        </p:nvPicPr>
        <p:blipFill>
          <a:blip r:embed="rId3"/>
          <a:stretch>
            <a:fillRect/>
          </a:stretch>
        </p:blipFill>
        <p:spPr>
          <a:xfrm>
            <a:off x="256360" y="385337"/>
            <a:ext cx="11679280" cy="6087325"/>
          </a:xfrm>
          <a:prstGeom prst="rect">
            <a:avLst/>
          </a:prstGeom>
        </p:spPr>
      </p:pic>
      <p:sp>
        <p:nvSpPr>
          <p:cNvPr id="4" name="Oval 3">
            <a:extLst>
              <a:ext uri="{FF2B5EF4-FFF2-40B4-BE49-F238E27FC236}">
                <a16:creationId xmlns:a16="http://schemas.microsoft.com/office/drawing/2014/main" id="{1EC529E3-40DC-4E35-A50E-B013EB6315FB}"/>
              </a:ext>
            </a:extLst>
          </p:cNvPr>
          <p:cNvSpPr/>
          <p:nvPr/>
        </p:nvSpPr>
        <p:spPr>
          <a:xfrm>
            <a:off x="2964873" y="1634837"/>
            <a:ext cx="969818" cy="969818"/>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t>1</a:t>
            </a:r>
          </a:p>
        </p:txBody>
      </p:sp>
      <p:sp>
        <p:nvSpPr>
          <p:cNvPr id="5" name="Oval 4">
            <a:extLst>
              <a:ext uri="{FF2B5EF4-FFF2-40B4-BE49-F238E27FC236}">
                <a16:creationId xmlns:a16="http://schemas.microsoft.com/office/drawing/2014/main" id="{DBFD34BC-BCA7-4C67-8756-C1F44FB766A9}"/>
              </a:ext>
            </a:extLst>
          </p:cNvPr>
          <p:cNvSpPr/>
          <p:nvPr/>
        </p:nvSpPr>
        <p:spPr>
          <a:xfrm>
            <a:off x="5514109" y="3325092"/>
            <a:ext cx="969818" cy="969818"/>
          </a:xfrm>
          <a:prstGeom prst="ellips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t>2</a:t>
            </a:r>
          </a:p>
        </p:txBody>
      </p:sp>
      <p:sp>
        <p:nvSpPr>
          <p:cNvPr id="6" name="Oval 5">
            <a:extLst>
              <a:ext uri="{FF2B5EF4-FFF2-40B4-BE49-F238E27FC236}">
                <a16:creationId xmlns:a16="http://schemas.microsoft.com/office/drawing/2014/main" id="{BB97CDD7-E4B4-4794-9727-65BAC2399F41}"/>
              </a:ext>
            </a:extLst>
          </p:cNvPr>
          <p:cNvSpPr/>
          <p:nvPr/>
        </p:nvSpPr>
        <p:spPr>
          <a:xfrm>
            <a:off x="10072255" y="5112328"/>
            <a:ext cx="969818" cy="969818"/>
          </a:xfrm>
          <a:prstGeom prst="ellipse">
            <a:avLst/>
          </a:prstGeom>
          <a:solidFill>
            <a:srgbClr val="00206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t>3</a:t>
            </a:r>
          </a:p>
        </p:txBody>
      </p:sp>
    </p:spTree>
    <p:extLst>
      <p:ext uri="{BB962C8B-B14F-4D97-AF65-F5344CB8AC3E}">
        <p14:creationId xmlns:p14="http://schemas.microsoft.com/office/powerpoint/2010/main" val="2364001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marL="742950" indent="-742950" algn="ctr">
              <a:buFont typeface="+mj-lt"/>
              <a:buAutoNum type="arabicPeriod"/>
            </a:pPr>
            <a:r>
              <a:rPr lang="es-ES" b="1" dirty="0">
                <a:solidFill>
                  <a:schemeClr val="bg1"/>
                </a:solidFill>
              </a:rPr>
              <a:t>Subir el Recibo de carta de aprobación firmada.</a:t>
            </a:r>
            <a:endParaRPr lang="en-US" b="1" dirty="0">
              <a:solidFill>
                <a:schemeClr val="bg1"/>
              </a:solidFill>
            </a:endParaRP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98074"/>
            <a:ext cx="10515600" cy="2008908"/>
          </a:xfrm>
        </p:spPr>
        <p:txBody>
          <a:bodyPr>
            <a:noAutofit/>
          </a:bodyPr>
          <a:lstStyle/>
          <a:p>
            <a:r>
              <a:rPr lang="es-ES" sz="2400" dirty="0"/>
              <a:t>Usted necesita hacer esto una sola vez</a:t>
            </a:r>
          </a:p>
          <a:p>
            <a:r>
              <a:rPr lang="es-ES" sz="2400" dirty="0"/>
              <a:t>De clic en </a:t>
            </a:r>
            <a:r>
              <a:rPr lang="es-ES" sz="2400" b="1" dirty="0" err="1">
                <a:solidFill>
                  <a:srgbClr val="7030A0"/>
                </a:solidFill>
              </a:rPr>
              <a:t>Choose</a:t>
            </a:r>
            <a:r>
              <a:rPr lang="es-ES" sz="2400" b="1" dirty="0">
                <a:solidFill>
                  <a:srgbClr val="7030A0"/>
                </a:solidFill>
              </a:rPr>
              <a:t> File (elegir el archivo)</a:t>
            </a:r>
          </a:p>
          <a:p>
            <a:r>
              <a:rPr lang="es-ES" sz="2400" dirty="0"/>
              <a:t>Localice el documento en su computadora</a:t>
            </a:r>
          </a:p>
          <a:p>
            <a:r>
              <a:rPr lang="es-ES" sz="2400" dirty="0"/>
              <a:t>De clic en </a:t>
            </a:r>
            <a:r>
              <a:rPr lang="es-ES" sz="2400" b="1" dirty="0" err="1">
                <a:solidFill>
                  <a:srgbClr val="7030A0"/>
                </a:solidFill>
              </a:rPr>
              <a:t>Upload</a:t>
            </a:r>
            <a:r>
              <a:rPr lang="es-ES" sz="2400" b="1" dirty="0">
                <a:solidFill>
                  <a:srgbClr val="7030A0"/>
                </a:solidFill>
              </a:rPr>
              <a:t> (cargar)</a:t>
            </a:r>
          </a:p>
        </p:txBody>
      </p:sp>
      <p:pic>
        <p:nvPicPr>
          <p:cNvPr id="4" name="Picture 3">
            <a:extLst>
              <a:ext uri="{FF2B5EF4-FFF2-40B4-BE49-F238E27FC236}">
                <a16:creationId xmlns:a16="http://schemas.microsoft.com/office/drawing/2014/main" id="{DAB9C4F0-5699-4612-A772-48A28FD56B90}"/>
              </a:ext>
            </a:extLst>
          </p:cNvPr>
          <p:cNvPicPr>
            <a:picLocks noChangeAspect="1"/>
          </p:cNvPicPr>
          <p:nvPr/>
        </p:nvPicPr>
        <p:blipFill>
          <a:blip r:embed="rId4"/>
          <a:stretch>
            <a:fillRect/>
          </a:stretch>
        </p:blipFill>
        <p:spPr>
          <a:xfrm>
            <a:off x="1664480" y="4077469"/>
            <a:ext cx="3296110" cy="1390844"/>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CB8496C8-605A-4DE2-9691-A29D6E3C95B1}"/>
              </a:ext>
            </a:extLst>
          </p:cNvPr>
          <p:cNvSpPr txBox="1"/>
          <p:nvPr/>
        </p:nvSpPr>
        <p:spPr>
          <a:xfrm>
            <a:off x="5306292" y="4232350"/>
            <a:ext cx="5221228" cy="1015663"/>
          </a:xfrm>
          <a:prstGeom prst="rect">
            <a:avLst/>
          </a:prstGeom>
          <a:noFill/>
        </p:spPr>
        <p:txBody>
          <a:bodyPr wrap="square" rtlCol="0">
            <a:spAutoFit/>
          </a:bodyPr>
          <a:lstStyle/>
          <a:p>
            <a:r>
              <a:rPr lang="es-ES" sz="2000" dirty="0"/>
              <a:t>La carga se realiza correctamente si el texto cambia a “File </a:t>
            </a:r>
            <a:r>
              <a:rPr lang="es-ES" sz="2000" dirty="0" err="1"/>
              <a:t>already</a:t>
            </a:r>
            <a:r>
              <a:rPr lang="es-ES" sz="2000" dirty="0"/>
              <a:t> </a:t>
            </a:r>
            <a:r>
              <a:rPr lang="es-ES" sz="2000" dirty="0" err="1"/>
              <a:t>submitted</a:t>
            </a:r>
            <a:r>
              <a:rPr lang="es-ES" sz="2000" dirty="0"/>
              <a:t> (Archivo ya enviado" y ambos botones se vuelven grises.</a:t>
            </a:r>
            <a:endParaRPr lang="en-US" sz="2000" dirty="0"/>
          </a:p>
        </p:txBody>
      </p:sp>
    </p:spTree>
    <p:extLst>
      <p:ext uri="{BB962C8B-B14F-4D97-AF65-F5344CB8AC3E}">
        <p14:creationId xmlns:p14="http://schemas.microsoft.com/office/powerpoint/2010/main" val="1912344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s-ES" b="1" dirty="0">
                <a:solidFill>
                  <a:schemeClr val="bg1"/>
                </a:solidFill>
              </a:rPr>
              <a:t>2.  Completar el Informe de Presupuesto</a:t>
            </a:r>
            <a:endParaRPr lang="en-US" b="1" dirty="0">
              <a:solidFill>
                <a:schemeClr val="bg1"/>
              </a:solidFill>
            </a:endParaRP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98074"/>
            <a:ext cx="10515600" cy="2673926"/>
          </a:xfrm>
        </p:spPr>
        <p:txBody>
          <a:bodyPr>
            <a:noAutofit/>
          </a:bodyPr>
          <a:lstStyle/>
          <a:p>
            <a:r>
              <a:rPr lang="es-ES" sz="2400" dirty="0"/>
              <a:t>Complete un reporte por mes (julio, agosto, septiembre)</a:t>
            </a:r>
            <a:endParaRPr lang="en-US" sz="2400" dirty="0"/>
          </a:p>
          <a:p>
            <a:r>
              <a:rPr lang="en-US" sz="2400" dirty="0"/>
              <a:t>De </a:t>
            </a:r>
            <a:r>
              <a:rPr lang="en-US" sz="2400" dirty="0" err="1"/>
              <a:t>clic</a:t>
            </a:r>
            <a:r>
              <a:rPr lang="en-US" sz="2400" dirty="0"/>
              <a:t> </a:t>
            </a:r>
            <a:r>
              <a:rPr lang="en-US" sz="2400" dirty="0" err="1"/>
              <a:t>en</a:t>
            </a:r>
            <a:r>
              <a:rPr lang="en-US" sz="2400" dirty="0"/>
              <a:t>          </a:t>
            </a:r>
            <a:r>
              <a:rPr lang="es-ES" sz="2400" dirty="0"/>
              <a:t>para añadir un presupuesto nuevo</a:t>
            </a:r>
          </a:p>
          <a:p>
            <a:r>
              <a:rPr lang="en-US" sz="2400" dirty="0"/>
              <a:t>De </a:t>
            </a:r>
            <a:r>
              <a:rPr lang="en-US" sz="2400" dirty="0" err="1"/>
              <a:t>clic</a:t>
            </a:r>
            <a:r>
              <a:rPr lang="en-US" sz="2400" dirty="0"/>
              <a:t> </a:t>
            </a:r>
            <a:r>
              <a:rPr lang="en-US" sz="2400" dirty="0" err="1"/>
              <a:t>en</a:t>
            </a:r>
            <a:r>
              <a:rPr lang="en-US" sz="2400" dirty="0"/>
              <a:t>          </a:t>
            </a:r>
            <a:r>
              <a:rPr lang="es-ES" sz="2400" dirty="0"/>
              <a:t>para editar su reporte de presupuesto</a:t>
            </a:r>
            <a:endParaRPr lang="en-US" sz="2400" dirty="0"/>
          </a:p>
        </p:txBody>
      </p:sp>
      <p:pic>
        <p:nvPicPr>
          <p:cNvPr id="6" name="Picture 5">
            <a:extLst>
              <a:ext uri="{FF2B5EF4-FFF2-40B4-BE49-F238E27FC236}">
                <a16:creationId xmlns:a16="http://schemas.microsoft.com/office/drawing/2014/main" id="{9955CF24-B5D6-4C1D-A724-C4F9695DE84E}"/>
              </a:ext>
            </a:extLst>
          </p:cNvPr>
          <p:cNvPicPr>
            <a:picLocks noChangeAspect="1"/>
          </p:cNvPicPr>
          <p:nvPr/>
        </p:nvPicPr>
        <p:blipFill>
          <a:blip r:embed="rId4"/>
          <a:stretch>
            <a:fillRect/>
          </a:stretch>
        </p:blipFill>
        <p:spPr>
          <a:xfrm>
            <a:off x="289702" y="3456855"/>
            <a:ext cx="11612596" cy="2048161"/>
          </a:xfrm>
          <a:prstGeom prst="rect">
            <a:avLst/>
          </a:prstGeom>
        </p:spPr>
      </p:pic>
      <p:pic>
        <p:nvPicPr>
          <p:cNvPr id="7" name="Picture 6">
            <a:extLst>
              <a:ext uri="{FF2B5EF4-FFF2-40B4-BE49-F238E27FC236}">
                <a16:creationId xmlns:a16="http://schemas.microsoft.com/office/drawing/2014/main" id="{00EDA5C1-1DDD-4583-88B5-4B861A4592A4}"/>
              </a:ext>
            </a:extLst>
          </p:cNvPr>
          <p:cNvPicPr>
            <a:picLocks noChangeAspect="1"/>
          </p:cNvPicPr>
          <p:nvPr/>
        </p:nvPicPr>
        <p:blipFill>
          <a:blip r:embed="rId5"/>
          <a:stretch>
            <a:fillRect/>
          </a:stretch>
        </p:blipFill>
        <p:spPr>
          <a:xfrm>
            <a:off x="2366996" y="2795806"/>
            <a:ext cx="600159" cy="371527"/>
          </a:xfrm>
          <a:prstGeom prst="rect">
            <a:avLst/>
          </a:prstGeom>
        </p:spPr>
      </p:pic>
      <p:pic>
        <p:nvPicPr>
          <p:cNvPr id="8" name="Picture 7">
            <a:extLst>
              <a:ext uri="{FF2B5EF4-FFF2-40B4-BE49-F238E27FC236}">
                <a16:creationId xmlns:a16="http://schemas.microsoft.com/office/drawing/2014/main" id="{DBBDB17E-8B05-4ED6-AA9F-E5CC15FD5ED6}"/>
              </a:ext>
            </a:extLst>
          </p:cNvPr>
          <p:cNvPicPr>
            <a:picLocks noChangeAspect="1"/>
          </p:cNvPicPr>
          <p:nvPr/>
        </p:nvPicPr>
        <p:blipFill>
          <a:blip r:embed="rId6"/>
          <a:stretch>
            <a:fillRect/>
          </a:stretch>
        </p:blipFill>
        <p:spPr>
          <a:xfrm>
            <a:off x="2376528" y="2347602"/>
            <a:ext cx="552527" cy="352474"/>
          </a:xfrm>
          <a:prstGeom prst="rect">
            <a:avLst/>
          </a:prstGeom>
        </p:spPr>
      </p:pic>
    </p:spTree>
    <p:extLst>
      <p:ext uri="{BB962C8B-B14F-4D97-AF65-F5344CB8AC3E}">
        <p14:creationId xmlns:p14="http://schemas.microsoft.com/office/powerpoint/2010/main" val="3071089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C72F565-7F8F-44CF-AEA1-F9C5B603CEEC}"/>
              </a:ext>
            </a:extLst>
          </p:cNvPr>
          <p:cNvPicPr>
            <a:picLocks noChangeAspect="1"/>
          </p:cNvPicPr>
          <p:nvPr/>
        </p:nvPicPr>
        <p:blipFill>
          <a:blip r:embed="rId2"/>
          <a:stretch>
            <a:fillRect/>
          </a:stretch>
        </p:blipFill>
        <p:spPr>
          <a:xfrm>
            <a:off x="1342007" y="198329"/>
            <a:ext cx="9161099" cy="4701302"/>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C59560D7-A59B-44DB-8EA7-39C8BFDC4F92}"/>
              </a:ext>
            </a:extLst>
          </p:cNvPr>
          <p:cNvSpPr txBox="1"/>
          <p:nvPr/>
        </p:nvSpPr>
        <p:spPr>
          <a:xfrm>
            <a:off x="262980" y="5418029"/>
            <a:ext cx="4693741" cy="1200329"/>
          </a:xfrm>
          <a:prstGeom prst="rect">
            <a:avLst/>
          </a:prstGeom>
          <a:noFill/>
        </p:spPr>
        <p:txBody>
          <a:bodyPr wrap="square" rtlCol="0">
            <a:spAutoFit/>
          </a:bodyPr>
          <a:lstStyle/>
          <a:p>
            <a:r>
              <a:rPr lang="es-ES" dirty="0"/>
              <a:t>Deje la sección </a:t>
            </a:r>
            <a:r>
              <a:rPr lang="es-ES" b="1" dirty="0" err="1">
                <a:solidFill>
                  <a:srgbClr val="FF0000"/>
                </a:solidFill>
              </a:rPr>
              <a:t>Program</a:t>
            </a:r>
            <a:r>
              <a:rPr lang="es-ES" b="1" dirty="0">
                <a:solidFill>
                  <a:srgbClr val="FF0000"/>
                </a:solidFill>
              </a:rPr>
              <a:t> </a:t>
            </a:r>
            <a:r>
              <a:rPr lang="es-ES" b="1" dirty="0" err="1">
                <a:solidFill>
                  <a:srgbClr val="FF0000"/>
                </a:solidFill>
              </a:rPr>
              <a:t>Details</a:t>
            </a:r>
            <a:r>
              <a:rPr lang="es-ES" b="1" dirty="0">
                <a:solidFill>
                  <a:srgbClr val="FF0000"/>
                </a:solidFill>
              </a:rPr>
              <a:t> </a:t>
            </a:r>
            <a:r>
              <a:rPr lang="es-ES" dirty="0">
                <a:solidFill>
                  <a:srgbClr val="FF0000"/>
                </a:solidFill>
              </a:rPr>
              <a:t>(</a:t>
            </a:r>
            <a:r>
              <a:rPr lang="es-ES" b="1" dirty="0">
                <a:solidFill>
                  <a:srgbClr val="FF0000"/>
                </a:solidFill>
              </a:rPr>
              <a:t>Detalles del programa) </a:t>
            </a:r>
            <a:r>
              <a:rPr lang="es-ES" dirty="0"/>
              <a:t>tal cual; Este es sólo una doble comprobación para asegurarse de que está informando para el programa correcto</a:t>
            </a:r>
            <a:endParaRPr lang="en-US" dirty="0"/>
          </a:p>
        </p:txBody>
      </p:sp>
      <p:sp>
        <p:nvSpPr>
          <p:cNvPr id="4" name="TextBox 3">
            <a:extLst>
              <a:ext uri="{FF2B5EF4-FFF2-40B4-BE49-F238E27FC236}">
                <a16:creationId xmlns:a16="http://schemas.microsoft.com/office/drawing/2014/main" id="{F4EF1A72-F7F2-4349-A266-23410514536F}"/>
              </a:ext>
            </a:extLst>
          </p:cNvPr>
          <p:cNvSpPr txBox="1"/>
          <p:nvPr/>
        </p:nvSpPr>
        <p:spPr>
          <a:xfrm>
            <a:off x="5962650" y="5418029"/>
            <a:ext cx="5314949" cy="1200329"/>
          </a:xfrm>
          <a:prstGeom prst="rect">
            <a:avLst/>
          </a:prstGeom>
          <a:noFill/>
        </p:spPr>
        <p:txBody>
          <a:bodyPr wrap="square" rtlCol="0">
            <a:spAutoFit/>
          </a:bodyPr>
          <a:lstStyle/>
          <a:p>
            <a:r>
              <a:rPr lang="es-ES" dirty="0"/>
              <a:t>En </a:t>
            </a:r>
            <a:r>
              <a:rPr lang="es-ES" b="1" dirty="0" err="1">
                <a:solidFill>
                  <a:srgbClr val="FF0000"/>
                </a:solidFill>
              </a:rPr>
              <a:t>Report</a:t>
            </a:r>
            <a:r>
              <a:rPr lang="es-ES" b="1" dirty="0">
                <a:solidFill>
                  <a:srgbClr val="FF0000"/>
                </a:solidFill>
              </a:rPr>
              <a:t> </a:t>
            </a:r>
            <a:r>
              <a:rPr lang="es-ES" b="1" dirty="0" err="1">
                <a:solidFill>
                  <a:srgbClr val="FF0000"/>
                </a:solidFill>
              </a:rPr>
              <a:t>Specifics</a:t>
            </a:r>
            <a:r>
              <a:rPr lang="es-ES" b="1" dirty="0">
                <a:solidFill>
                  <a:srgbClr val="FF0000"/>
                </a:solidFill>
              </a:rPr>
              <a:t> (Detalles del reporte)</a:t>
            </a:r>
            <a:r>
              <a:rPr lang="es-ES" b="1" dirty="0"/>
              <a:t>,</a:t>
            </a:r>
            <a:r>
              <a:rPr lang="es-ES" b="1" dirty="0">
                <a:solidFill>
                  <a:srgbClr val="FF0000"/>
                </a:solidFill>
              </a:rPr>
              <a:t> </a:t>
            </a:r>
            <a:r>
              <a:rPr lang="es-ES" dirty="0"/>
              <a:t>escriba el nombre, el número de teléfono y la dirección de correo electrónico de la persona que completa el informe. Seleccione el mes en el que está informando.</a:t>
            </a:r>
            <a:endParaRPr lang="en-US" dirty="0"/>
          </a:p>
        </p:txBody>
      </p:sp>
      <p:cxnSp>
        <p:nvCxnSpPr>
          <p:cNvPr id="15" name="Straight Arrow Connector 14">
            <a:extLst>
              <a:ext uri="{FF2B5EF4-FFF2-40B4-BE49-F238E27FC236}">
                <a16:creationId xmlns:a16="http://schemas.microsoft.com/office/drawing/2014/main" id="{99DDEC2D-926F-4100-95C8-E7978ED7CBD5}"/>
              </a:ext>
            </a:extLst>
          </p:cNvPr>
          <p:cNvCxnSpPr>
            <a:cxnSpLocks/>
          </p:cNvCxnSpPr>
          <p:nvPr/>
        </p:nvCxnSpPr>
        <p:spPr>
          <a:xfrm rot="5400000" flipH="1" flipV="1">
            <a:off x="-1481462" y="2846805"/>
            <a:ext cx="4466051" cy="676402"/>
          </a:xfrm>
          <a:prstGeom prst="bentConnector3">
            <a:avLst>
              <a:gd name="adj1" fmla="val 99924"/>
            </a:avLst>
          </a:prstGeom>
          <a:ln w="19050">
            <a:solidFill>
              <a:srgbClr val="CC0000"/>
            </a:solidFill>
            <a:tailEnd type="triangle" w="lg" len="lg"/>
          </a:ln>
        </p:spPr>
        <p:style>
          <a:lnRef idx="1">
            <a:schemeClr val="accent2"/>
          </a:lnRef>
          <a:fillRef idx="0">
            <a:schemeClr val="accent2"/>
          </a:fillRef>
          <a:effectRef idx="0">
            <a:schemeClr val="accent2"/>
          </a:effectRef>
          <a:fontRef idx="minor">
            <a:schemeClr val="tx1"/>
          </a:fontRef>
        </p:style>
      </p:cxnSp>
      <p:cxnSp>
        <p:nvCxnSpPr>
          <p:cNvPr id="28" name="Straight Arrow Connector 14">
            <a:extLst>
              <a:ext uri="{FF2B5EF4-FFF2-40B4-BE49-F238E27FC236}">
                <a16:creationId xmlns:a16="http://schemas.microsoft.com/office/drawing/2014/main" id="{56208125-6E25-4E29-8B40-A586A67013EB}"/>
              </a:ext>
            </a:extLst>
          </p:cNvPr>
          <p:cNvCxnSpPr>
            <a:cxnSpLocks/>
          </p:cNvCxnSpPr>
          <p:nvPr/>
        </p:nvCxnSpPr>
        <p:spPr>
          <a:xfrm rot="16200000" flipV="1">
            <a:off x="10262211" y="4164641"/>
            <a:ext cx="1989030" cy="517747"/>
          </a:xfrm>
          <a:prstGeom prst="bentConnector3">
            <a:avLst>
              <a:gd name="adj1" fmla="val 100380"/>
            </a:avLst>
          </a:prstGeom>
          <a:ln w="19050">
            <a:solidFill>
              <a:srgbClr val="CC0000"/>
            </a:solidFill>
            <a:tailEnd type="triangle" w="lg" len="lg"/>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837196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1B8EEBB-7F07-4077-B121-2939A0DB5EFE}"/>
              </a:ext>
            </a:extLst>
          </p:cNvPr>
          <p:cNvPicPr>
            <a:picLocks noChangeAspect="1"/>
          </p:cNvPicPr>
          <p:nvPr/>
        </p:nvPicPr>
        <p:blipFill>
          <a:blip r:embed="rId2"/>
          <a:stretch>
            <a:fillRect/>
          </a:stretch>
        </p:blipFill>
        <p:spPr>
          <a:xfrm>
            <a:off x="187890" y="121987"/>
            <a:ext cx="8584504" cy="6614026"/>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9927134A-9CEC-4090-8695-4B01822F3C00}"/>
              </a:ext>
            </a:extLst>
          </p:cNvPr>
          <p:cNvSpPr txBox="1"/>
          <p:nvPr/>
        </p:nvSpPr>
        <p:spPr>
          <a:xfrm>
            <a:off x="9269260" y="612844"/>
            <a:ext cx="2734850" cy="5632311"/>
          </a:xfrm>
          <a:prstGeom prst="rect">
            <a:avLst/>
          </a:prstGeom>
          <a:noFill/>
        </p:spPr>
        <p:txBody>
          <a:bodyPr wrap="square" rtlCol="0">
            <a:spAutoFit/>
          </a:bodyPr>
          <a:lstStyle/>
          <a:p>
            <a:r>
              <a:rPr lang="es-ES" dirty="0"/>
              <a:t>Ingrese los gastos mensuales, los fondos CCRG utilizados y otras fuentes de ingresos utilizadas para cada categoría (sin signo de dólar, sin comas)</a:t>
            </a:r>
          </a:p>
          <a:p>
            <a:endParaRPr lang="en-US" dirty="0"/>
          </a:p>
          <a:p>
            <a:r>
              <a:rPr lang="es-ES" dirty="0"/>
              <a:t>El sistema calculará automáticamente la</a:t>
            </a:r>
          </a:p>
          <a:p>
            <a:r>
              <a:rPr lang="en-US" dirty="0"/>
              <a:t>+/-  y los </a:t>
            </a:r>
            <a:r>
              <a:rPr lang="en-US" dirty="0" err="1"/>
              <a:t>totales</a:t>
            </a:r>
            <a:endParaRPr lang="en-US" dirty="0"/>
          </a:p>
          <a:p>
            <a:endParaRPr lang="en-US" dirty="0"/>
          </a:p>
          <a:p>
            <a:r>
              <a:rPr lang="es-ES" dirty="0"/>
              <a:t>De clic en </a:t>
            </a:r>
            <a:r>
              <a:rPr lang="en-US" b="1" dirty="0">
                <a:solidFill>
                  <a:srgbClr val="CC0000"/>
                </a:solidFill>
              </a:rPr>
              <a:t>Save &amp; Quit (</a:t>
            </a:r>
            <a:r>
              <a:rPr lang="es-ES" b="1" dirty="0">
                <a:solidFill>
                  <a:srgbClr val="CC0000"/>
                </a:solidFill>
              </a:rPr>
              <a:t>Guardar y Salir) </a:t>
            </a:r>
            <a:r>
              <a:rPr lang="es-ES" dirty="0"/>
              <a:t>si desea guardar y finalizar más tarde.</a:t>
            </a:r>
          </a:p>
          <a:p>
            <a:endParaRPr lang="en-US" dirty="0"/>
          </a:p>
          <a:p>
            <a:r>
              <a:rPr lang="en-US" dirty="0"/>
              <a:t>De </a:t>
            </a:r>
            <a:r>
              <a:rPr lang="en-US" dirty="0" err="1"/>
              <a:t>clic</a:t>
            </a:r>
            <a:r>
              <a:rPr lang="en-US" dirty="0"/>
              <a:t> </a:t>
            </a:r>
            <a:r>
              <a:rPr lang="en-US" dirty="0" err="1"/>
              <a:t>en</a:t>
            </a:r>
            <a:r>
              <a:rPr lang="en-US" dirty="0"/>
              <a:t> </a:t>
            </a:r>
            <a:r>
              <a:rPr lang="en-US" b="1" dirty="0">
                <a:solidFill>
                  <a:srgbClr val="CC0000"/>
                </a:solidFill>
              </a:rPr>
              <a:t>Submit</a:t>
            </a:r>
            <a:r>
              <a:rPr lang="en-US" dirty="0"/>
              <a:t> (</a:t>
            </a:r>
            <a:r>
              <a:rPr lang="en-US" dirty="0" err="1"/>
              <a:t>Enviar</a:t>
            </a:r>
            <a:r>
              <a:rPr lang="en-US" dirty="0"/>
              <a:t>) para </a:t>
            </a:r>
            <a:r>
              <a:rPr lang="en-US" dirty="0" err="1"/>
              <a:t>enviar</a:t>
            </a:r>
            <a:r>
              <a:rPr lang="en-US" dirty="0"/>
              <a:t> el </a:t>
            </a:r>
            <a:r>
              <a:rPr lang="en-US" dirty="0" err="1"/>
              <a:t>informe</a:t>
            </a:r>
            <a:r>
              <a:rPr lang="en-US" dirty="0"/>
              <a:t> de </a:t>
            </a:r>
            <a:r>
              <a:rPr lang="en-US" dirty="0" err="1"/>
              <a:t>presupuesto</a:t>
            </a:r>
            <a:r>
              <a:rPr lang="en-US" dirty="0"/>
              <a:t>.</a:t>
            </a:r>
          </a:p>
        </p:txBody>
      </p:sp>
    </p:spTree>
    <p:extLst>
      <p:ext uri="{BB962C8B-B14F-4D97-AF65-F5344CB8AC3E}">
        <p14:creationId xmlns:p14="http://schemas.microsoft.com/office/powerpoint/2010/main" val="31130442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n-US" b="1" dirty="0"/>
              <a:t>Recursos de </a:t>
            </a:r>
            <a:r>
              <a:rPr lang="en-US" b="1" dirty="0" err="1"/>
              <a:t>Ingresos</a:t>
            </a:r>
            <a:endParaRPr lang="en-US" b="1" dirty="0"/>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98073"/>
            <a:ext cx="10515600" cy="3113542"/>
          </a:xfrm>
        </p:spPr>
        <p:txBody>
          <a:bodyPr>
            <a:normAutofit/>
          </a:bodyPr>
          <a:lstStyle/>
          <a:p>
            <a:r>
              <a:rPr lang="en-US" sz="3200" dirty="0" err="1"/>
              <a:t>Fondos</a:t>
            </a:r>
            <a:r>
              <a:rPr lang="en-US" sz="3200" dirty="0"/>
              <a:t> CCRG</a:t>
            </a:r>
          </a:p>
          <a:p>
            <a:r>
              <a:rPr lang="en-US" sz="3200" dirty="0"/>
              <a:t>Otros Recursos de </a:t>
            </a:r>
            <a:r>
              <a:rPr lang="en-US" sz="3200" dirty="0" err="1"/>
              <a:t>Ingresos</a:t>
            </a:r>
            <a:endParaRPr lang="en-US" sz="3200" dirty="0"/>
          </a:p>
          <a:p>
            <a:pPr lvl="1"/>
            <a:r>
              <a:rPr lang="en-US" sz="2800" dirty="0" err="1"/>
              <a:t>Fondos</a:t>
            </a:r>
            <a:r>
              <a:rPr lang="en-US" sz="2800" dirty="0"/>
              <a:t> de </a:t>
            </a:r>
            <a:r>
              <a:rPr lang="en-US" sz="2800" dirty="0" err="1"/>
              <a:t>ingresos</a:t>
            </a:r>
            <a:r>
              <a:rPr lang="en-US" sz="2800" dirty="0"/>
              <a:t> privados, </a:t>
            </a:r>
            <a:r>
              <a:rPr lang="en-US" sz="2800" dirty="0" err="1"/>
              <a:t>pagos</a:t>
            </a:r>
            <a:r>
              <a:rPr lang="en-US" sz="2800" dirty="0"/>
              <a:t> de padres, CCAP, Head Start, P-K, CACFP, etc. </a:t>
            </a:r>
            <a:r>
              <a:rPr lang="en-US" sz="2800" dirty="0" err="1"/>
              <a:t>normalmente</a:t>
            </a:r>
            <a:r>
              <a:rPr lang="en-US" sz="2800" dirty="0"/>
              <a:t> </a:t>
            </a:r>
            <a:r>
              <a:rPr lang="en-US" sz="2800" dirty="0" err="1"/>
              <a:t>usados</a:t>
            </a:r>
            <a:r>
              <a:rPr lang="en-US" sz="2800" dirty="0"/>
              <a:t> para </a:t>
            </a:r>
            <a:r>
              <a:rPr lang="en-US" sz="2800" dirty="0" err="1"/>
              <a:t>pagas</a:t>
            </a:r>
            <a:r>
              <a:rPr lang="en-US" sz="2800" dirty="0"/>
              <a:t> </a:t>
            </a:r>
            <a:r>
              <a:rPr lang="en-US" sz="2800" dirty="0" err="1"/>
              <a:t>gastos</a:t>
            </a:r>
            <a:endParaRPr lang="en-US" sz="2800" dirty="0"/>
          </a:p>
          <a:p>
            <a:pPr lvl="1"/>
            <a:endParaRPr lang="en-US" sz="2800" dirty="0"/>
          </a:p>
        </p:txBody>
      </p:sp>
    </p:spTree>
    <p:extLst>
      <p:ext uri="{BB962C8B-B14F-4D97-AF65-F5344CB8AC3E}">
        <p14:creationId xmlns:p14="http://schemas.microsoft.com/office/powerpoint/2010/main" val="787301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n-US" b="1" dirty="0" err="1"/>
              <a:t>Categorías</a:t>
            </a:r>
            <a:r>
              <a:rPr lang="en-US" b="1" dirty="0"/>
              <a:t> de </a:t>
            </a:r>
            <a:r>
              <a:rPr lang="en-US" b="1" dirty="0" err="1"/>
              <a:t>Gastos</a:t>
            </a:r>
            <a:endParaRPr lang="en-US" b="1" dirty="0"/>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98073"/>
            <a:ext cx="10515600" cy="4133450"/>
          </a:xfrm>
        </p:spPr>
        <p:txBody>
          <a:bodyPr>
            <a:normAutofit fontScale="85000" lnSpcReduction="20000"/>
          </a:bodyPr>
          <a:lstStyle/>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Salarios </a:t>
            </a:r>
            <a:r>
              <a:rPr lang="es-MX" sz="3200" dirty="0">
                <a:latin typeface="Calibri" panose="020F0502020204030204" pitchFamily="34" charset="0"/>
                <a:ea typeface="Calibri" panose="020F0502020204030204" pitchFamily="34" charset="0"/>
                <a:cs typeface="Times New Roman" panose="02020603050405020304" pitchFamily="18" charset="0"/>
              </a:rPr>
              <a:t>– todos los sueldos del personal de la agencia por el periodo reportado</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Beneficios</a:t>
            </a:r>
            <a:r>
              <a:rPr lang="es-MX" sz="3200" dirty="0">
                <a:latin typeface="Calibri" panose="020F0502020204030204" pitchFamily="34" charset="0"/>
                <a:ea typeface="Calibri" panose="020F0502020204030204" pitchFamily="34" charset="0"/>
                <a:cs typeface="Times New Roman" panose="02020603050405020304" pitchFamily="18" charset="0"/>
              </a:rPr>
              <a:t> – cantidad pagada por los beneficios de empleados </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Viajes</a:t>
            </a:r>
            <a:r>
              <a:rPr lang="es-MX" sz="3200" dirty="0">
                <a:latin typeface="Calibri" panose="020F0502020204030204" pitchFamily="34" charset="0"/>
                <a:ea typeface="Calibri" panose="020F0502020204030204" pitchFamily="34" charset="0"/>
                <a:cs typeface="Times New Roman" panose="02020603050405020304" pitchFamily="18" charset="0"/>
              </a:rPr>
              <a:t> – gastos relacionados con viajes como millas recorridas, estacionamiento para el personal, o costos relacionados con del transporte de estudiantes.</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Costos del lugar </a:t>
            </a:r>
            <a:r>
              <a:rPr lang="es-MX" sz="3200" dirty="0">
                <a:latin typeface="Calibri" panose="020F0502020204030204" pitchFamily="34" charset="0"/>
                <a:ea typeface="Calibri" panose="020F0502020204030204" pitchFamily="34" charset="0"/>
                <a:cs typeface="Times New Roman" panose="02020603050405020304" pitchFamily="18" charset="0"/>
              </a:rPr>
              <a:t>– Renta, utilidades</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Servicio de comida </a:t>
            </a:r>
            <a:r>
              <a:rPr lang="es-MX" sz="3200" dirty="0">
                <a:latin typeface="Calibri" panose="020F0502020204030204" pitchFamily="34" charset="0"/>
                <a:ea typeface="Calibri" panose="020F0502020204030204" pitchFamily="34" charset="0"/>
                <a:cs typeface="Times New Roman" panose="02020603050405020304" pitchFamily="18" charset="0"/>
              </a:rPr>
              <a:t>– Comida y suministros de comida</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Suministros (Compras) </a:t>
            </a:r>
            <a:r>
              <a:rPr lang="es-MX" sz="3200" dirty="0">
                <a:latin typeface="Calibri" panose="020F0502020204030204" pitchFamily="34" charset="0"/>
                <a:ea typeface="Calibri" panose="020F0502020204030204" pitchFamily="34" charset="0"/>
                <a:cs typeface="Times New Roman" panose="02020603050405020304" pitchFamily="18" charset="0"/>
              </a:rPr>
              <a:t>– Educacional y cosas para oficina</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3040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n-US" b="1" dirty="0"/>
              <a:t>(</a:t>
            </a:r>
            <a:r>
              <a:rPr lang="en-US" b="1" dirty="0" err="1"/>
              <a:t>Continuación</a:t>
            </a:r>
            <a:r>
              <a:rPr lang="en-US" b="1" dirty="0"/>
              <a:t>) </a:t>
            </a:r>
            <a:r>
              <a:rPr lang="en-US" b="1" dirty="0" err="1"/>
              <a:t>Categorías</a:t>
            </a:r>
            <a:r>
              <a:rPr lang="en-US" b="1" dirty="0"/>
              <a:t> de </a:t>
            </a:r>
            <a:r>
              <a:rPr lang="en-US" b="1" dirty="0" err="1"/>
              <a:t>gastos</a:t>
            </a:r>
            <a:endParaRPr lang="en-US" b="1" dirty="0"/>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98073"/>
            <a:ext cx="10515600" cy="4133450"/>
          </a:xfrm>
        </p:spPr>
        <p:txBody>
          <a:bodyPr>
            <a:normAutofit fontScale="92500"/>
          </a:bodyPr>
          <a:lstStyle/>
          <a:p>
            <a:pPr>
              <a:spcBef>
                <a:spcPts val="0"/>
              </a:spcBef>
            </a:pPr>
            <a:r>
              <a:rPr lang="es-MX" sz="3000" b="1" dirty="0">
                <a:latin typeface="Calibri" panose="020F0502020204030204" pitchFamily="34" charset="0"/>
                <a:ea typeface="Calibri" panose="020F0502020204030204" pitchFamily="34" charset="0"/>
                <a:cs typeface="Times New Roman" panose="02020603050405020304" pitchFamily="18" charset="0"/>
              </a:rPr>
              <a:t>PPE/suministros de limpieza y pruebas </a:t>
            </a:r>
            <a:r>
              <a:rPr lang="es-MX" sz="3000" dirty="0">
                <a:latin typeface="Calibri" panose="020F0502020204030204" pitchFamily="34" charset="0"/>
                <a:ea typeface="Calibri" panose="020F0502020204030204" pitchFamily="34" charset="0"/>
                <a:cs typeface="Times New Roman" panose="02020603050405020304" pitchFamily="18" charset="0"/>
              </a:rPr>
              <a:t>– artículos de mantenimiento</a:t>
            </a:r>
            <a:r>
              <a:rPr lang="es-MX" sz="3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detergente, PPE, artículos de limpieza; pruebas de COVID para el personal</a:t>
            </a:r>
            <a:endParaRPr lang="en-US" sz="3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000" b="1" dirty="0">
                <a:latin typeface="Calibri" panose="020F0502020204030204" pitchFamily="34" charset="0"/>
                <a:ea typeface="Calibri" panose="020F0502020204030204" pitchFamily="34" charset="0"/>
                <a:cs typeface="Times New Roman" panose="02020603050405020304" pitchFamily="18" charset="0"/>
              </a:rPr>
              <a:t>Equipo </a:t>
            </a:r>
            <a:r>
              <a:rPr lang="es-MX" sz="3000" dirty="0">
                <a:latin typeface="Calibri" panose="020F0502020204030204" pitchFamily="34" charset="0"/>
                <a:ea typeface="Calibri" panose="020F0502020204030204" pitchFamily="34" charset="0"/>
                <a:cs typeface="Times New Roman" panose="02020603050405020304" pitchFamily="18" charset="0"/>
              </a:rPr>
              <a:t>– equipo, costos, sillas, juguetes, etc. </a:t>
            </a:r>
            <a:endParaRPr lang="en-US" sz="3000" dirty="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Bef>
                <a:spcPts val="0"/>
              </a:spcBef>
              <a:spcAft>
                <a:spcPts val="800"/>
              </a:spcAft>
            </a:pPr>
            <a:r>
              <a:rPr lang="es-MX" sz="2800" dirty="0">
                <a:latin typeface="Calibri" panose="020F0502020204030204" pitchFamily="34" charset="0"/>
                <a:ea typeface="Calibri" panose="020F0502020204030204" pitchFamily="34" charset="0"/>
                <a:cs typeface="Times New Roman" panose="02020603050405020304" pitchFamily="18" charset="0"/>
              </a:rPr>
              <a:t>Para ser reclamados contra el subsidio, la compra debe de estar relacionada con COVID. Ejemplos: Particiones portátiles para reforzar el distanciamiento social o estaciones para lavados de manos.</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000" b="1" dirty="0">
                <a:latin typeface="Calibri" panose="020F0502020204030204" pitchFamily="34" charset="0"/>
                <a:ea typeface="Calibri" panose="020F0502020204030204" pitchFamily="34" charset="0"/>
                <a:cs typeface="Times New Roman" panose="02020603050405020304" pitchFamily="18" charset="0"/>
              </a:rPr>
              <a:t>Servicios Contractuales</a:t>
            </a:r>
            <a:r>
              <a:rPr lang="es-MX" sz="3000" dirty="0">
                <a:latin typeface="Calibri" panose="020F0502020204030204" pitchFamily="34" charset="0"/>
                <a:ea typeface="Calibri" panose="020F0502020204030204" pitchFamily="34" charset="0"/>
                <a:cs typeface="Times New Roman" panose="02020603050405020304" pitchFamily="18" charset="0"/>
              </a:rPr>
              <a:t> – servicios contractuales tales como servicios de limpieza, entrenadores para el personal, etc.</a:t>
            </a:r>
            <a:endParaRPr lang="en-US" sz="3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7602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98073"/>
            <a:ext cx="10515600" cy="4133450"/>
          </a:xfrm>
        </p:spPr>
        <p:txBody>
          <a:bodyPr>
            <a:normAutofit fontScale="92500" lnSpcReduction="10000"/>
          </a:bodyPr>
          <a:lstStyle/>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Consultor (Servicios Profesionales) – </a:t>
            </a:r>
            <a:r>
              <a:rPr lang="es-MX" sz="3200" dirty="0">
                <a:latin typeface="Calibri" panose="020F0502020204030204" pitchFamily="34" charset="0"/>
                <a:ea typeface="Calibri" panose="020F0502020204030204" pitchFamily="34" charset="0"/>
                <a:cs typeface="Times New Roman" panose="02020603050405020304" pitchFamily="18" charset="0"/>
              </a:rPr>
              <a:t>servicios de consulta tales como asesoría de enfermería, asesoría de servicios sociales etc. </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Costos Administrativos Directos </a:t>
            </a:r>
            <a:r>
              <a:rPr lang="es-MX" sz="3200" dirty="0">
                <a:latin typeface="Calibri" panose="020F0502020204030204" pitchFamily="34" charset="0"/>
                <a:ea typeface="Calibri" panose="020F0502020204030204" pitchFamily="34" charset="0"/>
                <a:cs typeface="Times New Roman" panose="02020603050405020304" pitchFamily="18" charset="0"/>
              </a:rPr>
              <a:t>– Costos tales como servicio postal, imprenta, servicios de contabilidad etc. </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Otros gastos </a:t>
            </a:r>
            <a:r>
              <a:rPr lang="es-MX" sz="3200" dirty="0">
                <a:latin typeface="Calibri" panose="020F0502020204030204" pitchFamily="34" charset="0"/>
                <a:ea typeface="Calibri" panose="020F0502020204030204" pitchFamily="34" charset="0"/>
                <a:cs typeface="Times New Roman" panose="02020603050405020304" pitchFamily="18" charset="0"/>
              </a:rPr>
              <a:t>– Costos capturados en otras categorías </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es-MX" sz="3200" b="1" dirty="0">
                <a:latin typeface="Calibri" panose="020F0502020204030204" pitchFamily="34" charset="0"/>
                <a:ea typeface="Calibri" panose="020F0502020204030204" pitchFamily="34" charset="0"/>
                <a:cs typeface="Times New Roman" panose="02020603050405020304" pitchFamily="18" charset="0"/>
              </a:rPr>
              <a:t>Costos Indirectos </a:t>
            </a:r>
            <a:r>
              <a:rPr lang="es-MX" sz="3200" dirty="0">
                <a:latin typeface="Calibri" panose="020F0502020204030204" pitchFamily="34" charset="0"/>
                <a:ea typeface="Calibri" panose="020F0502020204030204" pitchFamily="34" charset="0"/>
                <a:cs typeface="Times New Roman" panose="02020603050405020304" pitchFamily="18" charset="0"/>
              </a:rPr>
              <a:t>– Costos indirectos de la agencia se pueden enlistar aquí, pero  no puede usar los fondos CCRG para estos costos de gastos indirectos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Title 1">
            <a:extLst>
              <a:ext uri="{FF2B5EF4-FFF2-40B4-BE49-F238E27FC236}">
                <a16:creationId xmlns:a16="http://schemas.microsoft.com/office/drawing/2014/main" id="{E32DEA0D-27AE-4F3C-9F05-42F6ECD72A46}"/>
              </a:ext>
            </a:extLst>
          </p:cNvPr>
          <p:cNvSpPr>
            <a:spLocks noGrp="1"/>
          </p:cNvSpPr>
          <p:nvPr>
            <p:ph type="title"/>
          </p:nvPr>
        </p:nvSpPr>
        <p:spPr>
          <a:xfrm>
            <a:off x="838200" y="284013"/>
            <a:ext cx="10515600" cy="1325563"/>
          </a:xfrm>
        </p:spPr>
        <p:txBody>
          <a:bodyPr/>
          <a:lstStyle/>
          <a:p>
            <a:r>
              <a:rPr lang="en-US" b="1" dirty="0"/>
              <a:t>(</a:t>
            </a:r>
            <a:r>
              <a:rPr lang="en-US" b="1" dirty="0" err="1"/>
              <a:t>Continuación</a:t>
            </a:r>
            <a:r>
              <a:rPr lang="en-US" b="1" dirty="0"/>
              <a:t>) </a:t>
            </a:r>
            <a:r>
              <a:rPr lang="en-US" b="1" dirty="0" err="1"/>
              <a:t>Categorías</a:t>
            </a:r>
            <a:r>
              <a:rPr lang="en-US" b="1" dirty="0"/>
              <a:t> de </a:t>
            </a:r>
            <a:r>
              <a:rPr lang="en-US" b="1" dirty="0" err="1"/>
              <a:t>gastos</a:t>
            </a:r>
            <a:endParaRPr lang="en-US" b="1" dirty="0"/>
          </a:p>
        </p:txBody>
      </p:sp>
    </p:spTree>
    <p:extLst>
      <p:ext uri="{BB962C8B-B14F-4D97-AF65-F5344CB8AC3E}">
        <p14:creationId xmlns:p14="http://schemas.microsoft.com/office/powerpoint/2010/main" val="25681698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s-ES" b="1" dirty="0">
                <a:solidFill>
                  <a:schemeClr val="bg1"/>
                </a:solidFill>
              </a:rPr>
              <a:t>Definición del Estado del Informe de Presupuesto</a:t>
            </a:r>
            <a:endParaRPr lang="en-US" b="1" dirty="0">
              <a:solidFill>
                <a:schemeClr val="bg1"/>
              </a:solidFill>
            </a:endParaRP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98074"/>
            <a:ext cx="10515600" cy="2673926"/>
          </a:xfrm>
        </p:spPr>
        <p:txBody>
          <a:bodyPr>
            <a:noAutofit/>
          </a:bodyPr>
          <a:lstStyle/>
          <a:p>
            <a:r>
              <a:rPr lang="es-MX" b="1" dirty="0"/>
              <a:t>Preliminar</a:t>
            </a:r>
            <a:r>
              <a:rPr lang="es-MX" dirty="0"/>
              <a:t> – usted empezó el reporte y lo guado, pero no lo ha enviado </a:t>
            </a:r>
            <a:endParaRPr lang="en-US" dirty="0"/>
          </a:p>
          <a:p>
            <a:r>
              <a:rPr lang="es-MX" b="1" dirty="0"/>
              <a:t>Enviado</a:t>
            </a:r>
            <a:r>
              <a:rPr lang="es-MX" dirty="0"/>
              <a:t> – usted envío su reporte y está en espera de revisión </a:t>
            </a:r>
            <a:endParaRPr lang="en-US" dirty="0"/>
          </a:p>
          <a:p>
            <a:r>
              <a:rPr lang="es-MX" b="1" dirty="0"/>
              <a:t>Requiere más Información</a:t>
            </a:r>
            <a:r>
              <a:rPr lang="es-MX" dirty="0"/>
              <a:t> – se necesita información adicional, verifique su correo electrónico y envíelo de nuevo</a:t>
            </a:r>
            <a:endParaRPr lang="en-US" dirty="0"/>
          </a:p>
          <a:p>
            <a:r>
              <a:rPr lang="es-MX" b="1" dirty="0"/>
              <a:t>Aceptado</a:t>
            </a:r>
            <a:r>
              <a:rPr lang="es-MX" dirty="0"/>
              <a:t> – reporte ha sido revisado y aceptado</a:t>
            </a:r>
            <a:endParaRPr lang="en-US" dirty="0">
              <a:effectLst/>
            </a:endParaRPr>
          </a:p>
        </p:txBody>
      </p:sp>
      <p:sp>
        <p:nvSpPr>
          <p:cNvPr id="4" name="Rectangle 3">
            <a:extLst>
              <a:ext uri="{FF2B5EF4-FFF2-40B4-BE49-F238E27FC236}">
                <a16:creationId xmlns:a16="http://schemas.microsoft.com/office/drawing/2014/main" id="{8527F67D-A319-4543-893C-80152711F0C5}"/>
              </a:ext>
            </a:extLst>
          </p:cNvPr>
          <p:cNvSpPr/>
          <p:nvPr/>
        </p:nvSpPr>
        <p:spPr>
          <a:xfrm>
            <a:off x="1" y="5912285"/>
            <a:ext cx="12192000" cy="9457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955CF24-B5D6-4C1D-A724-C4F9695DE84E}"/>
              </a:ext>
            </a:extLst>
          </p:cNvPr>
          <p:cNvPicPr>
            <a:picLocks noChangeAspect="1"/>
          </p:cNvPicPr>
          <p:nvPr/>
        </p:nvPicPr>
        <p:blipFill>
          <a:blip r:embed="rId4"/>
          <a:stretch>
            <a:fillRect/>
          </a:stretch>
        </p:blipFill>
        <p:spPr>
          <a:xfrm>
            <a:off x="377384" y="4694495"/>
            <a:ext cx="11612596" cy="2048161"/>
          </a:xfrm>
          <a:prstGeom prst="rect">
            <a:avLst/>
          </a:prstGeom>
        </p:spPr>
      </p:pic>
    </p:spTree>
    <p:extLst>
      <p:ext uri="{BB962C8B-B14F-4D97-AF65-F5344CB8AC3E}">
        <p14:creationId xmlns:p14="http://schemas.microsoft.com/office/powerpoint/2010/main" val="1767672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r>
              <a:rPr lang="en-US" b="1" dirty="0">
                <a:solidFill>
                  <a:schemeClr val="bg1"/>
                </a:solidFill>
              </a:rPr>
              <a:t>Agenda</a:t>
            </a: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2130425"/>
            <a:ext cx="10515600" cy="4103227"/>
          </a:xfrm>
        </p:spPr>
        <p:txBody>
          <a:bodyPr/>
          <a:lstStyle/>
          <a:p>
            <a:pPr marL="514350" indent="-514350">
              <a:buFont typeface="+mj-lt"/>
              <a:buAutoNum type="arabicPeriod"/>
            </a:pPr>
            <a:r>
              <a:rPr lang="es-ES" dirty="0"/>
              <a:t>Propósito y metas del seminario </a:t>
            </a:r>
          </a:p>
          <a:p>
            <a:pPr marL="514350" indent="-514350">
              <a:buFont typeface="+mj-lt"/>
              <a:buAutoNum type="arabicPeriod"/>
            </a:pPr>
            <a:r>
              <a:rPr lang="es-ES" dirty="0"/>
              <a:t>Visión general de la primera vuelta de los premios CCRG</a:t>
            </a:r>
            <a:endParaRPr lang="en-US" dirty="0"/>
          </a:p>
          <a:p>
            <a:pPr marL="514350" indent="-514350">
              <a:buFont typeface="+mj-lt"/>
              <a:buAutoNum type="arabicPeriod"/>
            </a:pPr>
            <a:r>
              <a:rPr lang="es-ES" dirty="0"/>
              <a:t>Revisión, estructura y regla que rigen el programa CCRG</a:t>
            </a:r>
          </a:p>
          <a:p>
            <a:pPr marL="514350" indent="-514350">
              <a:buFont typeface="+mj-lt"/>
              <a:buAutoNum type="arabicPeriod"/>
            </a:pPr>
            <a:r>
              <a:rPr lang="es-ES" dirty="0"/>
              <a:t>Breve revisión de lo esperado en los reportes</a:t>
            </a:r>
          </a:p>
          <a:p>
            <a:pPr marL="514350" indent="-514350">
              <a:buFont typeface="+mj-lt"/>
              <a:buAutoNum type="arabicPeriod"/>
            </a:pPr>
            <a:r>
              <a:rPr lang="es-ES" dirty="0"/>
              <a:t>Paso a paso del proceso y las formas de reporte</a:t>
            </a:r>
          </a:p>
          <a:p>
            <a:pPr marL="514350" indent="-514350">
              <a:buFont typeface="+mj-lt"/>
              <a:buAutoNum type="arabicPeriod"/>
            </a:pPr>
            <a:r>
              <a:rPr lang="en-US" dirty="0" err="1"/>
              <a:t>Cronología</a:t>
            </a:r>
            <a:r>
              <a:rPr lang="en-US" dirty="0"/>
              <a:t>/</a:t>
            </a:r>
            <a:r>
              <a:rPr lang="en-US" dirty="0" err="1"/>
              <a:t>Calendario</a:t>
            </a:r>
            <a:endParaRPr lang="en-US" dirty="0"/>
          </a:p>
          <a:p>
            <a:pPr marL="514350" indent="-514350">
              <a:buFont typeface="+mj-lt"/>
              <a:buAutoNum type="arabicPeriod"/>
            </a:pPr>
            <a:endParaRPr lang="en-US" dirty="0"/>
          </a:p>
        </p:txBody>
      </p:sp>
      <p:sp>
        <p:nvSpPr>
          <p:cNvPr id="5" name="Rectangle 2">
            <a:extLst>
              <a:ext uri="{FF2B5EF4-FFF2-40B4-BE49-F238E27FC236}">
                <a16:creationId xmlns:a16="http://schemas.microsoft.com/office/drawing/2014/main" id="{A8332EA3-5C8C-40C5-BF63-2377FAF6E5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chemeClr val="tx1"/>
                </a:solidFill>
                <a:effectLst/>
                <a:latin typeface="Arial" panose="020B0604020202020204" pitchFamily="34" charset="0"/>
              </a:rPr>
              <a:t>Resumen de la primera ronda de los premios CCRG</a:t>
            </a: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49470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n-US" b="1" dirty="0">
                <a:solidFill>
                  <a:schemeClr val="bg1"/>
                </a:solidFill>
              </a:rPr>
              <a:t>3. </a:t>
            </a:r>
            <a:r>
              <a:rPr lang="en-US" b="1" dirty="0" err="1">
                <a:solidFill>
                  <a:schemeClr val="bg1"/>
                </a:solidFill>
              </a:rPr>
              <a:t>Completar</a:t>
            </a:r>
            <a:r>
              <a:rPr lang="en-US" b="1" dirty="0">
                <a:solidFill>
                  <a:schemeClr val="bg1"/>
                </a:solidFill>
              </a:rPr>
              <a:t> el Informe </a:t>
            </a:r>
            <a:r>
              <a:rPr lang="en-US" b="1" dirty="0" err="1">
                <a:solidFill>
                  <a:schemeClr val="bg1"/>
                </a:solidFill>
              </a:rPr>
              <a:t>Narrativo</a:t>
            </a:r>
            <a:endParaRPr lang="en-US" b="1" dirty="0">
              <a:solidFill>
                <a:schemeClr val="bg1"/>
              </a:solidFill>
            </a:endParaRP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98074"/>
            <a:ext cx="10515600" cy="2673926"/>
          </a:xfrm>
        </p:spPr>
        <p:txBody>
          <a:bodyPr>
            <a:noAutofit/>
          </a:bodyPr>
          <a:lstStyle/>
          <a:p>
            <a:r>
              <a:rPr lang="en-US" sz="2400" dirty="0" err="1"/>
              <a:t>Llene</a:t>
            </a:r>
            <a:r>
              <a:rPr lang="en-US" sz="2400" dirty="0"/>
              <a:t> un </a:t>
            </a:r>
            <a:r>
              <a:rPr lang="en-US" sz="2400" dirty="0" err="1"/>
              <a:t>informe</a:t>
            </a:r>
            <a:r>
              <a:rPr lang="en-US" sz="2400" dirty="0"/>
              <a:t> por </a:t>
            </a:r>
            <a:r>
              <a:rPr lang="en-US" sz="2400" dirty="0" err="1"/>
              <a:t>cada</a:t>
            </a:r>
            <a:r>
              <a:rPr lang="en-US" sz="2400" dirty="0"/>
              <a:t> </a:t>
            </a:r>
            <a:r>
              <a:rPr lang="en-US" sz="2400" dirty="0" err="1"/>
              <a:t>mes</a:t>
            </a:r>
            <a:r>
              <a:rPr lang="en-US" sz="2400" dirty="0"/>
              <a:t> (</a:t>
            </a:r>
            <a:r>
              <a:rPr lang="en-US" sz="2400" dirty="0" err="1"/>
              <a:t>julio</a:t>
            </a:r>
            <a:r>
              <a:rPr lang="en-US" sz="2400" dirty="0"/>
              <a:t>, Agosto y </a:t>
            </a:r>
            <a:r>
              <a:rPr lang="en-US" sz="2400" dirty="0" err="1"/>
              <a:t>septiembre</a:t>
            </a:r>
            <a:r>
              <a:rPr lang="en-US" sz="2400" dirty="0"/>
              <a:t>)</a:t>
            </a:r>
          </a:p>
          <a:p>
            <a:r>
              <a:rPr lang="en-US" sz="2400" dirty="0"/>
              <a:t>De </a:t>
            </a:r>
            <a:r>
              <a:rPr lang="en-US" sz="2400" dirty="0" err="1"/>
              <a:t>clic</a:t>
            </a:r>
            <a:r>
              <a:rPr lang="en-US" sz="2400" dirty="0"/>
              <a:t> </a:t>
            </a:r>
            <a:r>
              <a:rPr lang="en-US" sz="2400" dirty="0" err="1"/>
              <a:t>en</a:t>
            </a:r>
            <a:r>
              <a:rPr lang="en-US" sz="2400" dirty="0"/>
              <a:t>          </a:t>
            </a:r>
            <a:r>
              <a:rPr lang="es-ES" sz="2400" dirty="0"/>
              <a:t>para agregar un nuevo informe narrativo</a:t>
            </a:r>
          </a:p>
          <a:p>
            <a:r>
              <a:rPr lang="es-ES" sz="2400" dirty="0"/>
              <a:t>¡Los informes una vez enviados, no pueden ser corregidos! </a:t>
            </a:r>
          </a:p>
          <a:p>
            <a:pPr lvl="1"/>
            <a:r>
              <a:rPr lang="es-ES" sz="2000" dirty="0"/>
              <a:t>Una copia de la encuesta de preguntas estará disponible para que usted la revise y prepare su respuesta.</a:t>
            </a:r>
            <a:endParaRPr lang="en-US" sz="2000" dirty="0"/>
          </a:p>
        </p:txBody>
      </p:sp>
      <p:pic>
        <p:nvPicPr>
          <p:cNvPr id="8" name="Picture 7">
            <a:extLst>
              <a:ext uri="{FF2B5EF4-FFF2-40B4-BE49-F238E27FC236}">
                <a16:creationId xmlns:a16="http://schemas.microsoft.com/office/drawing/2014/main" id="{DBBDB17E-8B05-4ED6-AA9F-E5CC15FD5ED6}"/>
              </a:ext>
            </a:extLst>
          </p:cNvPr>
          <p:cNvPicPr>
            <a:picLocks noChangeAspect="1"/>
          </p:cNvPicPr>
          <p:nvPr/>
        </p:nvPicPr>
        <p:blipFill>
          <a:blip r:embed="rId4"/>
          <a:stretch>
            <a:fillRect/>
          </a:stretch>
        </p:blipFill>
        <p:spPr>
          <a:xfrm>
            <a:off x="2357402" y="2366655"/>
            <a:ext cx="552527" cy="352474"/>
          </a:xfrm>
          <a:prstGeom prst="rect">
            <a:avLst/>
          </a:prstGeom>
        </p:spPr>
      </p:pic>
      <p:pic>
        <p:nvPicPr>
          <p:cNvPr id="4" name="Picture 3">
            <a:extLst>
              <a:ext uri="{FF2B5EF4-FFF2-40B4-BE49-F238E27FC236}">
                <a16:creationId xmlns:a16="http://schemas.microsoft.com/office/drawing/2014/main" id="{3CA58175-50AC-4D89-850C-64A91613A71A}"/>
              </a:ext>
            </a:extLst>
          </p:cNvPr>
          <p:cNvPicPr>
            <a:picLocks noChangeAspect="1"/>
          </p:cNvPicPr>
          <p:nvPr/>
        </p:nvPicPr>
        <p:blipFill>
          <a:blip r:embed="rId5"/>
          <a:stretch>
            <a:fillRect/>
          </a:stretch>
        </p:blipFill>
        <p:spPr>
          <a:xfrm>
            <a:off x="1056571" y="3882814"/>
            <a:ext cx="10078857" cy="2029108"/>
          </a:xfrm>
          <a:prstGeom prst="rect">
            <a:avLst/>
          </a:prstGeom>
        </p:spPr>
      </p:pic>
    </p:spTree>
    <p:extLst>
      <p:ext uri="{BB962C8B-B14F-4D97-AF65-F5344CB8AC3E}">
        <p14:creationId xmlns:p14="http://schemas.microsoft.com/office/powerpoint/2010/main" val="353744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A32432D-ED29-43E5-AD88-A3E2BFA04277}"/>
              </a:ext>
            </a:extLst>
          </p:cNvPr>
          <p:cNvPicPr>
            <a:picLocks noChangeAspect="1"/>
          </p:cNvPicPr>
          <p:nvPr/>
        </p:nvPicPr>
        <p:blipFill>
          <a:blip r:embed="rId2"/>
          <a:stretch>
            <a:fillRect/>
          </a:stretch>
        </p:blipFill>
        <p:spPr>
          <a:xfrm>
            <a:off x="232846" y="915667"/>
            <a:ext cx="6756677" cy="4485933"/>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A0E2B2F3-D715-4779-957E-79FDD63D8B66}"/>
              </a:ext>
            </a:extLst>
          </p:cNvPr>
          <p:cNvSpPr txBox="1"/>
          <p:nvPr/>
        </p:nvSpPr>
        <p:spPr>
          <a:xfrm>
            <a:off x="7402882" y="789140"/>
            <a:ext cx="4268419" cy="4997009"/>
          </a:xfrm>
          <a:prstGeom prst="rect">
            <a:avLst/>
          </a:prstGeom>
          <a:noFill/>
        </p:spPr>
        <p:txBody>
          <a:bodyPr wrap="square" rtlCol="0">
            <a:spAutoFit/>
          </a:bodyPr>
          <a:lstStyle/>
          <a:p>
            <a:r>
              <a:rPr lang="es-ES" sz="2400" dirty="0"/>
              <a:t>El informe narrativo mensual es una encuesta de SurveyMonkey vinculada de a su solicitud de subsidio</a:t>
            </a:r>
          </a:p>
          <a:p>
            <a:endParaRPr lang="en-US" sz="2400" dirty="0"/>
          </a:p>
          <a:p>
            <a:pPr>
              <a:lnSpc>
                <a:spcPct val="107000"/>
              </a:lnSpc>
            </a:pPr>
            <a:r>
              <a:rPr lang="es-MX"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a:t>
            </a:r>
            <a:r>
              <a:rPr lang="es-MX" sz="2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UNICO</a:t>
            </a:r>
            <a:r>
              <a:rPr lang="es-MX"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acceso para la encuesta es a través del Portal de Director&gt; CCRG </a:t>
            </a:r>
            <a:r>
              <a:rPr lang="es-MX" sz="2400"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Application</a:t>
            </a:r>
            <a:r>
              <a:rPr lang="es-MX"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&gt;</a:t>
            </a:r>
            <a:r>
              <a:rPr lang="es-MX" sz="2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s-MX" sz="2400"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Reporting</a:t>
            </a:r>
            <a:r>
              <a:rPr lang="es-MX"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s-MX" sz="2400"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screen</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endParaRPr lang="en-US" sz="2400" dirty="0"/>
          </a:p>
          <a:p>
            <a:r>
              <a:rPr lang="es-ES" sz="2400" dirty="0"/>
              <a:t>NO copie el enlace y lo envié a otras personas o tampoco lo use para otros programas.</a:t>
            </a:r>
            <a:endParaRPr lang="en-US" sz="2400" dirty="0"/>
          </a:p>
        </p:txBody>
      </p:sp>
    </p:spTree>
    <p:extLst>
      <p:ext uri="{BB962C8B-B14F-4D97-AF65-F5344CB8AC3E}">
        <p14:creationId xmlns:p14="http://schemas.microsoft.com/office/powerpoint/2010/main" val="22502756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ABB570-67B5-4DCB-B861-25E7B545483C}"/>
              </a:ext>
            </a:extLst>
          </p:cNvPr>
          <p:cNvPicPr>
            <a:picLocks noChangeAspect="1"/>
          </p:cNvPicPr>
          <p:nvPr/>
        </p:nvPicPr>
        <p:blipFill rotWithShape="1">
          <a:blip r:embed="rId3"/>
          <a:srcRect t="53774"/>
          <a:stretch/>
        </p:blipFill>
        <p:spPr>
          <a:xfrm>
            <a:off x="403518" y="283237"/>
            <a:ext cx="6790087" cy="2799778"/>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1B22F54F-CF84-4B01-8514-F00312C2A30E}"/>
              </a:ext>
            </a:extLst>
          </p:cNvPr>
          <p:cNvSpPr txBox="1"/>
          <p:nvPr/>
        </p:nvSpPr>
        <p:spPr>
          <a:xfrm>
            <a:off x="7888788" y="400621"/>
            <a:ext cx="3630111" cy="1938992"/>
          </a:xfrm>
          <a:prstGeom prst="rect">
            <a:avLst/>
          </a:prstGeom>
          <a:noFill/>
        </p:spPr>
        <p:txBody>
          <a:bodyPr wrap="square" rtlCol="0">
            <a:spAutoFit/>
          </a:bodyPr>
          <a:lstStyle/>
          <a:p>
            <a:r>
              <a:rPr lang="es-ES" sz="2400" dirty="0"/>
              <a:t>Asegúrese de hacer clic en el botón final </a:t>
            </a:r>
            <a:r>
              <a:rPr lang="es-ES" sz="2400" b="1" dirty="0"/>
              <a:t>DONE (HECHO) </a:t>
            </a:r>
            <a:r>
              <a:rPr lang="es-ES" sz="2400" dirty="0"/>
              <a:t>para enviar su informe narrativo mensual</a:t>
            </a:r>
            <a:endParaRPr lang="en-US" sz="2400" dirty="0"/>
          </a:p>
          <a:p>
            <a:endParaRPr lang="en-US" sz="2400" dirty="0"/>
          </a:p>
        </p:txBody>
      </p:sp>
      <p:pic>
        <p:nvPicPr>
          <p:cNvPr id="4" name="Picture 3">
            <a:extLst>
              <a:ext uri="{FF2B5EF4-FFF2-40B4-BE49-F238E27FC236}">
                <a16:creationId xmlns:a16="http://schemas.microsoft.com/office/drawing/2014/main" id="{B96DA811-9DA2-4FF7-918F-78938BA44557}"/>
              </a:ext>
            </a:extLst>
          </p:cNvPr>
          <p:cNvPicPr>
            <a:picLocks noChangeAspect="1"/>
          </p:cNvPicPr>
          <p:nvPr/>
        </p:nvPicPr>
        <p:blipFill>
          <a:blip r:embed="rId4"/>
          <a:stretch>
            <a:fillRect/>
          </a:stretch>
        </p:blipFill>
        <p:spPr>
          <a:xfrm>
            <a:off x="2126467" y="5059985"/>
            <a:ext cx="9512300" cy="1486738"/>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A94E3986-85C9-4268-BB29-BEF19BFC03B6}"/>
              </a:ext>
            </a:extLst>
          </p:cNvPr>
          <p:cNvSpPr txBox="1"/>
          <p:nvPr/>
        </p:nvSpPr>
        <p:spPr>
          <a:xfrm>
            <a:off x="403518" y="3531753"/>
            <a:ext cx="11679487" cy="1569660"/>
          </a:xfrm>
          <a:prstGeom prst="rect">
            <a:avLst/>
          </a:prstGeom>
          <a:noFill/>
        </p:spPr>
        <p:txBody>
          <a:bodyPr wrap="square" rtlCol="0">
            <a:spAutoFit/>
          </a:bodyPr>
          <a:lstStyle/>
          <a:p>
            <a:r>
              <a:rPr lang="es-ES" sz="2400" dirty="0"/>
              <a:t>Es posible que el informe narrativo enviado no aparezca en el listado inmediatamente</a:t>
            </a:r>
          </a:p>
          <a:p>
            <a:r>
              <a:rPr lang="es-ES" sz="2400" dirty="0"/>
              <a:t>Por favor, espere 48 horas para que su informe aparezca</a:t>
            </a:r>
          </a:p>
          <a:p>
            <a:r>
              <a:rPr lang="es-ES" sz="2400" dirty="0"/>
              <a:t>No complete una encuesta para el mismo mes de nuevo a menos que se le pida que lo haga</a:t>
            </a:r>
            <a:endParaRPr lang="en-US" sz="2400" dirty="0"/>
          </a:p>
          <a:p>
            <a:endParaRPr lang="en-US" sz="2400" dirty="0"/>
          </a:p>
        </p:txBody>
      </p:sp>
    </p:spTree>
    <p:extLst>
      <p:ext uri="{BB962C8B-B14F-4D97-AF65-F5344CB8AC3E}">
        <p14:creationId xmlns:p14="http://schemas.microsoft.com/office/powerpoint/2010/main" val="3116151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r>
              <a:rPr lang="en-US" b="1" dirty="0" err="1">
                <a:solidFill>
                  <a:schemeClr val="bg1"/>
                </a:solidFill>
              </a:rPr>
              <a:t>Obtener</a:t>
            </a:r>
            <a:r>
              <a:rPr lang="en-US" b="1" dirty="0">
                <a:solidFill>
                  <a:schemeClr val="bg1"/>
                </a:solidFill>
              </a:rPr>
              <a:t> </a:t>
            </a:r>
            <a:r>
              <a:rPr lang="en-US" b="1" dirty="0" err="1">
                <a:solidFill>
                  <a:schemeClr val="bg1"/>
                </a:solidFill>
              </a:rPr>
              <a:t>ayuda</a:t>
            </a:r>
            <a:endParaRPr lang="en-US" b="1" dirty="0">
              <a:solidFill>
                <a:schemeClr val="bg1"/>
              </a:solidFill>
            </a:endParaRP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199" y="1825625"/>
            <a:ext cx="10918371" cy="4287792"/>
          </a:xfrm>
        </p:spPr>
        <p:txBody>
          <a:bodyPr>
            <a:normAutofit/>
          </a:bodyPr>
          <a:lstStyle/>
          <a:p>
            <a:pPr>
              <a:lnSpc>
                <a:spcPct val="120000"/>
              </a:lnSpc>
              <a:spcBef>
                <a:spcPts val="0"/>
              </a:spcBef>
            </a:pPr>
            <a:r>
              <a:rPr lang="en-US" sz="3200" dirty="0" err="1"/>
              <a:t>Nuestro</a:t>
            </a:r>
            <a:r>
              <a:rPr lang="en-US" sz="3200" dirty="0"/>
              <a:t> </a:t>
            </a:r>
            <a:r>
              <a:rPr lang="en-US" sz="3200" dirty="0" err="1"/>
              <a:t>equipo</a:t>
            </a:r>
            <a:r>
              <a:rPr lang="en-US" sz="3200" dirty="0"/>
              <a:t> de </a:t>
            </a:r>
            <a:r>
              <a:rPr lang="en-US" sz="3200" dirty="0" err="1"/>
              <a:t>asistencia</a:t>
            </a:r>
            <a:r>
              <a:rPr lang="en-US" sz="3200" dirty="0"/>
              <a:t> de CCRG (CCRG Help Desk) </a:t>
            </a:r>
            <a:r>
              <a:rPr lang="en-US" sz="3200" dirty="0" err="1"/>
              <a:t>está</a:t>
            </a:r>
            <a:r>
              <a:rPr lang="en-US" sz="3200" dirty="0"/>
              <a:t> disponible de lunes a </a:t>
            </a:r>
            <a:r>
              <a:rPr lang="en-US" sz="3200" dirty="0" err="1"/>
              <a:t>viernes</a:t>
            </a:r>
            <a:r>
              <a:rPr lang="en-US" sz="3200" dirty="0"/>
              <a:t>, de 8:00am-4pm</a:t>
            </a:r>
          </a:p>
          <a:p>
            <a:pPr>
              <a:lnSpc>
                <a:spcPct val="100000"/>
              </a:lnSpc>
              <a:spcBef>
                <a:spcPts val="0"/>
              </a:spcBef>
            </a:pPr>
            <a:endParaRPr lang="en-US" sz="3200" dirty="0"/>
          </a:p>
          <a:p>
            <a:pPr>
              <a:lnSpc>
                <a:spcPct val="120000"/>
              </a:lnSpc>
              <a:spcBef>
                <a:spcPts val="0"/>
              </a:spcBef>
            </a:pPr>
            <a:r>
              <a:rPr lang="en-US" sz="3200" dirty="0"/>
              <a:t>Llame la </a:t>
            </a:r>
            <a:r>
              <a:rPr lang="en-US" sz="3200" dirty="0" err="1"/>
              <a:t>linea</a:t>
            </a:r>
            <a:r>
              <a:rPr lang="en-US" sz="3200" dirty="0"/>
              <a:t> </a:t>
            </a:r>
            <a:r>
              <a:rPr lang="en-US" sz="3200" dirty="0" err="1"/>
              <a:t>gratuita</a:t>
            </a:r>
            <a:r>
              <a:rPr lang="en-US" sz="3200" dirty="0"/>
              <a:t> 1-855-939-4858</a:t>
            </a:r>
          </a:p>
          <a:p>
            <a:pPr marL="0" indent="0">
              <a:lnSpc>
                <a:spcPct val="100000"/>
              </a:lnSpc>
              <a:spcBef>
                <a:spcPts val="0"/>
              </a:spcBef>
              <a:buNone/>
            </a:pPr>
            <a:endParaRPr lang="en-US" sz="3200" dirty="0"/>
          </a:p>
          <a:p>
            <a:pPr lvl="0">
              <a:spcBef>
                <a:spcPts val="0"/>
              </a:spcBef>
            </a:pPr>
            <a:r>
              <a:rPr lang="es-ES" sz="3200" dirty="0"/>
              <a:t>Envíenos un correo electrónico a: </a:t>
            </a:r>
            <a:r>
              <a:rPr lang="en-US" sz="3200" dirty="0">
                <a:hlinkClick r:id="rId4"/>
              </a:rPr>
              <a:t>ccrg@inccrra.org</a:t>
            </a:r>
            <a:endParaRPr lang="en-US" sz="3200" dirty="0"/>
          </a:p>
          <a:p>
            <a:pPr marL="0" lvl="0" indent="0">
              <a:buNone/>
            </a:pPr>
            <a:endParaRPr lang="en-US" sz="2000" dirty="0"/>
          </a:p>
          <a:p>
            <a:pPr>
              <a:lnSpc>
                <a:spcPct val="120000"/>
              </a:lnSpc>
            </a:pPr>
            <a:endParaRPr lang="en-US" sz="3200" dirty="0"/>
          </a:p>
        </p:txBody>
      </p:sp>
    </p:spTree>
    <p:extLst>
      <p:ext uri="{BB962C8B-B14F-4D97-AF65-F5344CB8AC3E}">
        <p14:creationId xmlns:p14="http://schemas.microsoft.com/office/powerpoint/2010/main" val="206958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88EBCD-D2EF-48A2-ABEB-473DC1E77A6F}"/>
              </a:ext>
            </a:extLst>
          </p:cNvPr>
          <p:cNvSpPr/>
          <p:nvPr/>
        </p:nvSpPr>
        <p:spPr>
          <a:xfrm>
            <a:off x="733425" y="1581150"/>
            <a:ext cx="10725150" cy="3009900"/>
          </a:xfrm>
          <a:prstGeom prst="rect">
            <a:avLst/>
          </a:prstGeom>
          <a:solidFill>
            <a:srgbClr val="2828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800" b="1" dirty="0"/>
              <a:t>¡Gracias!</a:t>
            </a:r>
          </a:p>
        </p:txBody>
      </p:sp>
    </p:spTree>
    <p:extLst>
      <p:ext uri="{BB962C8B-B14F-4D97-AF65-F5344CB8AC3E}">
        <p14:creationId xmlns:p14="http://schemas.microsoft.com/office/powerpoint/2010/main" val="1180354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97DC04-19EB-4C95-AF97-FA430217D9C2}"/>
              </a:ext>
            </a:extLst>
          </p:cNvPr>
          <p:cNvSpPr>
            <a:spLocks noGrp="1"/>
          </p:cNvSpPr>
          <p:nvPr>
            <p:ph type="title"/>
          </p:nvPr>
        </p:nvSpPr>
        <p:spPr>
          <a:xfrm>
            <a:off x="831851" y="2057400"/>
            <a:ext cx="10515600" cy="2505077"/>
          </a:xfrm>
        </p:spPr>
        <p:txBody>
          <a:bodyPr/>
          <a:lstStyle/>
          <a:p>
            <a:r>
              <a:rPr lang="en-US" dirty="0" err="1"/>
              <a:t>Metas</a:t>
            </a:r>
            <a:r>
              <a:rPr lang="en-US" dirty="0"/>
              <a:t> y </a:t>
            </a:r>
            <a:r>
              <a:rPr lang="en-US" dirty="0" err="1"/>
              <a:t>Propositos</a:t>
            </a:r>
            <a:endParaRPr lang="en-US" dirty="0"/>
          </a:p>
        </p:txBody>
      </p:sp>
    </p:spTree>
    <p:extLst>
      <p:ext uri="{BB962C8B-B14F-4D97-AF65-F5344CB8AC3E}">
        <p14:creationId xmlns:p14="http://schemas.microsoft.com/office/powerpoint/2010/main" val="2055050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AD03C0F-A47E-4B9C-9E55-4101CA54403D}"/>
              </a:ext>
            </a:extLst>
          </p:cNvPr>
          <p:cNvPicPr>
            <a:picLocks noChangeAspect="1"/>
          </p:cNvPicPr>
          <p:nvPr/>
        </p:nvPicPr>
        <p:blipFill rotWithShape="1">
          <a:blip r:embed="rId4"/>
          <a:srcRect t="5335"/>
          <a:stretch/>
        </p:blipFill>
        <p:spPr>
          <a:xfrm>
            <a:off x="6737516" y="26504"/>
            <a:ext cx="4884213" cy="6706269"/>
          </a:xfrm>
          <a:prstGeom prst="rect">
            <a:avLst/>
          </a:prstGeom>
        </p:spPr>
      </p:pic>
      <p:pic>
        <p:nvPicPr>
          <p:cNvPr id="10" name="Picture 9">
            <a:extLst>
              <a:ext uri="{FF2B5EF4-FFF2-40B4-BE49-F238E27FC236}">
                <a16:creationId xmlns:a16="http://schemas.microsoft.com/office/drawing/2014/main" id="{16E82FDA-6CFC-48B9-8372-1BA6D44559F1}"/>
              </a:ext>
            </a:extLst>
          </p:cNvPr>
          <p:cNvPicPr>
            <a:picLocks noChangeAspect="1"/>
          </p:cNvPicPr>
          <p:nvPr/>
        </p:nvPicPr>
        <p:blipFill>
          <a:blip r:embed="rId5"/>
          <a:stretch>
            <a:fillRect/>
          </a:stretch>
        </p:blipFill>
        <p:spPr>
          <a:xfrm>
            <a:off x="1209129" y="710139"/>
            <a:ext cx="4405384" cy="4584531"/>
          </a:xfrm>
          <a:prstGeom prst="rect">
            <a:avLst/>
          </a:prstGeom>
        </p:spPr>
      </p:pic>
      <p:sp>
        <p:nvSpPr>
          <p:cNvPr id="2" name="TextBox 1">
            <a:extLst>
              <a:ext uri="{FF2B5EF4-FFF2-40B4-BE49-F238E27FC236}">
                <a16:creationId xmlns:a16="http://schemas.microsoft.com/office/drawing/2014/main" id="{2817F0B7-7D36-497F-9327-D49983302862}"/>
              </a:ext>
            </a:extLst>
          </p:cNvPr>
          <p:cNvSpPr txBox="1"/>
          <p:nvPr/>
        </p:nvSpPr>
        <p:spPr>
          <a:xfrm>
            <a:off x="570271" y="555873"/>
            <a:ext cx="5429782" cy="1107996"/>
          </a:xfrm>
          <a:prstGeom prst="rect">
            <a:avLst/>
          </a:prstGeom>
          <a:solidFill>
            <a:schemeClr val="bg1"/>
          </a:solidFill>
        </p:spPr>
        <p:txBody>
          <a:bodyPr wrap="square" rtlCol="0">
            <a:spAutoFit/>
          </a:bodyPr>
          <a:lstStyle/>
          <a:p>
            <a:pPr algn="ctr"/>
            <a:r>
              <a:rPr lang="en-US" sz="2400" b="1" dirty="0" err="1"/>
              <a:t>Subvenciones</a:t>
            </a:r>
            <a:r>
              <a:rPr lang="en-US" sz="2400" b="1" dirty="0"/>
              <a:t> </a:t>
            </a:r>
            <a:r>
              <a:rPr lang="en-US" sz="2400" b="1" dirty="0" err="1"/>
              <a:t>concedidas</a:t>
            </a:r>
            <a:r>
              <a:rPr lang="en-US" sz="2400" b="1" dirty="0"/>
              <a:t> por </a:t>
            </a:r>
            <a:r>
              <a:rPr lang="en-US" sz="2400" b="1" dirty="0" err="1"/>
              <a:t>tipo</a:t>
            </a:r>
            <a:r>
              <a:rPr lang="en-US" sz="2400" b="1" dirty="0"/>
              <a:t> de </a:t>
            </a:r>
            <a:r>
              <a:rPr lang="en-US" sz="2400" b="1" dirty="0" err="1"/>
              <a:t>programa</a:t>
            </a:r>
            <a:endParaRPr lang="en-US" sz="2400" b="1" dirty="0"/>
          </a:p>
          <a:p>
            <a:endParaRPr lang="en-US" dirty="0"/>
          </a:p>
        </p:txBody>
      </p:sp>
      <p:sp>
        <p:nvSpPr>
          <p:cNvPr id="6" name="TextBox 5">
            <a:extLst>
              <a:ext uri="{FF2B5EF4-FFF2-40B4-BE49-F238E27FC236}">
                <a16:creationId xmlns:a16="http://schemas.microsoft.com/office/drawing/2014/main" id="{07838219-4C34-4940-8FD0-CF8B92D4591E}"/>
              </a:ext>
            </a:extLst>
          </p:cNvPr>
          <p:cNvSpPr txBox="1"/>
          <p:nvPr/>
        </p:nvSpPr>
        <p:spPr>
          <a:xfrm>
            <a:off x="1209129" y="4556006"/>
            <a:ext cx="1504950" cy="1200329"/>
          </a:xfrm>
          <a:prstGeom prst="rect">
            <a:avLst/>
          </a:prstGeom>
          <a:solidFill>
            <a:schemeClr val="bg1"/>
          </a:solidFill>
        </p:spPr>
        <p:txBody>
          <a:bodyPr wrap="square" rtlCol="0">
            <a:spAutoFit/>
          </a:bodyPr>
          <a:lstStyle/>
          <a:p>
            <a:pPr algn="ctr"/>
            <a:r>
              <a:rPr lang="en-US" dirty="0"/>
              <a:t>Centro de </a:t>
            </a:r>
            <a:r>
              <a:rPr lang="en-US" dirty="0" err="1"/>
              <a:t>cuidado</a:t>
            </a:r>
            <a:r>
              <a:rPr lang="en-US" dirty="0"/>
              <a:t> </a:t>
            </a:r>
            <a:r>
              <a:rPr lang="en-US" dirty="0" err="1"/>
              <a:t>infantil</a:t>
            </a:r>
            <a:endParaRPr lang="en-US" dirty="0"/>
          </a:p>
          <a:p>
            <a:endParaRPr lang="en-US" dirty="0"/>
          </a:p>
        </p:txBody>
      </p:sp>
      <p:sp>
        <p:nvSpPr>
          <p:cNvPr id="11" name="TextBox 10">
            <a:extLst>
              <a:ext uri="{FF2B5EF4-FFF2-40B4-BE49-F238E27FC236}">
                <a16:creationId xmlns:a16="http://schemas.microsoft.com/office/drawing/2014/main" id="{AF2F7A3B-EA33-448C-A6EA-384AEE6A3B12}"/>
              </a:ext>
            </a:extLst>
          </p:cNvPr>
          <p:cNvSpPr txBox="1"/>
          <p:nvPr/>
        </p:nvSpPr>
        <p:spPr>
          <a:xfrm>
            <a:off x="2659346" y="4556006"/>
            <a:ext cx="1504950" cy="1477328"/>
          </a:xfrm>
          <a:prstGeom prst="rect">
            <a:avLst/>
          </a:prstGeom>
          <a:solidFill>
            <a:schemeClr val="bg1"/>
          </a:solidFill>
        </p:spPr>
        <p:txBody>
          <a:bodyPr wrap="square" rtlCol="0">
            <a:spAutoFit/>
          </a:bodyPr>
          <a:lstStyle/>
          <a:p>
            <a:pPr algn="ctr"/>
            <a:r>
              <a:rPr lang="en-US" dirty="0"/>
              <a:t>Hogar de </a:t>
            </a:r>
            <a:r>
              <a:rPr lang="en-US" dirty="0" err="1"/>
              <a:t>cuidado</a:t>
            </a:r>
            <a:r>
              <a:rPr lang="en-US" dirty="0"/>
              <a:t> </a:t>
            </a:r>
            <a:r>
              <a:rPr lang="en-US" dirty="0" err="1"/>
              <a:t>infantil</a:t>
            </a:r>
            <a:endParaRPr lang="en-US" dirty="0"/>
          </a:p>
          <a:p>
            <a:pPr algn="ctr"/>
            <a:r>
              <a:rPr lang="en-US" dirty="0"/>
              <a:t>familiar </a:t>
            </a:r>
          </a:p>
          <a:p>
            <a:endParaRPr lang="en-US" dirty="0"/>
          </a:p>
        </p:txBody>
      </p:sp>
      <p:sp>
        <p:nvSpPr>
          <p:cNvPr id="12" name="TextBox 11">
            <a:extLst>
              <a:ext uri="{FF2B5EF4-FFF2-40B4-BE49-F238E27FC236}">
                <a16:creationId xmlns:a16="http://schemas.microsoft.com/office/drawing/2014/main" id="{B76440BD-7098-4BE8-A60C-9398BA9CFC44}"/>
              </a:ext>
            </a:extLst>
          </p:cNvPr>
          <p:cNvSpPr txBox="1"/>
          <p:nvPr/>
        </p:nvSpPr>
        <p:spPr>
          <a:xfrm>
            <a:off x="4050679" y="4556005"/>
            <a:ext cx="1504950" cy="1200329"/>
          </a:xfrm>
          <a:prstGeom prst="rect">
            <a:avLst/>
          </a:prstGeom>
          <a:solidFill>
            <a:schemeClr val="bg1"/>
          </a:solidFill>
        </p:spPr>
        <p:txBody>
          <a:bodyPr wrap="square" rtlCol="0">
            <a:spAutoFit/>
          </a:bodyPr>
          <a:lstStyle/>
          <a:p>
            <a:pPr algn="ctr"/>
            <a:r>
              <a:rPr lang="en-US" dirty="0"/>
              <a:t>Hogar de </a:t>
            </a:r>
            <a:r>
              <a:rPr lang="en-US" dirty="0" err="1"/>
              <a:t>Cuidado</a:t>
            </a:r>
            <a:r>
              <a:rPr lang="en-US" dirty="0"/>
              <a:t> </a:t>
            </a:r>
            <a:r>
              <a:rPr lang="en-US" dirty="0" err="1"/>
              <a:t>Infantil</a:t>
            </a:r>
            <a:r>
              <a:rPr lang="en-US" dirty="0"/>
              <a:t> </a:t>
            </a:r>
            <a:r>
              <a:rPr lang="en-US" dirty="0" err="1"/>
              <a:t>grupo</a:t>
            </a:r>
            <a:r>
              <a:rPr lang="en-US" dirty="0"/>
              <a:t> familiar</a:t>
            </a:r>
          </a:p>
        </p:txBody>
      </p:sp>
    </p:spTree>
    <p:extLst>
      <p:ext uri="{BB962C8B-B14F-4D97-AF65-F5344CB8AC3E}">
        <p14:creationId xmlns:p14="http://schemas.microsoft.com/office/powerpoint/2010/main" val="2729223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s-ES" b="1" dirty="0"/>
              <a:t>Reglas y Estructuras del programa CCRG </a:t>
            </a:r>
            <a:endParaRPr lang="en-US" b="1" dirty="0"/>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25625"/>
            <a:ext cx="10515600" cy="4191717"/>
          </a:xfrm>
        </p:spPr>
        <p:txBody>
          <a:bodyPr>
            <a:normAutofit lnSpcReduction="10000"/>
          </a:bodyPr>
          <a:lstStyle/>
          <a:p>
            <a:r>
              <a:rPr lang="es-ES" dirty="0"/>
              <a:t>Fondos Federales de Alivio CARES</a:t>
            </a:r>
          </a:p>
          <a:p>
            <a:endParaRPr lang="es-ES" dirty="0"/>
          </a:p>
          <a:p>
            <a:r>
              <a:rPr lang="es-ES" dirty="0"/>
              <a:t>Subvenciones frente a los dólares habituales para el cuidado infantil de “tarifa por servicio”</a:t>
            </a:r>
          </a:p>
          <a:p>
            <a:endParaRPr lang="es-ES" dirty="0"/>
          </a:p>
          <a:p>
            <a:r>
              <a:rPr lang="es-ES" dirty="0"/>
              <a:t>Los fondos fluyen a través del Departamento de Comercio y Oportunidades Económicas</a:t>
            </a:r>
          </a:p>
          <a:p>
            <a:endParaRPr lang="es-ES" dirty="0"/>
          </a:p>
          <a:p>
            <a:r>
              <a:rPr lang="es-ES" dirty="0"/>
              <a:t>Información financiera mas allá del monto del subsidio recibido</a:t>
            </a:r>
          </a:p>
        </p:txBody>
      </p:sp>
    </p:spTree>
    <p:extLst>
      <p:ext uri="{BB962C8B-B14F-4D97-AF65-F5344CB8AC3E}">
        <p14:creationId xmlns:p14="http://schemas.microsoft.com/office/powerpoint/2010/main" val="1216829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s-ES" b="1" dirty="0">
                <a:solidFill>
                  <a:schemeClr val="bg1"/>
                </a:solidFill>
              </a:rPr>
              <a:t>Breve Repaso de Requerimientos y Proceso del Reporte</a:t>
            </a:r>
            <a:endParaRPr lang="en-US" b="1" dirty="0">
              <a:solidFill>
                <a:schemeClr val="bg1"/>
              </a:solidFill>
            </a:endParaRP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25625"/>
            <a:ext cx="10515600" cy="4103227"/>
          </a:xfrm>
        </p:spPr>
        <p:txBody>
          <a:bodyPr>
            <a:normAutofit lnSpcReduction="10000"/>
          </a:bodyPr>
          <a:lstStyle/>
          <a:p>
            <a:r>
              <a:rPr lang="es-ES" sz="3300" dirty="0"/>
              <a:t>La recepción de la forma de aprobación debe estar firmada y devuelta</a:t>
            </a:r>
            <a:endParaRPr lang="en-US" sz="3300" dirty="0"/>
          </a:p>
          <a:p>
            <a:r>
              <a:rPr lang="es-ES" sz="3300" dirty="0"/>
              <a:t>Reportes Mensuales, fecha limite para el primero, 15 de septiembre</a:t>
            </a:r>
          </a:p>
          <a:p>
            <a:r>
              <a:rPr lang="en-US" sz="3300" dirty="0" err="1"/>
              <a:t>Excepciones</a:t>
            </a:r>
            <a:endParaRPr lang="en-US" sz="3300" dirty="0"/>
          </a:p>
          <a:p>
            <a:r>
              <a:rPr lang="es-ES" sz="3300" dirty="0"/>
              <a:t>Cuándo recibirá las formas de informe</a:t>
            </a:r>
          </a:p>
          <a:p>
            <a:r>
              <a:rPr lang="en-US" sz="3300" dirty="0" err="1"/>
              <a:t>Acuerdo</a:t>
            </a:r>
            <a:endParaRPr lang="en-US" sz="3300" dirty="0"/>
          </a:p>
          <a:p>
            <a:r>
              <a:rPr lang="en-US" sz="3300" dirty="0"/>
              <a:t>15 de </a:t>
            </a:r>
            <a:r>
              <a:rPr lang="en-US" sz="3300" dirty="0" err="1"/>
              <a:t>septiembre</a:t>
            </a:r>
            <a:endParaRPr lang="en-US" dirty="0"/>
          </a:p>
        </p:txBody>
      </p:sp>
    </p:spTree>
    <p:extLst>
      <p:ext uri="{BB962C8B-B14F-4D97-AF65-F5344CB8AC3E}">
        <p14:creationId xmlns:p14="http://schemas.microsoft.com/office/powerpoint/2010/main" val="405269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97DC04-19EB-4C95-AF97-FA430217D9C2}"/>
              </a:ext>
            </a:extLst>
          </p:cNvPr>
          <p:cNvSpPr>
            <a:spLocks noGrp="1"/>
          </p:cNvSpPr>
          <p:nvPr>
            <p:ph type="title"/>
          </p:nvPr>
        </p:nvSpPr>
        <p:spPr>
          <a:xfrm>
            <a:off x="831851" y="2057400"/>
            <a:ext cx="10515600" cy="2505077"/>
          </a:xfrm>
        </p:spPr>
        <p:txBody>
          <a:bodyPr/>
          <a:lstStyle/>
          <a:p>
            <a:r>
              <a:rPr lang="en-US" dirty="0" err="1"/>
              <a:t>Trayecto</a:t>
            </a:r>
            <a:r>
              <a:rPr lang="en-US" dirty="0"/>
              <a:t> del </a:t>
            </a:r>
            <a:r>
              <a:rPr lang="en-US" dirty="0" err="1"/>
              <a:t>Reporte</a:t>
            </a:r>
            <a:endParaRPr lang="en-US" dirty="0"/>
          </a:p>
        </p:txBody>
      </p:sp>
    </p:spTree>
    <p:extLst>
      <p:ext uri="{BB962C8B-B14F-4D97-AF65-F5344CB8AC3E}">
        <p14:creationId xmlns:p14="http://schemas.microsoft.com/office/powerpoint/2010/main" val="1913374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s-ES" b="1" dirty="0"/>
              <a:t>Como Asesar al Reporte del CCRG</a:t>
            </a:r>
            <a:endParaRPr lang="en-US" b="1" dirty="0"/>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2155685"/>
            <a:ext cx="10515600" cy="2216727"/>
          </a:xfrm>
        </p:spPr>
        <p:txBody>
          <a:bodyPr>
            <a:normAutofit fontScale="92500" lnSpcReduction="20000"/>
          </a:bodyPr>
          <a:lstStyle/>
          <a:p>
            <a:r>
              <a:rPr lang="es-ES" sz="3200" dirty="0"/>
              <a:t>Iniciar </a:t>
            </a:r>
            <a:r>
              <a:rPr lang="es-ES" sz="3200" dirty="0" err="1"/>
              <a:t>Secion</a:t>
            </a:r>
            <a:r>
              <a:rPr lang="es-ES" sz="3200" dirty="0"/>
              <a:t> en </a:t>
            </a:r>
            <a:r>
              <a:rPr lang="es-ES" sz="3200" dirty="0" err="1"/>
              <a:t>Gateways</a:t>
            </a:r>
            <a:r>
              <a:rPr lang="es-ES" sz="3200" dirty="0"/>
              <a:t> </a:t>
            </a:r>
            <a:r>
              <a:rPr lang="es-ES" sz="3200" dirty="0" err="1"/>
              <a:t>to</a:t>
            </a:r>
            <a:r>
              <a:rPr lang="es-ES" sz="3200" dirty="0"/>
              <a:t> </a:t>
            </a:r>
            <a:r>
              <a:rPr lang="es-ES" sz="3200" dirty="0" err="1"/>
              <a:t>Opportunity</a:t>
            </a:r>
            <a:endParaRPr lang="es-ES" sz="3200" dirty="0"/>
          </a:p>
          <a:p>
            <a:r>
              <a:rPr lang="es-ES" sz="3200" dirty="0"/>
              <a:t>Entre al Portal de Director de su programa</a:t>
            </a:r>
          </a:p>
          <a:p>
            <a:r>
              <a:rPr lang="es-ES" sz="3200" dirty="0"/>
              <a:t>Entre a la sección de Aplicación de CCRG</a:t>
            </a:r>
          </a:p>
          <a:p>
            <a:r>
              <a:rPr lang="es-ES" sz="3200" dirty="0"/>
              <a:t>De clic en el icono de calculadora por medio del programa elegible</a:t>
            </a:r>
          </a:p>
        </p:txBody>
      </p:sp>
      <p:pic>
        <p:nvPicPr>
          <p:cNvPr id="4" name="Picture 3">
            <a:extLst>
              <a:ext uri="{FF2B5EF4-FFF2-40B4-BE49-F238E27FC236}">
                <a16:creationId xmlns:a16="http://schemas.microsoft.com/office/drawing/2014/main" id="{41A32F91-C283-4E92-A291-AC681EFFBE5F}"/>
              </a:ext>
            </a:extLst>
          </p:cNvPr>
          <p:cNvPicPr>
            <a:picLocks noChangeAspect="1"/>
          </p:cNvPicPr>
          <p:nvPr/>
        </p:nvPicPr>
        <p:blipFill>
          <a:blip r:embed="rId4"/>
          <a:stretch>
            <a:fillRect/>
          </a:stretch>
        </p:blipFill>
        <p:spPr>
          <a:xfrm>
            <a:off x="213491" y="4372412"/>
            <a:ext cx="11765017" cy="1505160"/>
          </a:xfrm>
          <a:prstGeom prst="rect">
            <a:avLst/>
          </a:prstGeom>
        </p:spPr>
      </p:pic>
    </p:spTree>
    <p:extLst>
      <p:ext uri="{BB962C8B-B14F-4D97-AF65-F5344CB8AC3E}">
        <p14:creationId xmlns:p14="http://schemas.microsoft.com/office/powerpoint/2010/main" val="3873200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n-US" b="1" dirty="0" err="1">
                <a:solidFill>
                  <a:schemeClr val="bg1"/>
                </a:solidFill>
              </a:rPr>
              <a:t>Componentes</a:t>
            </a:r>
            <a:r>
              <a:rPr lang="en-US" b="1" dirty="0">
                <a:solidFill>
                  <a:schemeClr val="bg1"/>
                </a:solidFill>
              </a:rPr>
              <a:t> del </a:t>
            </a:r>
            <a:r>
              <a:rPr lang="en-US" b="1" dirty="0" err="1">
                <a:solidFill>
                  <a:schemeClr val="bg1"/>
                </a:solidFill>
              </a:rPr>
              <a:t>Proceso</a:t>
            </a:r>
            <a:r>
              <a:rPr lang="en-US" b="1" dirty="0">
                <a:solidFill>
                  <a:schemeClr val="bg1"/>
                </a:solidFill>
              </a:rPr>
              <a:t> del </a:t>
            </a:r>
            <a:r>
              <a:rPr lang="en-US" b="1" dirty="0" err="1">
                <a:solidFill>
                  <a:schemeClr val="bg1"/>
                </a:solidFill>
              </a:rPr>
              <a:t>Reporte</a:t>
            </a:r>
            <a:endParaRPr lang="en-US" b="1" dirty="0">
              <a:solidFill>
                <a:schemeClr val="bg1"/>
              </a:solidFill>
            </a:endParaRP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2050473"/>
            <a:ext cx="10515600" cy="3878379"/>
          </a:xfrm>
        </p:spPr>
        <p:txBody>
          <a:bodyPr>
            <a:normAutofit/>
          </a:bodyPr>
          <a:lstStyle/>
          <a:p>
            <a:pPr marL="0" indent="0">
              <a:buNone/>
            </a:pPr>
            <a:r>
              <a:rPr lang="es-ES" sz="3600" dirty="0"/>
              <a:t>1.	Recibo de Carta de Aprobación (Única carga)</a:t>
            </a:r>
          </a:p>
          <a:p>
            <a:pPr marL="0" indent="0">
              <a:buNone/>
            </a:pPr>
            <a:r>
              <a:rPr lang="es-ES" sz="3600" dirty="0"/>
              <a:t>2.	Reporte de Presupuesto</a:t>
            </a:r>
          </a:p>
          <a:p>
            <a:pPr marL="0" indent="0">
              <a:buNone/>
            </a:pPr>
            <a:r>
              <a:rPr lang="es-ES" sz="3600" dirty="0"/>
              <a:t>3.	Reporte narrativo</a:t>
            </a:r>
          </a:p>
        </p:txBody>
      </p:sp>
    </p:spTree>
    <p:extLst>
      <p:ext uri="{BB962C8B-B14F-4D97-AF65-F5344CB8AC3E}">
        <p14:creationId xmlns:p14="http://schemas.microsoft.com/office/powerpoint/2010/main" val="751837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1544B5C189D4E4BBC3F4C924419E65C" ma:contentTypeVersion="11" ma:contentTypeDescription="Create a new document." ma:contentTypeScope="" ma:versionID="96b9272d11dfa1172fc0a6b7ce38844a">
  <xsd:schema xmlns:xsd="http://www.w3.org/2001/XMLSchema" xmlns:xs="http://www.w3.org/2001/XMLSchema" xmlns:p="http://schemas.microsoft.com/office/2006/metadata/properties" xmlns:ns3="44c0d7d7-6fe1-408a-86ab-8783e2a023c8" xmlns:ns4="32346a2a-8aa6-4fcb-92a3-0ccefe65683d" targetNamespace="http://schemas.microsoft.com/office/2006/metadata/properties" ma:root="true" ma:fieldsID="03a66ffc8e60bdfa863207d890aecddf" ns3:_="" ns4:_="">
    <xsd:import namespace="44c0d7d7-6fe1-408a-86ab-8783e2a023c8"/>
    <xsd:import namespace="32346a2a-8aa6-4fcb-92a3-0ccefe65683d"/>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DateTaken"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c0d7d7-6fe1-408a-86ab-8783e2a023c8"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2346a2a-8aa6-4fcb-92a3-0ccefe65683d"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ADB4D5-F828-43DB-8E5C-BA7F4531B09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0C49B75-C342-4982-B64E-E1C055EBE7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c0d7d7-6fe1-408a-86ab-8783e2a023c8"/>
    <ds:schemaRef ds:uri="32346a2a-8aa6-4fcb-92a3-0ccefe65683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3CC6D1C-8C45-4ACC-8807-4DB94FB1D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1089</TotalTime>
  <Words>2316</Words>
  <Application>Microsoft Office PowerPoint</Application>
  <PresentationFormat>Widescreen</PresentationFormat>
  <Paragraphs>187</Paragraphs>
  <Slides>24</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PowerPoint Presentation</vt:lpstr>
      <vt:lpstr>Agenda</vt:lpstr>
      <vt:lpstr>Metas y Propositos</vt:lpstr>
      <vt:lpstr>PowerPoint Presentation</vt:lpstr>
      <vt:lpstr>Reglas y Estructuras del programa CCRG </vt:lpstr>
      <vt:lpstr>Breve Repaso de Requerimientos y Proceso del Reporte</vt:lpstr>
      <vt:lpstr>Trayecto del Reporte</vt:lpstr>
      <vt:lpstr>Como Asesar al Reporte del CCRG</vt:lpstr>
      <vt:lpstr>Componentes del Proceso del Reporte</vt:lpstr>
      <vt:lpstr>PowerPoint Presentation</vt:lpstr>
      <vt:lpstr>Subir el Recibo de carta de aprobación firmada.</vt:lpstr>
      <vt:lpstr>2.  Completar el Informe de Presupuesto</vt:lpstr>
      <vt:lpstr>PowerPoint Presentation</vt:lpstr>
      <vt:lpstr>PowerPoint Presentation</vt:lpstr>
      <vt:lpstr>Recursos de Ingresos</vt:lpstr>
      <vt:lpstr>Categorías de Gastos</vt:lpstr>
      <vt:lpstr>(Continuación) Categorías de gastos</vt:lpstr>
      <vt:lpstr>(Continuación) Categorías de gastos</vt:lpstr>
      <vt:lpstr>Definición del Estado del Informe de Presupuesto</vt:lpstr>
      <vt:lpstr>3. Completar el Informe Narrativo</vt:lpstr>
      <vt:lpstr>PowerPoint Presentation</vt:lpstr>
      <vt:lpstr>PowerPoint Presentation</vt:lpstr>
      <vt:lpstr>Obtener ayuda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Livengood</dc:creator>
  <cp:lastModifiedBy>Jaimie Kent</cp:lastModifiedBy>
  <cp:revision>34</cp:revision>
  <dcterms:created xsi:type="dcterms:W3CDTF">2020-07-08T19:40:56Z</dcterms:created>
  <dcterms:modified xsi:type="dcterms:W3CDTF">2020-09-03T23:07:12Z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0x01010021544B5C189D4E4BBC3F4C924419E65C</vt:lpwstr>
  </property>
</Properties>
</file>