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sldIdLst>
    <p:sldId id="256" r:id="rId3"/>
    <p:sldId id="257" r:id="rId4"/>
    <p:sldId id="259" r:id="rId5"/>
    <p:sldId id="263" r:id="rId6"/>
    <p:sldId id="258" r:id="rId7"/>
    <p:sldId id="261" r:id="rId8"/>
    <p:sldId id="264" r:id="rId9"/>
    <p:sldId id="265" r:id="rId10"/>
    <p:sldId id="267" r:id="rId11"/>
    <p:sldId id="268" r:id="rId12"/>
    <p:sldId id="262" r:id="rId13"/>
    <p:sldId id="269" r:id="rId14"/>
    <p:sldId id="270" r:id="rId15"/>
    <p:sldId id="271" r:id="rId16"/>
    <p:sldId id="282" r:id="rId17"/>
    <p:sldId id="273" r:id="rId18"/>
    <p:sldId id="274" r:id="rId19"/>
    <p:sldId id="289" r:id="rId20"/>
    <p:sldId id="290" r:id="rId21"/>
    <p:sldId id="291" r:id="rId22"/>
    <p:sldId id="292" r:id="rId23"/>
    <p:sldId id="293" r:id="rId24"/>
    <p:sldId id="294" r:id="rId25"/>
    <p:sldId id="295" r:id="rId26"/>
    <p:sldId id="296" r:id="rId27"/>
    <p:sldId id="297" r:id="rId28"/>
    <p:sldId id="298" r:id="rId29"/>
    <p:sldId id="299" r:id="rId30"/>
    <p:sldId id="300" r:id="rId31"/>
    <p:sldId id="305" r:id="rId32"/>
    <p:sldId id="301" r:id="rId33"/>
    <p:sldId id="302" r:id="rId34"/>
    <p:sldId id="303" r:id="rId35"/>
    <p:sldId id="304" r:id="rId36"/>
    <p:sldId id="283" r:id="rId37"/>
    <p:sldId id="266" r:id="rId38"/>
    <p:sldId id="284" r:id="rId39"/>
    <p:sldId id="307" r:id="rId40"/>
    <p:sldId id="285" r:id="rId41"/>
    <p:sldId id="286" r:id="rId42"/>
    <p:sldId id="287" r:id="rId43"/>
    <p:sldId id="288" r:id="rId44"/>
    <p:sldId id="260"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80E50A-C4FA-4DB1-9E65-60EA3B620F75}" v="8" dt="2022-01-06T19:33:00.202"/>
    <p1510:client id="{38986D32-6996-4CB7-9CDD-E61E07E64E2D}" v="2" dt="2022-01-06T20:39:13.181"/>
    <p1510:client id="{B1CDC2E5-0629-4344-88CA-14E1E625F50C}" v="18" dt="2022-01-06T17:45:21.2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50" autoAdjust="0"/>
    <p:restoredTop sz="94660"/>
  </p:normalViewPr>
  <p:slideViewPr>
    <p:cSldViewPr snapToGrid="0">
      <p:cViewPr varScale="1">
        <p:scale>
          <a:sx n="94" d="100"/>
          <a:sy n="94" d="100"/>
        </p:scale>
        <p:origin x="208" y="6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0221799-AE1C-4612-9877-0DCDB0218F18}" type="datetimeFigureOut">
              <a:rPr lang="en-US" smtClean="0"/>
              <a:t>1/21/22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BD9930-13D3-4B2A-9DCC-95FAF7B21122}" type="slidenum">
              <a:rPr lang="en-US" smtClean="0"/>
              <a:t>‹#›</a:t>
            </a:fld>
            <a:endParaRPr lang="en-US"/>
          </a:p>
        </p:txBody>
      </p:sp>
    </p:spTree>
    <p:extLst>
      <p:ext uri="{BB962C8B-B14F-4D97-AF65-F5344CB8AC3E}">
        <p14:creationId xmlns:p14="http://schemas.microsoft.com/office/powerpoint/2010/main" val="3358696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221799-AE1C-4612-9877-0DCDB0218F18}" type="datetimeFigureOut">
              <a:rPr lang="en-US" smtClean="0"/>
              <a:t>1/21/22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BD9930-13D3-4B2A-9DCC-95FAF7B21122}" type="slidenum">
              <a:rPr lang="en-US" smtClean="0"/>
              <a:t>‹#›</a:t>
            </a:fld>
            <a:endParaRPr lang="en-US"/>
          </a:p>
        </p:txBody>
      </p:sp>
    </p:spTree>
    <p:extLst>
      <p:ext uri="{BB962C8B-B14F-4D97-AF65-F5344CB8AC3E}">
        <p14:creationId xmlns:p14="http://schemas.microsoft.com/office/powerpoint/2010/main" val="375504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221799-AE1C-4612-9877-0DCDB0218F18}" type="datetimeFigureOut">
              <a:rPr lang="en-US" smtClean="0"/>
              <a:t>1/21/22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BD9930-13D3-4B2A-9DCC-95FAF7B21122}" type="slidenum">
              <a:rPr lang="en-US" smtClean="0"/>
              <a:t>‹#›</a:t>
            </a:fld>
            <a:endParaRPr lang="en-US"/>
          </a:p>
        </p:txBody>
      </p:sp>
    </p:spTree>
    <p:extLst>
      <p:ext uri="{BB962C8B-B14F-4D97-AF65-F5344CB8AC3E}">
        <p14:creationId xmlns:p14="http://schemas.microsoft.com/office/powerpoint/2010/main" val="1779639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221799-AE1C-4612-9877-0DCDB0218F18}" type="datetimeFigureOut">
              <a:rPr lang="en-US" smtClean="0"/>
              <a:t>1/21/22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BD9930-13D3-4B2A-9DCC-95FAF7B21122}" type="slidenum">
              <a:rPr lang="en-US" smtClean="0"/>
              <a:t>‹#›</a:t>
            </a:fld>
            <a:endParaRPr lang="en-US"/>
          </a:p>
        </p:txBody>
      </p:sp>
    </p:spTree>
    <p:extLst>
      <p:ext uri="{BB962C8B-B14F-4D97-AF65-F5344CB8AC3E}">
        <p14:creationId xmlns:p14="http://schemas.microsoft.com/office/powerpoint/2010/main" val="4271923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0221799-AE1C-4612-9877-0DCDB0218F18}" type="datetimeFigureOut">
              <a:rPr lang="en-US" smtClean="0"/>
              <a:t>1/21/22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BD9930-13D3-4B2A-9DCC-95FAF7B21122}" type="slidenum">
              <a:rPr lang="en-US" smtClean="0"/>
              <a:t>‹#›</a:t>
            </a:fld>
            <a:endParaRPr lang="en-US"/>
          </a:p>
        </p:txBody>
      </p:sp>
    </p:spTree>
    <p:extLst>
      <p:ext uri="{BB962C8B-B14F-4D97-AF65-F5344CB8AC3E}">
        <p14:creationId xmlns:p14="http://schemas.microsoft.com/office/powerpoint/2010/main" val="2670263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0221799-AE1C-4612-9877-0DCDB0218F18}" type="datetimeFigureOut">
              <a:rPr lang="en-US" smtClean="0"/>
              <a:t>1/21/22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BD9930-13D3-4B2A-9DCC-95FAF7B21122}" type="slidenum">
              <a:rPr lang="en-US" smtClean="0"/>
              <a:t>‹#›</a:t>
            </a:fld>
            <a:endParaRPr lang="en-US"/>
          </a:p>
        </p:txBody>
      </p:sp>
    </p:spTree>
    <p:extLst>
      <p:ext uri="{BB962C8B-B14F-4D97-AF65-F5344CB8AC3E}">
        <p14:creationId xmlns:p14="http://schemas.microsoft.com/office/powerpoint/2010/main" val="264309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0221799-AE1C-4612-9877-0DCDB0218F18}" type="datetimeFigureOut">
              <a:rPr lang="en-US" smtClean="0"/>
              <a:t>1/21/22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BD9930-13D3-4B2A-9DCC-95FAF7B21122}" type="slidenum">
              <a:rPr lang="en-US" smtClean="0"/>
              <a:t>‹#›</a:t>
            </a:fld>
            <a:endParaRPr lang="en-US"/>
          </a:p>
        </p:txBody>
      </p:sp>
    </p:spTree>
    <p:extLst>
      <p:ext uri="{BB962C8B-B14F-4D97-AF65-F5344CB8AC3E}">
        <p14:creationId xmlns:p14="http://schemas.microsoft.com/office/powerpoint/2010/main" val="53137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221799-AE1C-4612-9877-0DCDB0218F18}" type="datetimeFigureOut">
              <a:rPr lang="en-US" smtClean="0"/>
              <a:t>1/21/22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BD9930-13D3-4B2A-9DCC-95FAF7B21122}" type="slidenum">
              <a:rPr lang="en-US" smtClean="0"/>
              <a:t>‹#›</a:t>
            </a:fld>
            <a:endParaRPr lang="en-US"/>
          </a:p>
        </p:txBody>
      </p:sp>
    </p:spTree>
    <p:extLst>
      <p:ext uri="{BB962C8B-B14F-4D97-AF65-F5344CB8AC3E}">
        <p14:creationId xmlns:p14="http://schemas.microsoft.com/office/powerpoint/2010/main" val="2659980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21799-AE1C-4612-9877-0DCDB0218F18}" type="datetimeFigureOut">
              <a:rPr lang="en-US" smtClean="0"/>
              <a:t>1/21/22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BD9930-13D3-4B2A-9DCC-95FAF7B21122}" type="slidenum">
              <a:rPr lang="en-US" smtClean="0"/>
              <a:t>‹#›</a:t>
            </a:fld>
            <a:endParaRPr lang="en-US"/>
          </a:p>
        </p:txBody>
      </p:sp>
    </p:spTree>
    <p:extLst>
      <p:ext uri="{BB962C8B-B14F-4D97-AF65-F5344CB8AC3E}">
        <p14:creationId xmlns:p14="http://schemas.microsoft.com/office/powerpoint/2010/main" val="1180133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0221799-AE1C-4612-9877-0DCDB0218F18}" type="datetimeFigureOut">
              <a:rPr lang="en-US" smtClean="0"/>
              <a:t>1/21/22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BD9930-13D3-4B2A-9DCC-95FAF7B21122}" type="slidenum">
              <a:rPr lang="en-US" smtClean="0"/>
              <a:t>‹#›</a:t>
            </a:fld>
            <a:endParaRPr lang="en-US"/>
          </a:p>
        </p:txBody>
      </p:sp>
    </p:spTree>
    <p:extLst>
      <p:ext uri="{BB962C8B-B14F-4D97-AF65-F5344CB8AC3E}">
        <p14:creationId xmlns:p14="http://schemas.microsoft.com/office/powerpoint/2010/main" val="1830986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0221799-AE1C-4612-9877-0DCDB0218F18}" type="datetimeFigureOut">
              <a:rPr lang="en-US" smtClean="0"/>
              <a:t>1/21/22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BD9930-13D3-4B2A-9DCC-95FAF7B21122}" type="slidenum">
              <a:rPr lang="en-US" smtClean="0"/>
              <a:t>‹#›</a:t>
            </a:fld>
            <a:endParaRPr lang="en-US"/>
          </a:p>
        </p:txBody>
      </p:sp>
    </p:spTree>
    <p:extLst>
      <p:ext uri="{BB962C8B-B14F-4D97-AF65-F5344CB8AC3E}">
        <p14:creationId xmlns:p14="http://schemas.microsoft.com/office/powerpoint/2010/main" val="63893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s-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US"/>
              <a:t>Click to edit Master text styles</a:t>
            </a:r>
          </a:p>
          <a:p>
            <a:pPr lvl="1"/>
            <a:r>
              <a:rPr lang="es-US"/>
              <a:t>Second level</a:t>
            </a:r>
          </a:p>
          <a:p>
            <a:pPr lvl="2"/>
            <a:r>
              <a:rPr lang="es-US"/>
              <a:t>Third level</a:t>
            </a:r>
          </a:p>
          <a:p>
            <a:pPr lvl="3"/>
            <a:r>
              <a:rPr lang="es-US"/>
              <a:t>Fourth level</a:t>
            </a:r>
          </a:p>
          <a:p>
            <a:pPr lvl="4"/>
            <a:r>
              <a:rPr lang="es-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lang="es-US" sz="1200">
                <a:solidFill>
                  <a:schemeClr val="tx1">
                    <a:tint val="75000"/>
                  </a:schemeClr>
                </a:solidFill>
              </a:defRPr>
            </a:lvl1pPr>
          </a:lstStyle>
          <a:p>
            <a:fld id="{40221799-AE1C-4612-9877-0DCDB0218F18}" type="datetimeFigureOut">
              <a:rPr lang="es-US" smtClean="0"/>
              <a:t>1/21/22</a:t>
            </a:fld>
            <a:endParaRPr lang="es-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lang="es-US" sz="1200">
                <a:solidFill>
                  <a:schemeClr val="tx1">
                    <a:tint val="75000"/>
                  </a:schemeClr>
                </a:solidFill>
              </a:defRPr>
            </a:lvl1pPr>
          </a:lstStyle>
          <a:p>
            <a:endParaRPr lang="es-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lang="es-US" sz="1200">
                <a:solidFill>
                  <a:schemeClr val="tx1">
                    <a:tint val="75000"/>
                  </a:schemeClr>
                </a:solidFill>
              </a:defRPr>
            </a:lvl1pPr>
          </a:lstStyle>
          <a:p>
            <a:fld id="{4DBD9930-13D3-4B2A-9DCC-95FAF7B21122}" type="slidenum">
              <a:rPr lang="es-US" smtClean="0"/>
              <a:t>‹#›</a:t>
            </a:fld>
            <a:endParaRPr lang="es-US"/>
          </a:p>
        </p:txBody>
      </p:sp>
    </p:spTree>
    <p:extLst>
      <p:ext uri="{BB962C8B-B14F-4D97-AF65-F5344CB8AC3E}">
        <p14:creationId xmlns:p14="http://schemas.microsoft.com/office/powerpoint/2010/main" val="19644028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lang="es-US"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s-US"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s-US"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s-US"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9pPr>
    </p:bodyStyle>
    <p:otherStyle>
      <a:defPPr>
        <a:defRPr lang="es-US"/>
      </a:defPPr>
      <a:lvl1pPr marL="0" algn="l" defTabSz="914400" rtl="0" eaLnBrk="1" latinLnBrk="0" hangingPunct="1">
        <a:defRPr lang="es-US" sz="1800" kern="1200">
          <a:solidFill>
            <a:schemeClr val="tx1"/>
          </a:solidFill>
          <a:latin typeface="+mn-lt"/>
          <a:ea typeface="+mn-ea"/>
          <a:cs typeface="+mn-cs"/>
        </a:defRPr>
      </a:lvl1pPr>
      <a:lvl2pPr marL="457200" algn="l" defTabSz="914400" rtl="0" eaLnBrk="1" latinLnBrk="0" hangingPunct="1">
        <a:defRPr lang="es-US" sz="1800" kern="1200">
          <a:solidFill>
            <a:schemeClr val="tx1"/>
          </a:solidFill>
          <a:latin typeface="+mn-lt"/>
          <a:ea typeface="+mn-ea"/>
          <a:cs typeface="+mn-cs"/>
        </a:defRPr>
      </a:lvl2pPr>
      <a:lvl3pPr marL="914400" algn="l" defTabSz="914400" rtl="0" eaLnBrk="1" latinLnBrk="0" hangingPunct="1">
        <a:defRPr lang="es-US" sz="1800" kern="1200">
          <a:solidFill>
            <a:schemeClr val="tx1"/>
          </a:solidFill>
          <a:latin typeface="+mn-lt"/>
          <a:ea typeface="+mn-ea"/>
          <a:cs typeface="+mn-cs"/>
        </a:defRPr>
      </a:lvl3pPr>
      <a:lvl4pPr marL="1371600" algn="l" defTabSz="914400" rtl="0" eaLnBrk="1" latinLnBrk="0" hangingPunct="1">
        <a:defRPr lang="es-US" sz="1800" kern="1200">
          <a:solidFill>
            <a:schemeClr val="tx1"/>
          </a:solidFill>
          <a:latin typeface="+mn-lt"/>
          <a:ea typeface="+mn-ea"/>
          <a:cs typeface="+mn-cs"/>
        </a:defRPr>
      </a:lvl4pPr>
      <a:lvl5pPr marL="1828800" algn="l" defTabSz="914400" rtl="0" eaLnBrk="1" latinLnBrk="0" hangingPunct="1">
        <a:defRPr lang="es-US" sz="1800" kern="1200">
          <a:solidFill>
            <a:schemeClr val="tx1"/>
          </a:solidFill>
          <a:latin typeface="+mn-lt"/>
          <a:ea typeface="+mn-ea"/>
          <a:cs typeface="+mn-cs"/>
        </a:defRPr>
      </a:lvl5pPr>
      <a:lvl6pPr marL="2286000" algn="l" defTabSz="914400" rtl="0" eaLnBrk="1" latinLnBrk="0" hangingPunct="1">
        <a:defRPr lang="es-US" sz="1800" kern="1200">
          <a:solidFill>
            <a:schemeClr val="tx1"/>
          </a:solidFill>
          <a:latin typeface="+mn-lt"/>
          <a:ea typeface="+mn-ea"/>
          <a:cs typeface="+mn-cs"/>
        </a:defRPr>
      </a:lvl6pPr>
      <a:lvl7pPr marL="2743200" algn="l" defTabSz="914400" rtl="0" eaLnBrk="1" latinLnBrk="0" hangingPunct="1">
        <a:defRPr lang="es-US" sz="1800" kern="1200">
          <a:solidFill>
            <a:schemeClr val="tx1"/>
          </a:solidFill>
          <a:latin typeface="+mn-lt"/>
          <a:ea typeface="+mn-ea"/>
          <a:cs typeface="+mn-cs"/>
        </a:defRPr>
      </a:lvl7pPr>
      <a:lvl8pPr marL="3200400" algn="l" defTabSz="914400" rtl="0" eaLnBrk="1" latinLnBrk="0" hangingPunct="1">
        <a:defRPr lang="es-US" sz="1800" kern="1200">
          <a:solidFill>
            <a:schemeClr val="tx1"/>
          </a:solidFill>
          <a:latin typeface="+mn-lt"/>
          <a:ea typeface="+mn-ea"/>
          <a:cs typeface="+mn-cs"/>
        </a:defRPr>
      </a:lvl8pPr>
      <a:lvl9pPr marL="3657600" algn="l" defTabSz="914400" rtl="0" eaLnBrk="1" latinLnBrk="0" hangingPunct="1">
        <a:defRPr lang="es-U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hyperlink" Target="https://fedgov.dnb.com/webform/displayHomePage.do"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ilgateways.com/financial-opportunities/strengthen-and-grow-child-care-grants" TargetMode="External"/><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registry.ilgateways.com/"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ilgateways.com/financial-opportunities/strengthen-and-grow-child-care-grants" TargetMode="Externa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hyperlink" Target="https://www.ilgateways.com/docman-docs/financial-opportunities/covid-19-relief/sgcc-grant/2210-sgcc-choosing-between-grant-programs/file" TargetMode="External"/><Relationship Id="rId5" Type="http://schemas.openxmlformats.org/officeDocument/2006/relationships/hyperlink" Target="https://www.ilgateways.com/docman-docs/financial-opportunities/covid-19-relief/sgcc-grant/2209-sgcc-budget-worksheet/file" TargetMode="External"/><Relationship Id="rId4" Type="http://schemas.openxmlformats.org/officeDocument/2006/relationships/hyperlink" Target="https://www.ilgateways.com/docman-docs/financial-opportunities/covid-19-relief/sgcc-grant/2208-sgcc-faq/file"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1300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lstStyle/>
          <a:p>
            <a:r>
              <a:rPr lang="es-US" b="1">
                <a:solidFill>
                  <a:schemeClr val="bg1"/>
                </a:solidFill>
              </a:rPr>
              <a:t>Antes de comenzar</a:t>
            </a:r>
          </a:p>
        </p:txBody>
      </p:sp>
      <p:sp>
        <p:nvSpPr>
          <p:cNvPr id="3" name="Content Placeholder 2">
            <a:extLst>
              <a:ext uri="{FF2B5EF4-FFF2-40B4-BE49-F238E27FC236}">
                <a16:creationId xmlns:a16="http://schemas.microsoft.com/office/drawing/2014/main" id="{F512B1C4-2FA4-4941-B43F-4E3740B7255B}"/>
              </a:ext>
            </a:extLst>
          </p:cNvPr>
          <p:cNvSpPr>
            <a:spLocks noGrp="1"/>
          </p:cNvSpPr>
          <p:nvPr>
            <p:ph idx="1"/>
          </p:nvPr>
        </p:nvSpPr>
        <p:spPr>
          <a:xfrm>
            <a:off x="268941" y="1825625"/>
            <a:ext cx="11685494" cy="4171763"/>
          </a:xfrm>
        </p:spPr>
        <p:txBody>
          <a:bodyPr>
            <a:normAutofit fontScale="85000" lnSpcReduction="20000"/>
          </a:bodyPr>
          <a:lstStyle/>
          <a:p>
            <a:r>
              <a:rPr lang="es-US" sz="3200" dirty="0"/>
              <a:t>Su membresía en el Registro de </a:t>
            </a:r>
            <a:r>
              <a:rPr lang="es-US" sz="3200" dirty="0" err="1"/>
              <a:t>Gateways</a:t>
            </a:r>
            <a:r>
              <a:rPr lang="es-US" sz="3200" dirty="0"/>
              <a:t> debe estar vigente.</a:t>
            </a:r>
          </a:p>
          <a:p>
            <a:r>
              <a:rPr lang="es-US" sz="3200" dirty="0"/>
              <a:t>Debe tener acceso al Portal del director de su programa.</a:t>
            </a:r>
          </a:p>
          <a:p>
            <a:r>
              <a:rPr lang="es-US" sz="3200" dirty="0"/>
              <a:t>Tenga a mano el formulario W-9*.</a:t>
            </a:r>
          </a:p>
          <a:p>
            <a:r>
              <a:rPr lang="es-US" sz="3200" dirty="0"/>
              <a:t>Tenga listo su número DUNS o solicite un número DUNS GRATIS</a:t>
            </a:r>
          </a:p>
          <a:p>
            <a:r>
              <a:rPr lang="es-US" sz="3200" dirty="0"/>
              <a:t>Obtenga su certificado de vigencia y cumplimiento (</a:t>
            </a:r>
            <a:r>
              <a:rPr lang="es-US" sz="3200" dirty="0" err="1"/>
              <a:t>certificate</a:t>
            </a:r>
            <a:r>
              <a:rPr lang="es-US" sz="3200" dirty="0"/>
              <a:t> </a:t>
            </a:r>
            <a:r>
              <a:rPr lang="es-US" sz="3200" dirty="0" err="1"/>
              <a:t>of</a:t>
            </a:r>
            <a:r>
              <a:rPr lang="es-US" sz="3200" dirty="0"/>
              <a:t> </a:t>
            </a:r>
            <a:r>
              <a:rPr lang="es-US" sz="3200" dirty="0" err="1"/>
              <a:t>good</a:t>
            </a:r>
            <a:r>
              <a:rPr lang="es-US" sz="3200" dirty="0"/>
              <a:t> standing) de la Secretaría de Estado**.</a:t>
            </a:r>
          </a:p>
          <a:p>
            <a:r>
              <a:rPr lang="es-US" sz="3200" dirty="0"/>
              <a:t>Tenga lista su hoja de cálculo del presupuesto de SGCC.  </a:t>
            </a:r>
          </a:p>
          <a:p>
            <a:pPr marL="0" indent="0">
              <a:buNone/>
            </a:pPr>
            <a:endParaRPr lang="es-US" sz="3200" dirty="0"/>
          </a:p>
          <a:p>
            <a:r>
              <a:rPr lang="es-US" sz="2200" dirty="0"/>
              <a:t>*No requerido para centros exentos</a:t>
            </a:r>
          </a:p>
          <a:p>
            <a:r>
              <a:rPr lang="es-US" sz="2200" dirty="0"/>
              <a:t>**Obligatorio a menos que declare sus impuestos y el formulario W-9 en calidad de empresa unipersonal (sole-</a:t>
            </a:r>
            <a:r>
              <a:rPr lang="es-US" sz="2200" dirty="0" err="1"/>
              <a:t>propietor</a:t>
            </a:r>
            <a:r>
              <a:rPr lang="es-US" sz="2200" dirty="0"/>
              <a:t>) ante el Servicio de Impuestos Internos (IRS).</a:t>
            </a:r>
          </a:p>
          <a:p>
            <a:endParaRPr lang="es-US" sz="3200" dirty="0"/>
          </a:p>
        </p:txBody>
      </p:sp>
    </p:spTree>
    <p:extLst>
      <p:ext uri="{BB962C8B-B14F-4D97-AF65-F5344CB8AC3E}">
        <p14:creationId xmlns:p14="http://schemas.microsoft.com/office/powerpoint/2010/main" val="3876642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Acceso al portal del director</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09282" y="1825625"/>
            <a:ext cx="7223632" cy="4198657"/>
          </a:xfrm>
        </p:spPr>
        <p:txBody>
          <a:bodyPr>
            <a:noAutofit/>
          </a:bodyPr>
          <a:lstStyle/>
          <a:p>
            <a:r>
              <a:rPr lang="es-US" sz="3000" dirty="0"/>
              <a:t>Si necesita acceso, complete un </a:t>
            </a:r>
            <a:br>
              <a:rPr lang="es-US" sz="3000" dirty="0"/>
            </a:br>
            <a:r>
              <a:rPr lang="es-US" sz="3000" dirty="0"/>
              <a:t>formulario de solicitud de contacto autorizado del programa</a:t>
            </a:r>
          </a:p>
          <a:p>
            <a:r>
              <a:rPr lang="es-US" sz="3000" dirty="0"/>
              <a:t>https://registry.ilgateways.com</a:t>
            </a:r>
          </a:p>
          <a:p>
            <a:r>
              <a:rPr lang="es-US" sz="3000" dirty="0"/>
              <a:t>Ser miembro &gt; Portal del director</a:t>
            </a:r>
          </a:p>
          <a:p>
            <a:r>
              <a:rPr lang="es-US" sz="3000" dirty="0"/>
              <a:t>Escanee o envíe un correo electrónico a onlinehelp@inccrra.org </a:t>
            </a:r>
          </a:p>
          <a:p>
            <a:r>
              <a:rPr lang="es-US" sz="3000" dirty="0"/>
              <a:t>Recibirá un correo electrónico </a:t>
            </a:r>
            <a:br>
              <a:rPr lang="es-US" sz="3000" dirty="0"/>
            </a:br>
            <a:r>
              <a:rPr lang="es-US" sz="3000" dirty="0"/>
              <a:t>confirmando el acceso en 2-4 días hábiles.</a:t>
            </a:r>
          </a:p>
          <a:p>
            <a:endParaRPr lang="es-US" sz="3000" dirty="0"/>
          </a:p>
        </p:txBody>
      </p:sp>
      <p:pic>
        <p:nvPicPr>
          <p:cNvPr id="4" name="Picture 3">
            <a:extLst>
              <a:ext uri="{FF2B5EF4-FFF2-40B4-BE49-F238E27FC236}">
                <a16:creationId xmlns:a16="http://schemas.microsoft.com/office/drawing/2014/main" id="{BD7687C7-B8E7-4665-9B53-5F5DAD929BB8}"/>
              </a:ext>
            </a:extLst>
          </p:cNvPr>
          <p:cNvPicPr>
            <a:picLocks noChangeAspect="1"/>
          </p:cNvPicPr>
          <p:nvPr/>
        </p:nvPicPr>
        <p:blipFill>
          <a:blip r:embed="rId3"/>
          <a:stretch>
            <a:fillRect/>
          </a:stretch>
        </p:blipFill>
        <p:spPr>
          <a:xfrm>
            <a:off x="6900062" y="1786038"/>
            <a:ext cx="5509653" cy="4026933"/>
          </a:xfrm>
          <a:prstGeom prst="rect">
            <a:avLst/>
          </a:prstGeom>
        </p:spPr>
      </p:pic>
    </p:spTree>
    <p:extLst>
      <p:ext uri="{BB962C8B-B14F-4D97-AF65-F5344CB8AC3E}">
        <p14:creationId xmlns:p14="http://schemas.microsoft.com/office/powerpoint/2010/main" val="497445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sz="4400" b="1" dirty="0"/>
              <a:t>Formulario W-9</a:t>
            </a:r>
            <a:endParaRPr lang="es-US" dirty="0"/>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206830" y="1825625"/>
            <a:ext cx="6324600" cy="3988321"/>
          </a:xfrm>
        </p:spPr>
        <p:txBody>
          <a:bodyPr>
            <a:noAutofit/>
          </a:bodyPr>
          <a:lstStyle/>
          <a:p>
            <a:r>
              <a:rPr lang="es-US" sz="2400" dirty="0"/>
              <a:t>Complete un formulario W-9 en relación con su programa.</a:t>
            </a:r>
          </a:p>
          <a:p>
            <a:r>
              <a:rPr lang="es-US" sz="2400" dirty="0"/>
              <a:t>Los formularios se pueden descargar del sitio web del Servicio de Impuestos Internos (IRS).</a:t>
            </a:r>
          </a:p>
          <a:p>
            <a:r>
              <a:rPr lang="es-US" sz="2400" dirty="0"/>
              <a:t>Asegúrese de que el formulario esté completo. Un formulario W-9 incompleto provocará un retraso en el procesamiento de la solicitud. </a:t>
            </a:r>
          </a:p>
          <a:p>
            <a:r>
              <a:rPr lang="es-US" sz="2400" dirty="0"/>
              <a:t>La línea 1 debe coincidir con el cheque a nombre de la solicitud. </a:t>
            </a:r>
          </a:p>
        </p:txBody>
      </p:sp>
      <p:pic>
        <p:nvPicPr>
          <p:cNvPr id="4" name="Picture 3">
            <a:extLst>
              <a:ext uri="{FF2B5EF4-FFF2-40B4-BE49-F238E27FC236}">
                <a16:creationId xmlns:a16="http://schemas.microsoft.com/office/drawing/2014/main" id="{BA672606-FD28-4CF4-932C-D7AA8030B50F}"/>
              </a:ext>
            </a:extLst>
          </p:cNvPr>
          <p:cNvPicPr>
            <a:picLocks noChangeAspect="1"/>
          </p:cNvPicPr>
          <p:nvPr/>
        </p:nvPicPr>
        <p:blipFill>
          <a:blip r:embed="rId3"/>
          <a:stretch>
            <a:fillRect/>
          </a:stretch>
        </p:blipFill>
        <p:spPr>
          <a:xfrm>
            <a:off x="6650256" y="1825625"/>
            <a:ext cx="5541744" cy="3572566"/>
          </a:xfrm>
          <a:prstGeom prst="rect">
            <a:avLst/>
          </a:prstGeom>
        </p:spPr>
      </p:pic>
      <p:pic>
        <p:nvPicPr>
          <p:cNvPr id="7" name="Picture 6">
            <a:extLst>
              <a:ext uri="{FF2B5EF4-FFF2-40B4-BE49-F238E27FC236}">
                <a16:creationId xmlns:a16="http://schemas.microsoft.com/office/drawing/2014/main" id="{0B21252F-3DD0-413B-A009-1BABFB5FF7CB}"/>
              </a:ext>
            </a:extLst>
          </p:cNvPr>
          <p:cNvPicPr>
            <a:picLocks noChangeAspect="1"/>
          </p:cNvPicPr>
          <p:nvPr/>
        </p:nvPicPr>
        <p:blipFill>
          <a:blip r:embed="rId4"/>
          <a:stretch>
            <a:fillRect/>
          </a:stretch>
        </p:blipFill>
        <p:spPr>
          <a:xfrm>
            <a:off x="6714269" y="5398191"/>
            <a:ext cx="5413717" cy="640135"/>
          </a:xfrm>
          <a:prstGeom prst="rect">
            <a:avLst/>
          </a:prstGeom>
        </p:spPr>
      </p:pic>
    </p:spTree>
    <p:extLst>
      <p:ext uri="{BB962C8B-B14F-4D97-AF65-F5344CB8AC3E}">
        <p14:creationId xmlns:p14="http://schemas.microsoft.com/office/powerpoint/2010/main" val="2365748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Número DUNS</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09282" y="1825625"/>
            <a:ext cx="11604812" cy="4198657"/>
          </a:xfrm>
        </p:spPr>
        <p:txBody>
          <a:bodyPr>
            <a:normAutofit/>
          </a:bodyPr>
          <a:lstStyle/>
          <a:p>
            <a:r>
              <a:rPr lang="es-US" sz="3200"/>
              <a:t>Número exclusivo de 9 caracteres que identifica a la empresa a los efectos del financiamiento federal.</a:t>
            </a:r>
          </a:p>
          <a:p>
            <a:r>
              <a:rPr lang="es-US" sz="3200"/>
              <a:t>Si ya solicitó el CCRG o la Bonificación para la Fuerza Laboral del Cuidado Infantil, se puede usar el mismo número DUNS.  </a:t>
            </a:r>
          </a:p>
          <a:p>
            <a:r>
              <a:rPr lang="es-US" sz="3200"/>
              <a:t>Obtener un número DUNS no tiene costo.</a:t>
            </a:r>
          </a:p>
          <a:p>
            <a:r>
              <a:rPr lang="es-US" sz="3200">
                <a:hlinkClick r:id="rId3"/>
              </a:rPr>
              <a:t>https://fedgov.dnb.com/webform/displayHomePage.do</a:t>
            </a:r>
            <a:r>
              <a:rPr lang="es-US" sz="3200"/>
              <a:t> </a:t>
            </a:r>
          </a:p>
          <a:p>
            <a:r>
              <a:rPr lang="es-US" sz="3200"/>
              <a:t>Tenga en cuenta que no es necesario estar registrado en el Sistema de Administración de Subvenciones (SAM). </a:t>
            </a:r>
          </a:p>
          <a:p>
            <a:endParaRPr lang="es-US" sz="3200"/>
          </a:p>
        </p:txBody>
      </p:sp>
    </p:spTree>
    <p:extLst>
      <p:ext uri="{BB962C8B-B14F-4D97-AF65-F5344CB8AC3E}">
        <p14:creationId xmlns:p14="http://schemas.microsoft.com/office/powerpoint/2010/main" val="384711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normAutofit fontScale="90000"/>
          </a:bodyPr>
          <a:lstStyle/>
          <a:p>
            <a:r>
              <a:rPr lang="es-US" sz="4400" b="1" dirty="0"/>
              <a:t>Certificado de vigencia y cumplimiento </a:t>
            </a:r>
            <a:br>
              <a:rPr lang="es-US" sz="4400" b="1" dirty="0"/>
            </a:br>
            <a:r>
              <a:rPr lang="es-US" sz="4400" b="1" dirty="0"/>
              <a:t>(</a:t>
            </a:r>
            <a:r>
              <a:rPr lang="es-US" sz="4400" b="1" dirty="0" err="1"/>
              <a:t>Certificate</a:t>
            </a:r>
            <a:r>
              <a:rPr lang="es-US" sz="4400" b="1" dirty="0"/>
              <a:t> of </a:t>
            </a:r>
            <a:r>
              <a:rPr lang="es-US" sz="4400" b="1" dirty="0" err="1"/>
              <a:t>Good</a:t>
            </a:r>
            <a:r>
              <a:rPr lang="es-US" sz="4400" b="1" dirty="0"/>
              <a:t> Standing)</a:t>
            </a:r>
            <a:endParaRPr lang="es-US" dirty="0"/>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09282" y="1825625"/>
            <a:ext cx="5392271" cy="4198657"/>
          </a:xfrm>
        </p:spPr>
        <p:txBody>
          <a:bodyPr>
            <a:normAutofit/>
          </a:bodyPr>
          <a:lstStyle/>
          <a:p>
            <a:r>
              <a:rPr lang="es-US" sz="3200"/>
              <a:t>Obligatorio a menos que declare sus impuestos y el formulario W-9 en calidad de empresa unipersonal (sole-propietor) ante el Servicio de Impuestos Internos (IRS).</a:t>
            </a:r>
          </a:p>
          <a:p>
            <a:r>
              <a:rPr lang="es-US" sz="3200"/>
              <a:t>Véase la línea 3 del W-9.</a:t>
            </a:r>
          </a:p>
          <a:p>
            <a:r>
              <a:rPr lang="es-US" sz="3200"/>
              <a:t>www.ilsos.gov/corporatellc/</a:t>
            </a:r>
          </a:p>
          <a:p>
            <a:endParaRPr lang="es-US" sz="3200"/>
          </a:p>
        </p:txBody>
      </p:sp>
      <p:pic>
        <p:nvPicPr>
          <p:cNvPr id="4" name="Picture 3">
            <a:extLst>
              <a:ext uri="{FF2B5EF4-FFF2-40B4-BE49-F238E27FC236}">
                <a16:creationId xmlns:a16="http://schemas.microsoft.com/office/drawing/2014/main" id="{DE9469C9-DDBD-4E68-AA3F-78721D33435D}"/>
              </a:ext>
            </a:extLst>
          </p:cNvPr>
          <p:cNvPicPr>
            <a:picLocks noChangeAspect="1"/>
          </p:cNvPicPr>
          <p:nvPr/>
        </p:nvPicPr>
        <p:blipFill>
          <a:blip r:embed="rId3"/>
          <a:stretch>
            <a:fillRect/>
          </a:stretch>
        </p:blipFill>
        <p:spPr>
          <a:xfrm>
            <a:off x="5962989" y="1825625"/>
            <a:ext cx="5919729" cy="3706689"/>
          </a:xfrm>
          <a:prstGeom prst="rect">
            <a:avLst/>
          </a:prstGeom>
        </p:spPr>
      </p:pic>
    </p:spTree>
    <p:extLst>
      <p:ext uri="{BB962C8B-B14F-4D97-AF65-F5344CB8AC3E}">
        <p14:creationId xmlns:p14="http://schemas.microsoft.com/office/powerpoint/2010/main" val="2995532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normAutofit fontScale="90000"/>
          </a:bodyPr>
          <a:lstStyle/>
          <a:p>
            <a:r>
              <a:rPr lang="es-US" b="1" dirty="0"/>
              <a:t>Formulario de </a:t>
            </a:r>
            <a:br>
              <a:rPr lang="es-US" b="1" dirty="0"/>
            </a:br>
            <a:r>
              <a:rPr lang="es-US" b="1" dirty="0"/>
              <a:t>Presupuesto SGCC</a:t>
            </a:r>
            <a:endParaRPr lang="es-US" dirty="0"/>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09282" y="1825625"/>
            <a:ext cx="5392271" cy="4198657"/>
          </a:xfrm>
        </p:spPr>
        <p:txBody>
          <a:bodyPr>
            <a:normAutofit lnSpcReduction="10000"/>
          </a:bodyPr>
          <a:lstStyle/>
          <a:p>
            <a:r>
              <a:rPr lang="es-US" sz="3200" dirty="0"/>
              <a:t>Encuentre el formulario de presupuesto en la página web de SGCC a través de</a:t>
            </a:r>
            <a:r>
              <a:rPr lang="es-US" sz="3200" dirty="0">
                <a:hlinkClick r:id="rId3"/>
              </a:rPr>
              <a:t> https://www.ilgateways.com/financial-opportunities/strengthen-and-grow-child-care-grants</a:t>
            </a:r>
            <a:endParaRPr lang="es-US" sz="3200" dirty="0"/>
          </a:p>
          <a:p>
            <a:r>
              <a:rPr lang="es-US" sz="3200" dirty="0"/>
              <a:t>Presupuesto trimestral u Hoja de consejos sobre el presupuesto</a:t>
            </a:r>
          </a:p>
        </p:txBody>
      </p:sp>
      <p:pic>
        <p:nvPicPr>
          <p:cNvPr id="6" name="Picture 5">
            <a:extLst>
              <a:ext uri="{FF2B5EF4-FFF2-40B4-BE49-F238E27FC236}">
                <a16:creationId xmlns:a16="http://schemas.microsoft.com/office/drawing/2014/main" id="{1664E1D3-EF81-41B1-A0BC-F5C8D85B958C}"/>
              </a:ext>
            </a:extLst>
          </p:cNvPr>
          <p:cNvPicPr>
            <a:picLocks noChangeAspect="1"/>
          </p:cNvPicPr>
          <p:nvPr/>
        </p:nvPicPr>
        <p:blipFill>
          <a:blip r:embed="rId4"/>
          <a:stretch>
            <a:fillRect/>
          </a:stretch>
        </p:blipFill>
        <p:spPr>
          <a:xfrm>
            <a:off x="6471763" y="460363"/>
            <a:ext cx="5410955" cy="5372850"/>
          </a:xfrm>
          <a:prstGeom prst="rect">
            <a:avLst/>
          </a:prstGeom>
        </p:spPr>
      </p:pic>
    </p:spTree>
    <p:extLst>
      <p:ext uri="{BB962C8B-B14F-4D97-AF65-F5344CB8AC3E}">
        <p14:creationId xmlns:p14="http://schemas.microsoft.com/office/powerpoint/2010/main" val="2816512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B21A3-6C07-4F11-9992-C9D7EFB5648E}"/>
              </a:ext>
            </a:extLst>
          </p:cNvPr>
          <p:cNvSpPr>
            <a:spLocks noGrp="1"/>
          </p:cNvSpPr>
          <p:nvPr>
            <p:ph type="title"/>
          </p:nvPr>
        </p:nvSpPr>
        <p:spPr>
          <a:xfrm>
            <a:off x="645459" y="244104"/>
            <a:ext cx="11120717" cy="1325563"/>
          </a:xfrm>
        </p:spPr>
        <p:txBody>
          <a:bodyPr/>
          <a:lstStyle/>
          <a:p>
            <a:endParaRPr lang="es-US"/>
          </a:p>
        </p:txBody>
      </p:sp>
      <p:sp>
        <p:nvSpPr>
          <p:cNvPr id="3" name="Content Placeholder 2">
            <a:extLst>
              <a:ext uri="{FF2B5EF4-FFF2-40B4-BE49-F238E27FC236}">
                <a16:creationId xmlns:a16="http://schemas.microsoft.com/office/drawing/2014/main" id="{33EBAD42-F89E-4182-911F-79A73268DCB1}"/>
              </a:ext>
            </a:extLst>
          </p:cNvPr>
          <p:cNvSpPr>
            <a:spLocks noGrp="1"/>
          </p:cNvSpPr>
          <p:nvPr>
            <p:ph idx="1"/>
          </p:nvPr>
        </p:nvSpPr>
        <p:spPr>
          <a:xfrm>
            <a:off x="838200" y="2178424"/>
            <a:ext cx="10515600" cy="3859306"/>
          </a:xfrm>
        </p:spPr>
        <p:txBody>
          <a:bodyPr>
            <a:normAutofit/>
          </a:bodyPr>
          <a:lstStyle/>
          <a:p>
            <a:pPr marL="0" indent="0">
              <a:buNone/>
            </a:pPr>
            <a:r>
              <a:rPr lang="es-US" sz="6600"/>
              <a:t>Resumen del proceso de solicitud</a:t>
            </a:r>
          </a:p>
        </p:txBody>
      </p:sp>
    </p:spTree>
    <p:extLst>
      <p:ext uri="{BB962C8B-B14F-4D97-AF65-F5344CB8AC3E}">
        <p14:creationId xmlns:p14="http://schemas.microsoft.com/office/powerpoint/2010/main" val="3269329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normAutofit fontScale="90000"/>
          </a:bodyPr>
          <a:lstStyle/>
          <a:p>
            <a:r>
              <a:rPr lang="es-US" sz="5400" b="1">
                <a:solidFill>
                  <a:schemeClr val="bg1"/>
                </a:solidFill>
              </a:rPr>
              <a:t>Paso 1: iniciar sesión en el Portal del Director</a:t>
            </a:r>
          </a:p>
        </p:txBody>
      </p:sp>
      <p:sp>
        <p:nvSpPr>
          <p:cNvPr id="4" name="Content Placeholder 2">
            <a:extLst>
              <a:ext uri="{FF2B5EF4-FFF2-40B4-BE49-F238E27FC236}">
                <a16:creationId xmlns:a16="http://schemas.microsoft.com/office/drawing/2014/main" id="{C2937D3D-0447-41E6-8DAD-34C153CAA744}"/>
              </a:ext>
            </a:extLst>
          </p:cNvPr>
          <p:cNvSpPr>
            <a:spLocks noGrp="1"/>
          </p:cNvSpPr>
          <p:nvPr>
            <p:ph idx="1"/>
          </p:nvPr>
        </p:nvSpPr>
        <p:spPr>
          <a:xfrm>
            <a:off x="268288" y="1825625"/>
            <a:ext cx="11685587" cy="4171950"/>
          </a:xfrm>
        </p:spPr>
        <p:txBody>
          <a:bodyPr/>
          <a:lstStyle/>
          <a:p>
            <a:r>
              <a:rPr lang="es-US" dirty="0"/>
              <a:t>Diríjase a </a:t>
            </a:r>
            <a:r>
              <a:rPr lang="es-US" dirty="0">
                <a:hlinkClick r:id="rId3"/>
              </a:rPr>
              <a:t>https://registry.ilgateways.com</a:t>
            </a:r>
            <a:endParaRPr lang="es-US" dirty="0"/>
          </a:p>
          <a:p>
            <a:r>
              <a:rPr lang="es-US" dirty="0"/>
              <a:t>Haga clic en "</a:t>
            </a:r>
            <a:r>
              <a:rPr lang="es-US" dirty="0" err="1"/>
              <a:t>Dashboard</a:t>
            </a:r>
            <a:r>
              <a:rPr lang="es-US" dirty="0"/>
              <a:t> </a:t>
            </a:r>
            <a:r>
              <a:rPr lang="es-US" dirty="0" err="1"/>
              <a:t>Login</a:t>
            </a:r>
            <a:r>
              <a:rPr lang="es-US" dirty="0"/>
              <a:t>" (Iniciar sesión)</a:t>
            </a:r>
          </a:p>
          <a:p>
            <a:r>
              <a:rPr lang="es-US" dirty="0"/>
              <a:t>Si no ve el botón DIRECTOR, debe solicitar/renovar el acceso</a:t>
            </a:r>
          </a:p>
          <a:p>
            <a:pPr marL="0" indent="0">
              <a:buNone/>
            </a:pPr>
            <a:endParaRPr lang="es-US" dirty="0"/>
          </a:p>
        </p:txBody>
      </p:sp>
      <p:pic>
        <p:nvPicPr>
          <p:cNvPr id="5" name="Picture 4">
            <a:extLst>
              <a:ext uri="{FF2B5EF4-FFF2-40B4-BE49-F238E27FC236}">
                <a16:creationId xmlns:a16="http://schemas.microsoft.com/office/drawing/2014/main" id="{893C729B-D991-49CA-A834-7C78D53B0935}"/>
              </a:ext>
            </a:extLst>
          </p:cNvPr>
          <p:cNvPicPr>
            <a:picLocks noChangeAspect="1"/>
          </p:cNvPicPr>
          <p:nvPr/>
        </p:nvPicPr>
        <p:blipFill>
          <a:blip r:embed="rId4"/>
          <a:stretch>
            <a:fillRect/>
          </a:stretch>
        </p:blipFill>
        <p:spPr>
          <a:xfrm>
            <a:off x="717680" y="3365053"/>
            <a:ext cx="7882811" cy="2700762"/>
          </a:xfrm>
          <a:prstGeom prst="rect">
            <a:avLst/>
          </a:prstGeom>
        </p:spPr>
      </p:pic>
    </p:spTree>
    <p:extLst>
      <p:ext uri="{BB962C8B-B14F-4D97-AF65-F5344CB8AC3E}">
        <p14:creationId xmlns:p14="http://schemas.microsoft.com/office/powerpoint/2010/main" val="3291869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normAutofit fontScale="90000"/>
          </a:bodyPr>
          <a:lstStyle/>
          <a:p>
            <a:r>
              <a:rPr lang="es-US" sz="5400" b="1">
                <a:solidFill>
                  <a:schemeClr val="bg1"/>
                </a:solidFill>
              </a:rPr>
              <a:t>Paso 2: agregar aulas</a:t>
            </a:r>
            <a:br>
              <a:rPr lang="es-US" sz="5400" b="1" dirty="0">
                <a:solidFill>
                  <a:schemeClr val="bg1"/>
                </a:solidFill>
              </a:rPr>
            </a:br>
            <a:r>
              <a:rPr lang="es-US" sz="3600" b="1">
                <a:solidFill>
                  <a:schemeClr val="bg1"/>
                </a:solidFill>
              </a:rPr>
              <a:t>(Solo centros autorizados)</a:t>
            </a:r>
            <a:endParaRPr lang="es-US" sz="5400" b="1">
              <a:solidFill>
                <a:schemeClr val="bg1"/>
              </a:solidFill>
            </a:endParaRPr>
          </a:p>
        </p:txBody>
      </p:sp>
      <p:sp>
        <p:nvSpPr>
          <p:cNvPr id="4" name="Content Placeholder 2">
            <a:extLst>
              <a:ext uri="{FF2B5EF4-FFF2-40B4-BE49-F238E27FC236}">
                <a16:creationId xmlns:a16="http://schemas.microsoft.com/office/drawing/2014/main" id="{C2937D3D-0447-41E6-8DAD-34C153CAA744}"/>
              </a:ext>
            </a:extLst>
          </p:cNvPr>
          <p:cNvSpPr>
            <a:spLocks noGrp="1"/>
          </p:cNvSpPr>
          <p:nvPr>
            <p:ph idx="1"/>
          </p:nvPr>
        </p:nvSpPr>
        <p:spPr>
          <a:xfrm>
            <a:off x="268288" y="1825625"/>
            <a:ext cx="11685587" cy="4171950"/>
          </a:xfrm>
        </p:spPr>
        <p:txBody>
          <a:bodyPr/>
          <a:lstStyle/>
          <a:p>
            <a:r>
              <a:rPr lang="es-US" sz="2400" dirty="0"/>
              <a:t>Haga clic en "Director"</a:t>
            </a:r>
          </a:p>
          <a:p>
            <a:r>
              <a:rPr lang="es-US" sz="2400" dirty="0"/>
              <a:t>Compruebe que el programa </a:t>
            </a:r>
            <a:br>
              <a:rPr lang="es-US" sz="2400" dirty="0"/>
            </a:br>
            <a:r>
              <a:rPr lang="es-US" sz="2400" dirty="0"/>
              <a:t>mostrado es correcto</a:t>
            </a:r>
          </a:p>
          <a:p>
            <a:pPr lvl="1"/>
            <a:r>
              <a:rPr lang="es-US" sz="2000" dirty="0"/>
              <a:t>Si es el contacto de varios programas, </a:t>
            </a:r>
            <a:br>
              <a:rPr lang="es-US" sz="2000" dirty="0"/>
            </a:br>
            <a:r>
              <a:rPr lang="es-US" sz="2000" dirty="0"/>
              <a:t>haga clic en el botón "Change" </a:t>
            </a:r>
            <a:br>
              <a:rPr lang="es-US" sz="2000" dirty="0"/>
            </a:br>
            <a:r>
              <a:rPr lang="es-US" sz="2000" dirty="0"/>
              <a:t>(Cambiar) y seleccione el programa </a:t>
            </a:r>
            <a:br>
              <a:rPr lang="es-US" sz="2000" dirty="0"/>
            </a:br>
            <a:r>
              <a:rPr lang="es-US" sz="2000" dirty="0"/>
              <a:t>apropiado de la lista desplegable</a:t>
            </a:r>
          </a:p>
          <a:p>
            <a:r>
              <a:rPr lang="es-US" sz="2400" dirty="0"/>
              <a:t>Haga clic en "</a:t>
            </a:r>
            <a:r>
              <a:rPr lang="es-US" sz="2400" dirty="0" err="1"/>
              <a:t>Classrooms</a:t>
            </a:r>
            <a:r>
              <a:rPr lang="es-US" sz="2400" dirty="0"/>
              <a:t>" (Aulas)</a:t>
            </a:r>
          </a:p>
          <a:p>
            <a:pPr marL="0" indent="0">
              <a:buNone/>
            </a:pPr>
            <a:endParaRPr lang="es-US" dirty="0"/>
          </a:p>
          <a:p>
            <a:pPr marL="0" indent="0">
              <a:buNone/>
            </a:pPr>
            <a:endParaRPr lang="es-US" dirty="0"/>
          </a:p>
        </p:txBody>
      </p:sp>
      <p:pic>
        <p:nvPicPr>
          <p:cNvPr id="6" name="Picture 5">
            <a:extLst>
              <a:ext uri="{FF2B5EF4-FFF2-40B4-BE49-F238E27FC236}">
                <a16:creationId xmlns:a16="http://schemas.microsoft.com/office/drawing/2014/main" id="{7BBBAF03-0110-431C-BD09-6AFD0D340E30}"/>
              </a:ext>
            </a:extLst>
          </p:cNvPr>
          <p:cNvPicPr>
            <a:picLocks noChangeAspect="1"/>
          </p:cNvPicPr>
          <p:nvPr/>
        </p:nvPicPr>
        <p:blipFill>
          <a:blip r:embed="rId3"/>
          <a:stretch>
            <a:fillRect/>
          </a:stretch>
        </p:blipFill>
        <p:spPr>
          <a:xfrm>
            <a:off x="5210996" y="2534774"/>
            <a:ext cx="6712716" cy="2753651"/>
          </a:xfrm>
          <a:prstGeom prst="rect">
            <a:avLst/>
          </a:prstGeom>
        </p:spPr>
      </p:pic>
    </p:spTree>
    <p:extLst>
      <p:ext uri="{BB962C8B-B14F-4D97-AF65-F5344CB8AC3E}">
        <p14:creationId xmlns:p14="http://schemas.microsoft.com/office/powerpoint/2010/main" val="29268015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Añadir aulas</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09282" y="1825625"/>
            <a:ext cx="11604812" cy="4198657"/>
          </a:xfrm>
        </p:spPr>
        <p:txBody>
          <a:bodyPr>
            <a:normAutofit/>
          </a:bodyPr>
          <a:lstStyle/>
          <a:p>
            <a:r>
              <a:rPr lang="es-US" sz="3200" dirty="0"/>
              <a:t>Agregue todas las aulas que actualmente estén abiertas y en funcionamiento todo el día y todo el año</a:t>
            </a:r>
          </a:p>
          <a:p>
            <a:r>
              <a:rPr lang="es-US" sz="3200" dirty="0"/>
              <a:t>Pulse "+" para agregar una nueva aula</a:t>
            </a:r>
          </a:p>
          <a:p>
            <a:pPr marL="0" indent="0">
              <a:buNone/>
            </a:pPr>
            <a:endParaRPr lang="es-US" sz="3200" dirty="0"/>
          </a:p>
          <a:p>
            <a:endParaRPr lang="es-US" sz="3200" dirty="0"/>
          </a:p>
        </p:txBody>
      </p:sp>
      <p:pic>
        <p:nvPicPr>
          <p:cNvPr id="11" name="Picture 10">
            <a:extLst>
              <a:ext uri="{FF2B5EF4-FFF2-40B4-BE49-F238E27FC236}">
                <a16:creationId xmlns:a16="http://schemas.microsoft.com/office/drawing/2014/main" id="{C32A49E0-4C0F-49E7-A299-4AFEDB18F37F}"/>
              </a:ext>
            </a:extLst>
          </p:cNvPr>
          <p:cNvPicPr>
            <a:picLocks noChangeAspect="1"/>
          </p:cNvPicPr>
          <p:nvPr/>
        </p:nvPicPr>
        <p:blipFill>
          <a:blip r:embed="rId3"/>
          <a:stretch>
            <a:fillRect/>
          </a:stretch>
        </p:blipFill>
        <p:spPr>
          <a:xfrm>
            <a:off x="260596" y="3813842"/>
            <a:ext cx="11622122" cy="1676634"/>
          </a:xfrm>
          <a:prstGeom prst="rect">
            <a:avLst/>
          </a:prstGeom>
        </p:spPr>
      </p:pic>
    </p:spTree>
    <p:extLst>
      <p:ext uri="{BB962C8B-B14F-4D97-AF65-F5344CB8AC3E}">
        <p14:creationId xmlns:p14="http://schemas.microsoft.com/office/powerpoint/2010/main" val="3324412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normAutofit/>
          </a:bodyPr>
          <a:lstStyle/>
          <a:p>
            <a:r>
              <a:rPr lang="es-US" sz="5400" b="1">
                <a:solidFill>
                  <a:schemeClr val="bg1"/>
                </a:solidFill>
              </a:rPr>
              <a:t>Agenda</a:t>
            </a:r>
          </a:p>
        </p:txBody>
      </p:sp>
      <p:sp>
        <p:nvSpPr>
          <p:cNvPr id="3" name="Content Placeholder 2">
            <a:extLst>
              <a:ext uri="{FF2B5EF4-FFF2-40B4-BE49-F238E27FC236}">
                <a16:creationId xmlns:a16="http://schemas.microsoft.com/office/drawing/2014/main" id="{F512B1C4-2FA4-4941-B43F-4E3740B7255B}"/>
              </a:ext>
            </a:extLst>
          </p:cNvPr>
          <p:cNvSpPr>
            <a:spLocks noGrp="1"/>
          </p:cNvSpPr>
          <p:nvPr>
            <p:ph idx="1"/>
          </p:nvPr>
        </p:nvSpPr>
        <p:spPr>
          <a:xfrm>
            <a:off x="268941" y="1825625"/>
            <a:ext cx="11685494" cy="4171763"/>
          </a:xfrm>
        </p:spPr>
        <p:txBody>
          <a:bodyPr>
            <a:normAutofit/>
          </a:bodyPr>
          <a:lstStyle/>
          <a:p>
            <a:r>
              <a:rPr lang="es-US" sz="3200"/>
              <a:t>Descripción general del subsidio Fortalecer y Crecer para el Cuidado Infantil</a:t>
            </a:r>
          </a:p>
          <a:p>
            <a:r>
              <a:rPr lang="es-US" sz="3200"/>
              <a:t>Pasos previos a presentar la solicitud</a:t>
            </a:r>
          </a:p>
          <a:p>
            <a:r>
              <a:rPr lang="es-US" sz="3200"/>
              <a:t>Resumen del proceso de solicitud</a:t>
            </a:r>
          </a:p>
          <a:p>
            <a:r>
              <a:rPr lang="es-US" sz="3200"/>
              <a:t>Qué esperar durante el proceso de solicitud</a:t>
            </a:r>
          </a:p>
          <a:p>
            <a:r>
              <a:rPr lang="es-US" sz="3200"/>
              <a:t>Obtener ayuda </a:t>
            </a:r>
          </a:p>
          <a:p>
            <a:r>
              <a:rPr lang="es-US" sz="3200"/>
              <a:t>Plazos</a:t>
            </a:r>
          </a:p>
          <a:p>
            <a:endParaRPr lang="es-US" sz="3200"/>
          </a:p>
        </p:txBody>
      </p:sp>
    </p:spTree>
    <p:extLst>
      <p:ext uri="{BB962C8B-B14F-4D97-AF65-F5344CB8AC3E}">
        <p14:creationId xmlns:p14="http://schemas.microsoft.com/office/powerpoint/2010/main" val="3883428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Complete la información del aula principal</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09282" y="1825625"/>
            <a:ext cx="11604812" cy="4198657"/>
          </a:xfrm>
        </p:spPr>
        <p:txBody>
          <a:bodyPr>
            <a:normAutofit/>
          </a:bodyPr>
          <a:lstStyle/>
          <a:p>
            <a:pPr marL="0" indent="0">
              <a:buNone/>
            </a:pPr>
            <a:endParaRPr lang="es-US" sz="3200"/>
          </a:p>
          <a:p>
            <a:endParaRPr lang="es-US" sz="3200"/>
          </a:p>
        </p:txBody>
      </p:sp>
      <p:pic>
        <p:nvPicPr>
          <p:cNvPr id="5" name="Picture 4">
            <a:extLst>
              <a:ext uri="{FF2B5EF4-FFF2-40B4-BE49-F238E27FC236}">
                <a16:creationId xmlns:a16="http://schemas.microsoft.com/office/drawing/2014/main" id="{04B80707-D424-4C4F-9BA9-062526334BF1}"/>
              </a:ext>
            </a:extLst>
          </p:cNvPr>
          <p:cNvPicPr>
            <a:picLocks noChangeAspect="1"/>
          </p:cNvPicPr>
          <p:nvPr/>
        </p:nvPicPr>
        <p:blipFill>
          <a:blip r:embed="rId3"/>
          <a:stretch>
            <a:fillRect/>
          </a:stretch>
        </p:blipFill>
        <p:spPr>
          <a:xfrm>
            <a:off x="277906" y="1851750"/>
            <a:ext cx="11526859" cy="4172532"/>
          </a:xfrm>
          <a:prstGeom prst="rect">
            <a:avLst/>
          </a:prstGeom>
        </p:spPr>
      </p:pic>
    </p:spTree>
    <p:extLst>
      <p:ext uri="{BB962C8B-B14F-4D97-AF65-F5344CB8AC3E}">
        <p14:creationId xmlns:p14="http://schemas.microsoft.com/office/powerpoint/2010/main" val="193708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normAutofit fontScale="90000"/>
          </a:bodyPr>
          <a:lstStyle/>
          <a:p>
            <a:r>
              <a:rPr lang="es-US" b="1"/>
              <a:t>Añada el tipo de inscripción actual y "As Of Date" (A partir de la fecha)</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a:p>
          <a:p>
            <a:endParaRPr lang="es-US" sz="3200"/>
          </a:p>
        </p:txBody>
      </p:sp>
      <p:pic>
        <p:nvPicPr>
          <p:cNvPr id="6" name="Picture 5">
            <a:extLst>
              <a:ext uri="{FF2B5EF4-FFF2-40B4-BE49-F238E27FC236}">
                <a16:creationId xmlns:a16="http://schemas.microsoft.com/office/drawing/2014/main" id="{8FE740D2-D02A-4A07-BD44-23E206245303}"/>
              </a:ext>
            </a:extLst>
          </p:cNvPr>
          <p:cNvPicPr>
            <a:picLocks noChangeAspect="1"/>
          </p:cNvPicPr>
          <p:nvPr/>
        </p:nvPicPr>
        <p:blipFill>
          <a:blip r:embed="rId3"/>
          <a:stretch>
            <a:fillRect/>
          </a:stretch>
        </p:blipFill>
        <p:spPr>
          <a:xfrm>
            <a:off x="427511" y="1825625"/>
            <a:ext cx="11003335" cy="5021472"/>
          </a:xfrm>
          <a:prstGeom prst="rect">
            <a:avLst/>
          </a:prstGeom>
        </p:spPr>
      </p:pic>
    </p:spTree>
    <p:extLst>
      <p:ext uri="{BB962C8B-B14F-4D97-AF65-F5344CB8AC3E}">
        <p14:creationId xmlns:p14="http://schemas.microsoft.com/office/powerpoint/2010/main" val="27994140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normAutofit/>
          </a:bodyPr>
          <a:lstStyle/>
          <a:p>
            <a:r>
              <a:rPr lang="es-US" sz="5400" b="1">
                <a:solidFill>
                  <a:schemeClr val="bg1"/>
                </a:solidFill>
              </a:rPr>
              <a:t>Paso 3: complete la solicitud de SGCC</a:t>
            </a:r>
          </a:p>
        </p:txBody>
      </p:sp>
      <p:sp>
        <p:nvSpPr>
          <p:cNvPr id="4" name="Content Placeholder 2">
            <a:extLst>
              <a:ext uri="{FF2B5EF4-FFF2-40B4-BE49-F238E27FC236}">
                <a16:creationId xmlns:a16="http://schemas.microsoft.com/office/drawing/2014/main" id="{C2937D3D-0447-41E6-8DAD-34C153CAA744}"/>
              </a:ext>
            </a:extLst>
          </p:cNvPr>
          <p:cNvSpPr>
            <a:spLocks noGrp="1"/>
          </p:cNvSpPr>
          <p:nvPr>
            <p:ph idx="1"/>
          </p:nvPr>
        </p:nvSpPr>
        <p:spPr>
          <a:xfrm>
            <a:off x="268288" y="1825625"/>
            <a:ext cx="11685587" cy="4171950"/>
          </a:xfrm>
        </p:spPr>
        <p:txBody>
          <a:bodyPr/>
          <a:lstStyle/>
          <a:p>
            <a:r>
              <a:rPr lang="es-US" sz="2400" dirty="0"/>
              <a:t>Regrese al Portal del Director</a:t>
            </a:r>
          </a:p>
          <a:p>
            <a:r>
              <a:rPr lang="es-US" sz="2400" dirty="0"/>
              <a:t>Pulse "SGCC </a:t>
            </a:r>
            <a:r>
              <a:rPr lang="es-US" sz="2400" dirty="0" err="1"/>
              <a:t>Application</a:t>
            </a:r>
            <a:r>
              <a:rPr lang="es-US" sz="2400" dirty="0"/>
              <a:t>" </a:t>
            </a:r>
            <a:br>
              <a:rPr lang="es-US" sz="2400" dirty="0"/>
            </a:br>
            <a:r>
              <a:rPr lang="es-US" sz="2400" dirty="0"/>
              <a:t>(Solicitud SGCC)</a:t>
            </a:r>
          </a:p>
          <a:p>
            <a:r>
              <a:rPr lang="es-US" sz="2400" dirty="0"/>
              <a:t>Haga clic en el botón </a:t>
            </a:r>
            <a:br>
              <a:rPr lang="es-US" sz="2400" dirty="0"/>
            </a:br>
            <a:r>
              <a:rPr lang="es-US" sz="2400" dirty="0"/>
              <a:t>"</a:t>
            </a:r>
            <a:r>
              <a:rPr lang="es-US" sz="2400" dirty="0" err="1"/>
              <a:t>Apply</a:t>
            </a:r>
            <a:r>
              <a:rPr lang="es-US" sz="2400" dirty="0"/>
              <a:t> </a:t>
            </a:r>
            <a:r>
              <a:rPr lang="es-US" sz="2400" dirty="0" err="1"/>
              <a:t>Now</a:t>
            </a:r>
            <a:r>
              <a:rPr lang="es-US" sz="2400" dirty="0"/>
              <a:t>" </a:t>
            </a:r>
            <a:br>
              <a:rPr lang="es-US" sz="2400" dirty="0"/>
            </a:br>
            <a:r>
              <a:rPr lang="es-US" sz="2400" dirty="0"/>
              <a:t>(Presentar solicitud ahora).</a:t>
            </a:r>
          </a:p>
          <a:p>
            <a:pPr marL="0" indent="0">
              <a:buNone/>
            </a:pPr>
            <a:endParaRPr lang="es-US" dirty="0"/>
          </a:p>
          <a:p>
            <a:pPr marL="0" indent="0">
              <a:buNone/>
            </a:pPr>
            <a:endParaRPr lang="es-US" dirty="0"/>
          </a:p>
        </p:txBody>
      </p:sp>
      <p:pic>
        <p:nvPicPr>
          <p:cNvPr id="5" name="Picture 4">
            <a:extLst>
              <a:ext uri="{FF2B5EF4-FFF2-40B4-BE49-F238E27FC236}">
                <a16:creationId xmlns:a16="http://schemas.microsoft.com/office/drawing/2014/main" id="{C9A7D2B7-1F8B-4809-BE1C-44A809146B7E}"/>
              </a:ext>
            </a:extLst>
          </p:cNvPr>
          <p:cNvPicPr>
            <a:picLocks noChangeAspect="1"/>
          </p:cNvPicPr>
          <p:nvPr/>
        </p:nvPicPr>
        <p:blipFill rotWithShape="1">
          <a:blip r:embed="rId3"/>
          <a:srcRect t="46625"/>
          <a:stretch/>
        </p:blipFill>
        <p:spPr>
          <a:xfrm>
            <a:off x="4743473" y="2258484"/>
            <a:ext cx="6861941" cy="1396307"/>
          </a:xfrm>
          <a:prstGeom prst="rect">
            <a:avLst/>
          </a:prstGeom>
        </p:spPr>
      </p:pic>
      <p:pic>
        <p:nvPicPr>
          <p:cNvPr id="8" name="Picture 7">
            <a:extLst>
              <a:ext uri="{FF2B5EF4-FFF2-40B4-BE49-F238E27FC236}">
                <a16:creationId xmlns:a16="http://schemas.microsoft.com/office/drawing/2014/main" id="{7DE3CA00-0A88-461A-B4F9-A6959DC7C17B}"/>
              </a:ext>
            </a:extLst>
          </p:cNvPr>
          <p:cNvPicPr>
            <a:picLocks noChangeAspect="1"/>
          </p:cNvPicPr>
          <p:nvPr/>
        </p:nvPicPr>
        <p:blipFill>
          <a:blip r:embed="rId4"/>
          <a:stretch>
            <a:fillRect/>
          </a:stretch>
        </p:blipFill>
        <p:spPr>
          <a:xfrm>
            <a:off x="4743473" y="4303316"/>
            <a:ext cx="6546527" cy="1396306"/>
          </a:xfrm>
          <a:prstGeom prst="rect">
            <a:avLst/>
          </a:prstGeom>
        </p:spPr>
      </p:pic>
    </p:spTree>
    <p:extLst>
      <p:ext uri="{BB962C8B-B14F-4D97-AF65-F5344CB8AC3E}">
        <p14:creationId xmlns:p14="http://schemas.microsoft.com/office/powerpoint/2010/main" val="34761394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Datos del programa</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a:p>
          <a:p>
            <a:endParaRPr lang="es-US" sz="3200"/>
          </a:p>
        </p:txBody>
      </p:sp>
      <p:pic>
        <p:nvPicPr>
          <p:cNvPr id="5" name="Picture 4">
            <a:extLst>
              <a:ext uri="{FF2B5EF4-FFF2-40B4-BE49-F238E27FC236}">
                <a16:creationId xmlns:a16="http://schemas.microsoft.com/office/drawing/2014/main" id="{7C3717E3-D337-42DE-8F68-4061A1279CF6}"/>
              </a:ext>
            </a:extLst>
          </p:cNvPr>
          <p:cNvPicPr>
            <a:picLocks noChangeAspect="1"/>
          </p:cNvPicPr>
          <p:nvPr/>
        </p:nvPicPr>
        <p:blipFill>
          <a:blip r:embed="rId3"/>
          <a:stretch>
            <a:fillRect/>
          </a:stretch>
        </p:blipFill>
        <p:spPr>
          <a:xfrm>
            <a:off x="324256" y="1825625"/>
            <a:ext cx="8039596" cy="4143023"/>
          </a:xfrm>
          <a:prstGeom prst="rect">
            <a:avLst/>
          </a:prstGeom>
        </p:spPr>
      </p:pic>
      <p:sp>
        <p:nvSpPr>
          <p:cNvPr id="7" name="TextBox 6">
            <a:extLst>
              <a:ext uri="{FF2B5EF4-FFF2-40B4-BE49-F238E27FC236}">
                <a16:creationId xmlns:a16="http://schemas.microsoft.com/office/drawing/2014/main" id="{07C19DB7-91E4-4803-BC42-79F84452FEC9}"/>
              </a:ext>
            </a:extLst>
          </p:cNvPr>
          <p:cNvSpPr txBox="1"/>
          <p:nvPr/>
        </p:nvSpPr>
        <p:spPr>
          <a:xfrm>
            <a:off x="8891080" y="1825625"/>
            <a:ext cx="2976664" cy="369331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dirty="0">
                <a:ln>
                  <a:noFill/>
                </a:ln>
                <a:solidFill>
                  <a:prstClr val="black"/>
                </a:solidFill>
                <a:effectLst/>
                <a:uLnTx/>
                <a:uFillTx/>
                <a:latin typeface="Calibri" panose="020F0502020204030204"/>
                <a:ea typeface="+mn-ea"/>
                <a:cs typeface="+mn-cs"/>
              </a:rPr>
              <a:t>Verifique</a:t>
            </a:r>
            <a:r>
              <a:rPr kumimoji="0" lang="es-US" sz="1800" b="0" i="0" u="none" strike="noStrike" kern="1200" cap="none" spc="0" normalizeH="0" baseline="0" dirty="0">
                <a:ln>
                  <a:noFill/>
                </a:ln>
                <a:solidFill>
                  <a:prstClr val="black"/>
                </a:solidFill>
                <a:effectLst/>
                <a:uLnTx/>
                <a:uFillTx/>
                <a:latin typeface="Calibri" panose="020F0502020204030204"/>
                <a:ea typeface="+mn-ea"/>
                <a:cs typeface="+mn-cs"/>
              </a:rPr>
              <a:t> el nombre y la dirección del programa para asegurarse de que está presentando la solicitud del programa correcto</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kumimoji="0" lang="es-US" sz="1800" b="0" i="0" u="none" strike="noStrike" kern="1200" cap="none" spc="0" normalizeH="0" baseline="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dirty="0">
                <a:ln>
                  <a:noFill/>
                </a:ln>
                <a:solidFill>
                  <a:prstClr val="black"/>
                </a:solidFill>
                <a:effectLst/>
                <a:uLnTx/>
                <a:uFillTx/>
                <a:latin typeface="Calibri" panose="020F0502020204030204"/>
                <a:ea typeface="+mn-ea"/>
                <a:cs typeface="+mn-cs"/>
              </a:rPr>
              <a:t>Ingrese</a:t>
            </a:r>
            <a:r>
              <a:rPr kumimoji="0" lang="es-US" sz="1800" b="0" i="0" u="none" strike="noStrike" kern="1200" cap="none" spc="0" normalizeH="0" baseline="0" dirty="0">
                <a:ln>
                  <a:noFill/>
                </a:ln>
                <a:solidFill>
                  <a:prstClr val="black"/>
                </a:solidFill>
                <a:effectLst/>
                <a:uLnTx/>
                <a:uFillTx/>
                <a:latin typeface="Calibri" panose="020F0502020204030204"/>
                <a:ea typeface="+mn-ea"/>
                <a:cs typeface="+mn-cs"/>
              </a:rPr>
              <a:t> la información solicitada:</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lang="es-US"/>
            </a:pPr>
            <a:r>
              <a:rPr kumimoji="0" lang="es-US" sz="1800" b="0" i="0" u="none" strike="noStrike" kern="1200" cap="none" spc="0" normalizeH="0" baseline="0" dirty="0">
                <a:ln>
                  <a:noFill/>
                </a:ln>
                <a:solidFill>
                  <a:prstClr val="black"/>
                </a:solidFill>
                <a:effectLst/>
                <a:uLnTx/>
                <a:uFillTx/>
                <a:latin typeface="Calibri" panose="020F0502020204030204"/>
                <a:ea typeface="+mn-ea"/>
                <a:cs typeface="+mn-cs"/>
              </a:rPr>
              <a:t>Correo electrónico</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lang="es-US"/>
            </a:pPr>
            <a:r>
              <a:rPr kumimoji="0" lang="es-US" sz="1800" b="0" i="0" u="none" strike="noStrike" kern="1200" cap="none" spc="0" normalizeH="0" baseline="0" dirty="0">
                <a:ln>
                  <a:noFill/>
                </a:ln>
                <a:solidFill>
                  <a:prstClr val="black"/>
                </a:solidFill>
                <a:effectLst/>
                <a:uLnTx/>
                <a:uFillTx/>
                <a:latin typeface="Calibri" panose="020F0502020204030204"/>
                <a:ea typeface="+mn-ea"/>
                <a:cs typeface="+mn-cs"/>
              </a:rPr>
              <a:t>Número de teléfono</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lang="es-US"/>
            </a:pPr>
            <a:r>
              <a:rPr kumimoji="0" lang="es-US" sz="1800" b="0" i="0" u="none" strike="noStrike" kern="1200" cap="none" spc="0" normalizeH="0" baseline="0" dirty="0">
                <a:ln>
                  <a:noFill/>
                </a:ln>
                <a:solidFill>
                  <a:prstClr val="black"/>
                </a:solidFill>
                <a:effectLst/>
                <a:uLnTx/>
                <a:uFillTx/>
                <a:latin typeface="Calibri" panose="020F0502020204030204"/>
                <a:ea typeface="+mn-ea"/>
                <a:cs typeface="+mn-cs"/>
              </a:rPr>
              <a:t>Cargo</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lang="es-US"/>
            </a:pPr>
            <a:r>
              <a:rPr lang="es-US" dirty="0">
                <a:solidFill>
                  <a:srgbClr val="FF0000"/>
                </a:solidFill>
                <a:latin typeface="Calibri" panose="020F0502020204030204"/>
              </a:rPr>
              <a:t>ID de proveedor CCAP</a:t>
            </a:r>
            <a:endParaRPr kumimoji="0" lang="es-US" sz="1800" i="0" u="none" strike="noStrike" kern="1200" cap="none" spc="0" normalizeH="0" baseline="0" dirty="0">
              <a:ln>
                <a:noFill/>
              </a:ln>
              <a:solidFill>
                <a:srgbClr val="FF0000"/>
              </a:solidFill>
              <a:effectLst/>
              <a:uLnTx/>
              <a:uFillTx/>
              <a:latin typeface="Calibri" panose="020F0502020204030204"/>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lang="es-US"/>
            </a:pPr>
            <a:r>
              <a:rPr kumimoji="0" lang="es-US" sz="1800" b="0" i="0" u="none" strike="noStrike" kern="1200" cap="none" spc="0" normalizeH="0" baseline="0" dirty="0">
                <a:ln>
                  <a:noFill/>
                </a:ln>
                <a:solidFill>
                  <a:prstClr val="black"/>
                </a:solidFill>
                <a:effectLst/>
                <a:uLnTx/>
                <a:uFillTx/>
                <a:latin typeface="Calibri" panose="020F0502020204030204"/>
                <a:ea typeface="+mn-ea"/>
                <a:cs typeface="+mn-cs"/>
              </a:rPr>
              <a:t>Número D-U-N-S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lang="es-US"/>
            </a:pPr>
            <a:r>
              <a:rPr kumimoji="0" lang="es-US" sz="1800" b="0" i="0" u="none" strike="noStrike" kern="1200" cap="none" spc="0" normalizeH="0" baseline="0" dirty="0">
                <a:ln>
                  <a:noFill/>
                </a:ln>
                <a:solidFill>
                  <a:prstClr val="black"/>
                </a:solidFill>
                <a:effectLst/>
                <a:uLnTx/>
                <a:uFillTx/>
                <a:latin typeface="Calibri" panose="020F0502020204030204"/>
                <a:ea typeface="+mn-ea"/>
                <a:cs typeface="+mn-cs"/>
              </a:rPr>
              <a:t>Jornada completa/Media jornada</a:t>
            </a:r>
          </a:p>
        </p:txBody>
      </p:sp>
    </p:spTree>
    <p:extLst>
      <p:ext uri="{BB962C8B-B14F-4D97-AF65-F5344CB8AC3E}">
        <p14:creationId xmlns:p14="http://schemas.microsoft.com/office/powerpoint/2010/main" val="3104038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Fuentes de financiación del programa</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a:p>
          <a:p>
            <a:endParaRPr lang="es-US" sz="3200"/>
          </a:p>
        </p:txBody>
      </p:sp>
      <p:sp>
        <p:nvSpPr>
          <p:cNvPr id="6" name="TextBox 5">
            <a:extLst>
              <a:ext uri="{FF2B5EF4-FFF2-40B4-BE49-F238E27FC236}">
                <a16:creationId xmlns:a16="http://schemas.microsoft.com/office/drawing/2014/main" id="{994B9E8D-FE68-4BC4-BAA2-61F8879336D9}"/>
              </a:ext>
            </a:extLst>
          </p:cNvPr>
          <p:cNvSpPr txBox="1"/>
          <p:nvPr/>
        </p:nvSpPr>
        <p:spPr>
          <a:xfrm>
            <a:off x="8128932" y="2018040"/>
            <a:ext cx="3696867" cy="286232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Ingrese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el porcentaje de los ingresos de su programa que proviene de cada una de las fuentes enumeradas. El total debe sumar 100 %.</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lang="es-US">
              <a:solidFill>
                <a:prstClr val="black"/>
              </a:solidFill>
              <a:latin typeface="Calibri" panose="020F0502020204030204"/>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lang="es-US">
                <a:solidFill>
                  <a:prstClr val="black"/>
                </a:solidFill>
                <a:latin typeface="Calibri" panose="020F0502020204030204"/>
              </a:rPr>
              <a:t>Para ser elegible para el SGCC, el programa no puede recibir más del 50 % de los ingresos del centro de Head Start/Early Head Start y/o Prevention Initiative/Preschool for All.  </a:t>
            </a:r>
            <a:endParaRPr kumimoji="0" lang="es-US" sz="1800" b="0" i="0" u="none" strike="noStrike" kern="1200" cap="none" spc="0" normalizeH="0" baseline="0">
              <a:ln>
                <a:noFill/>
              </a:ln>
              <a:solidFill>
                <a:prstClr val="black"/>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DE8014EB-221D-4E1C-A781-E6BF69074770}"/>
              </a:ext>
            </a:extLst>
          </p:cNvPr>
          <p:cNvPicPr>
            <a:picLocks noChangeAspect="1"/>
          </p:cNvPicPr>
          <p:nvPr/>
        </p:nvPicPr>
        <p:blipFill>
          <a:blip r:embed="rId3"/>
          <a:stretch>
            <a:fillRect/>
          </a:stretch>
        </p:blipFill>
        <p:spPr>
          <a:xfrm>
            <a:off x="319167" y="1853117"/>
            <a:ext cx="7487803" cy="3739819"/>
          </a:xfrm>
          <a:prstGeom prst="rect">
            <a:avLst/>
          </a:prstGeom>
        </p:spPr>
      </p:pic>
    </p:spTree>
    <p:extLst>
      <p:ext uri="{BB962C8B-B14F-4D97-AF65-F5344CB8AC3E}">
        <p14:creationId xmlns:p14="http://schemas.microsoft.com/office/powerpoint/2010/main" val="23443575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Datos del pago</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a:p>
          <a:p>
            <a:endParaRPr lang="es-US" sz="3200"/>
          </a:p>
        </p:txBody>
      </p:sp>
      <p:sp>
        <p:nvSpPr>
          <p:cNvPr id="7" name="TextBox 6">
            <a:extLst>
              <a:ext uri="{FF2B5EF4-FFF2-40B4-BE49-F238E27FC236}">
                <a16:creationId xmlns:a16="http://schemas.microsoft.com/office/drawing/2014/main" id="{222E1CA2-95EB-441D-A28B-B343C68C415E}"/>
              </a:ext>
            </a:extLst>
          </p:cNvPr>
          <p:cNvSpPr txBox="1"/>
          <p:nvPr/>
        </p:nvSpPr>
        <p:spPr>
          <a:xfrm>
            <a:off x="9199842" y="2035555"/>
            <a:ext cx="2832831" cy="286232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Ingrese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la información requerida en esta sección.</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kumimoji="0" lang="es-US" sz="1800" b="0" i="0" u="none" strike="noStrike" kern="1200" cap="none" spc="0" normalizeH="0" baseline="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¡Es </a:t>
            </a: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esencial</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que los primeros 4 datos coincidan con los que figuran en el W-9!</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kumimoji="0" lang="es-US" sz="1800" b="0" i="0" u="none" strike="noStrike" kern="1200" cap="none" spc="0" normalizeH="0" baseline="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Ingrese la dirección postal: los pagos se enviarán allí.</a:t>
            </a:r>
          </a:p>
        </p:txBody>
      </p:sp>
      <p:pic>
        <p:nvPicPr>
          <p:cNvPr id="9" name="Picture 8">
            <a:extLst>
              <a:ext uri="{FF2B5EF4-FFF2-40B4-BE49-F238E27FC236}">
                <a16:creationId xmlns:a16="http://schemas.microsoft.com/office/drawing/2014/main" id="{1F82555E-38B5-4C7E-8B88-A48E6C79A1AC}"/>
              </a:ext>
            </a:extLst>
          </p:cNvPr>
          <p:cNvPicPr>
            <a:picLocks noChangeAspect="1"/>
          </p:cNvPicPr>
          <p:nvPr/>
        </p:nvPicPr>
        <p:blipFill>
          <a:blip r:embed="rId3"/>
          <a:stretch>
            <a:fillRect/>
          </a:stretch>
        </p:blipFill>
        <p:spPr>
          <a:xfrm>
            <a:off x="309282" y="1910010"/>
            <a:ext cx="8654020" cy="3113413"/>
          </a:xfrm>
          <a:prstGeom prst="rect">
            <a:avLst/>
          </a:prstGeom>
        </p:spPr>
      </p:pic>
    </p:spTree>
    <p:extLst>
      <p:ext uri="{BB962C8B-B14F-4D97-AF65-F5344CB8AC3E}">
        <p14:creationId xmlns:p14="http://schemas.microsoft.com/office/powerpoint/2010/main" val="35229890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Documentación</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dirty="0"/>
          </a:p>
          <a:p>
            <a:endParaRPr lang="es-US" sz="3200" dirty="0"/>
          </a:p>
        </p:txBody>
      </p:sp>
      <p:pic>
        <p:nvPicPr>
          <p:cNvPr id="5" name="Picture 4">
            <a:extLst>
              <a:ext uri="{FF2B5EF4-FFF2-40B4-BE49-F238E27FC236}">
                <a16:creationId xmlns:a16="http://schemas.microsoft.com/office/drawing/2014/main" id="{1F8F198F-8A75-4DBE-8FAB-9DDB4F0A4F37}"/>
              </a:ext>
            </a:extLst>
          </p:cNvPr>
          <p:cNvPicPr>
            <a:picLocks noChangeAspect="1"/>
          </p:cNvPicPr>
          <p:nvPr/>
        </p:nvPicPr>
        <p:blipFill>
          <a:blip r:embed="rId3"/>
          <a:stretch>
            <a:fillRect/>
          </a:stretch>
        </p:blipFill>
        <p:spPr>
          <a:xfrm>
            <a:off x="309282" y="1825625"/>
            <a:ext cx="8680339" cy="3695434"/>
          </a:xfrm>
          <a:prstGeom prst="rect">
            <a:avLst/>
          </a:prstGeom>
        </p:spPr>
      </p:pic>
      <p:sp>
        <p:nvSpPr>
          <p:cNvPr id="8" name="TextBox 7">
            <a:extLst>
              <a:ext uri="{FF2B5EF4-FFF2-40B4-BE49-F238E27FC236}">
                <a16:creationId xmlns:a16="http://schemas.microsoft.com/office/drawing/2014/main" id="{D14EA4DC-7E6E-4CA4-9FB1-166D50285725}"/>
              </a:ext>
            </a:extLst>
          </p:cNvPr>
          <p:cNvSpPr txBox="1"/>
          <p:nvPr/>
        </p:nvSpPr>
        <p:spPr>
          <a:xfrm>
            <a:off x="9280187" y="1771152"/>
            <a:ext cx="2801566" cy="403187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700" b="1" i="0" u="none" strike="noStrike" kern="1200" cap="none" spc="0" normalizeH="0" baseline="0" dirty="0">
                <a:ln>
                  <a:noFill/>
                </a:ln>
                <a:solidFill>
                  <a:prstClr val="black"/>
                </a:solidFill>
                <a:effectLst/>
                <a:uLnTx/>
                <a:uFillTx/>
                <a:latin typeface="Calibri" panose="020F0502020204030204"/>
                <a:ea typeface="+mn-ea"/>
                <a:cs typeface="+mn-cs"/>
              </a:rPr>
              <a:t>Pulse</a:t>
            </a:r>
            <a:r>
              <a:rPr kumimoji="0" lang="es-US" sz="1700" b="0" i="0" u="none" strike="noStrike" kern="1200" cap="none" spc="0" normalizeH="0" baseline="0" dirty="0">
                <a:ln>
                  <a:noFill/>
                </a:ln>
                <a:solidFill>
                  <a:prstClr val="black"/>
                </a:solidFill>
                <a:effectLst/>
                <a:uLnTx/>
                <a:uFillTx/>
                <a:latin typeface="Calibri" panose="020F0502020204030204"/>
                <a:ea typeface="+mn-ea"/>
                <a:cs typeface="+mn-cs"/>
              </a:rPr>
              <a:t> el botón "</a:t>
            </a:r>
            <a:r>
              <a:rPr kumimoji="0" lang="es-US" sz="1700" b="0" i="0" u="none" strike="noStrike" kern="1200" cap="none" spc="0" normalizeH="0" baseline="0" dirty="0" err="1">
                <a:ln>
                  <a:noFill/>
                </a:ln>
                <a:solidFill>
                  <a:prstClr val="black"/>
                </a:solidFill>
                <a:effectLst/>
                <a:uLnTx/>
                <a:uFillTx/>
                <a:latin typeface="Calibri" panose="020F0502020204030204"/>
                <a:ea typeface="+mn-ea"/>
                <a:cs typeface="+mn-cs"/>
              </a:rPr>
              <a:t>Choose</a:t>
            </a:r>
            <a:r>
              <a:rPr kumimoji="0" lang="es-US" sz="1700" b="0" i="0" u="none" strike="noStrike" kern="1200" cap="none" spc="0" normalizeH="0" baseline="0" dirty="0">
                <a:ln>
                  <a:noFill/>
                </a:ln>
                <a:solidFill>
                  <a:prstClr val="black"/>
                </a:solidFill>
                <a:effectLst/>
                <a:uLnTx/>
                <a:uFillTx/>
                <a:latin typeface="Calibri" panose="020F0502020204030204"/>
                <a:ea typeface="+mn-ea"/>
                <a:cs typeface="+mn-cs"/>
              </a:rPr>
              <a:t> File" (Elegir archivo) y busque dónde guardó el documento o la imagen en su computadora</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kumimoji="0" lang="es-US" sz="1700" b="0" i="0" u="none" strike="noStrike" kern="1200" cap="none" spc="0" normalizeH="0" baseline="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700" b="0" i="0" u="none" strike="noStrike" kern="1200" cap="none" spc="0" normalizeH="0" baseline="0" dirty="0">
                <a:ln>
                  <a:noFill/>
                </a:ln>
                <a:solidFill>
                  <a:prstClr val="black"/>
                </a:solidFill>
                <a:effectLst/>
                <a:uLnTx/>
                <a:uFillTx/>
                <a:latin typeface="Calibri" panose="020F0502020204030204"/>
                <a:ea typeface="+mn-ea"/>
                <a:cs typeface="+mn-cs"/>
              </a:rPr>
              <a:t>Haga doble clic en el archivo para agregarlo a la solicitud.</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kumimoji="0" lang="es-US" sz="1700" b="0" i="0" u="none" strike="noStrike" kern="1200" cap="none" spc="0" normalizeH="0" baseline="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700" b="0" i="0" u="none" strike="noStrike" kern="1200" cap="none" spc="0" normalizeH="0" baseline="0" dirty="0">
                <a:ln>
                  <a:noFill/>
                </a:ln>
                <a:solidFill>
                  <a:prstClr val="black"/>
                </a:solidFill>
                <a:effectLst/>
                <a:uLnTx/>
                <a:uFillTx/>
                <a:latin typeface="Calibri" panose="020F0502020204030204"/>
                <a:ea typeface="+mn-ea"/>
                <a:cs typeface="+mn-cs"/>
              </a:rPr>
              <a:t>Si necesita completar información más adelante, haga clic en "</a:t>
            </a:r>
            <a:r>
              <a:rPr kumimoji="0" lang="es-US" sz="1700" b="0" i="0" u="none" strike="noStrike" kern="1200" cap="none" spc="0" normalizeH="0" baseline="0" dirty="0" err="1">
                <a:ln>
                  <a:noFill/>
                </a:ln>
                <a:solidFill>
                  <a:prstClr val="black"/>
                </a:solidFill>
                <a:effectLst/>
                <a:uLnTx/>
                <a:uFillTx/>
                <a:latin typeface="Calibri" panose="020F0502020204030204"/>
                <a:ea typeface="+mn-ea"/>
                <a:cs typeface="+mn-cs"/>
              </a:rPr>
              <a:t>Save</a:t>
            </a:r>
            <a:r>
              <a:rPr kumimoji="0" lang="es-US" sz="1700" b="0" i="0" u="none" strike="noStrike" kern="1200" cap="none" spc="0" normalizeH="0" baseline="0" dirty="0">
                <a:ln>
                  <a:noFill/>
                </a:ln>
                <a:solidFill>
                  <a:prstClr val="black"/>
                </a:solidFill>
                <a:effectLst/>
                <a:uLnTx/>
                <a:uFillTx/>
                <a:latin typeface="Calibri" panose="020F0502020204030204"/>
                <a:ea typeface="+mn-ea"/>
                <a:cs typeface="+mn-cs"/>
              </a:rPr>
              <a:t> &amp; </a:t>
            </a:r>
            <a:r>
              <a:rPr kumimoji="0" lang="es-US" sz="1700" b="0" i="0" u="none" strike="noStrike" kern="1200" cap="none" spc="0" normalizeH="0" baseline="0" dirty="0" err="1">
                <a:ln>
                  <a:noFill/>
                </a:ln>
                <a:solidFill>
                  <a:prstClr val="black"/>
                </a:solidFill>
                <a:effectLst/>
                <a:uLnTx/>
                <a:uFillTx/>
                <a:latin typeface="Calibri" panose="020F0502020204030204"/>
                <a:ea typeface="+mn-ea"/>
                <a:cs typeface="+mn-cs"/>
              </a:rPr>
              <a:t>Quit</a:t>
            </a:r>
            <a:r>
              <a:rPr kumimoji="0" lang="es-US" sz="1700" b="0" i="0" u="none" strike="noStrike" kern="1200" cap="none" spc="0" normalizeH="0" baseline="0" dirty="0">
                <a:ln>
                  <a:noFill/>
                </a:ln>
                <a:solidFill>
                  <a:prstClr val="black"/>
                </a:solidFill>
                <a:effectLst/>
                <a:uLnTx/>
                <a:uFillTx/>
                <a:latin typeface="Calibri" panose="020F0502020204030204"/>
                <a:ea typeface="+mn-ea"/>
                <a:cs typeface="+mn-cs"/>
              </a:rPr>
              <a:t>" (Guardar y salir). De lo contrario, haga clic en el botón "</a:t>
            </a:r>
            <a:r>
              <a:rPr kumimoji="0" lang="es-US" sz="1700" b="0" i="0" u="none" strike="noStrike" kern="1200" cap="none" spc="0" normalizeH="0" baseline="0" dirty="0" err="1">
                <a:ln>
                  <a:noFill/>
                </a:ln>
                <a:solidFill>
                  <a:prstClr val="black"/>
                </a:solidFill>
                <a:effectLst/>
                <a:uLnTx/>
                <a:uFillTx/>
                <a:latin typeface="Calibri" panose="020F0502020204030204"/>
                <a:ea typeface="+mn-ea"/>
                <a:cs typeface="+mn-cs"/>
              </a:rPr>
              <a:t>Submit</a:t>
            </a:r>
            <a:r>
              <a:rPr kumimoji="0" lang="es-US" sz="1700" b="0" i="0" u="none" strike="noStrike" kern="1200" cap="none" spc="0" normalizeH="0" baseline="0" dirty="0">
                <a:ln>
                  <a:noFill/>
                </a:ln>
                <a:solidFill>
                  <a:prstClr val="black"/>
                </a:solidFill>
                <a:effectLst/>
                <a:uLnTx/>
                <a:uFillTx/>
                <a:latin typeface="Calibri" panose="020F0502020204030204"/>
                <a:ea typeface="+mn-ea"/>
                <a:cs typeface="+mn-cs"/>
              </a:rPr>
              <a:t>" (Enviar</a:t>
            </a:r>
            <a:r>
              <a:rPr kumimoji="0" lang="es-US" sz="1800" b="0" i="0" u="none" strike="noStrike" kern="1200" cap="none" spc="0" normalizeH="0" baseline="0" dirty="0">
                <a:ln>
                  <a:noFill/>
                </a:ln>
                <a:solidFill>
                  <a:prstClr val="black"/>
                </a:solidFill>
                <a:effectLst/>
                <a:uLnTx/>
                <a:uFillTx/>
                <a:latin typeface="Calibri" panose="020F0502020204030204"/>
                <a:ea typeface="+mn-ea"/>
                <a:cs typeface="+mn-cs"/>
              </a:rPr>
              <a:t>).</a:t>
            </a:r>
          </a:p>
        </p:txBody>
      </p:sp>
      <p:sp>
        <p:nvSpPr>
          <p:cNvPr id="10" name="TextBox 9">
            <a:extLst>
              <a:ext uri="{FF2B5EF4-FFF2-40B4-BE49-F238E27FC236}">
                <a16:creationId xmlns:a16="http://schemas.microsoft.com/office/drawing/2014/main" id="{44143FC9-595F-4C74-B253-7D4EAE91568E}"/>
              </a:ext>
            </a:extLst>
          </p:cNvPr>
          <p:cNvSpPr txBox="1"/>
          <p:nvPr/>
        </p:nvSpPr>
        <p:spPr>
          <a:xfrm>
            <a:off x="838200" y="5517678"/>
            <a:ext cx="8441987" cy="61555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700" b="1" i="0" u="none" strike="noStrike" kern="1200" cap="none" spc="0" normalizeH="0" baseline="0" dirty="0">
                <a:ln>
                  <a:noFill/>
                </a:ln>
                <a:solidFill>
                  <a:prstClr val="black"/>
                </a:solidFill>
                <a:effectLst/>
                <a:uLnTx/>
                <a:uFillTx/>
                <a:latin typeface="Calibri" panose="020F0502020204030204"/>
                <a:ea typeface="+mn-ea"/>
                <a:cs typeface="+mn-cs"/>
              </a:rPr>
              <a:t>Nota:</a:t>
            </a:r>
            <a:r>
              <a:rPr lang="es-US" sz="1700" dirty="0">
                <a:solidFill>
                  <a:prstClr val="black"/>
                </a:solidFill>
                <a:latin typeface="Calibri" panose="020F0502020204030204"/>
              </a:rPr>
              <a:t> solo se le pedirá un certificado de vigencia y cumplimiento (certificare </a:t>
            </a:r>
            <a:r>
              <a:rPr lang="es-US" sz="1700" dirty="0" err="1">
                <a:solidFill>
                  <a:prstClr val="black"/>
                </a:solidFill>
                <a:latin typeface="Calibri" panose="020F0502020204030204"/>
              </a:rPr>
              <a:t>of</a:t>
            </a:r>
            <a:r>
              <a:rPr lang="es-US" sz="1700" dirty="0">
                <a:solidFill>
                  <a:prstClr val="black"/>
                </a:solidFill>
                <a:latin typeface="Calibri" panose="020F0502020204030204"/>
              </a:rPr>
              <a:t> </a:t>
            </a:r>
            <a:r>
              <a:rPr lang="es-US" sz="1700" dirty="0" err="1">
                <a:solidFill>
                  <a:prstClr val="black"/>
                </a:solidFill>
                <a:latin typeface="Calibri" panose="020F0502020204030204"/>
              </a:rPr>
              <a:t>good</a:t>
            </a:r>
            <a:r>
              <a:rPr lang="es-US" sz="1700" dirty="0">
                <a:solidFill>
                  <a:prstClr val="black"/>
                </a:solidFill>
                <a:latin typeface="Calibri" panose="020F0502020204030204"/>
              </a:rPr>
              <a:t> standing) si es necesario en función de su estado civil para efectos de la declaración de impuestos.</a:t>
            </a:r>
            <a:endParaRPr kumimoji="0" lang="es-US" sz="1700" b="0" i="0" u="none" strike="noStrike" kern="1200" cap="none" spc="0" normalizeH="0" baseline="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31335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No olvide el siguiente paso...</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dirty="0"/>
          </a:p>
          <a:p>
            <a:endParaRPr lang="es-US" sz="3200" dirty="0"/>
          </a:p>
        </p:txBody>
      </p:sp>
      <p:sp>
        <p:nvSpPr>
          <p:cNvPr id="9" name="TextBox 8">
            <a:extLst>
              <a:ext uri="{FF2B5EF4-FFF2-40B4-BE49-F238E27FC236}">
                <a16:creationId xmlns:a16="http://schemas.microsoft.com/office/drawing/2014/main" id="{C99CECCA-9E14-4948-A2B1-01BACB11749C}"/>
              </a:ext>
            </a:extLst>
          </p:cNvPr>
          <p:cNvSpPr txBox="1"/>
          <p:nvPr/>
        </p:nvSpPr>
        <p:spPr>
          <a:xfrm>
            <a:off x="274763" y="1933084"/>
            <a:ext cx="11763357" cy="260840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2000" b="1" i="0" u="none" strike="noStrike" kern="1200" cap="none" spc="0" normalizeH="0" baseline="0" dirty="0">
                <a:ln>
                  <a:noFill/>
                </a:ln>
                <a:solidFill>
                  <a:prstClr val="black"/>
                </a:solidFill>
                <a:effectLst/>
                <a:uLnTx/>
                <a:uFillTx/>
                <a:latin typeface="Calibri" panose="020F0502020204030204"/>
                <a:ea typeface="+mn-ea"/>
                <a:cs typeface="+mn-cs"/>
              </a:rPr>
              <a:t>¡POR FAVOR, TOME NOTA!</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lang="es-US"/>
            </a:pPr>
            <a:r>
              <a:rPr lang="es-US" sz="1900" dirty="0">
                <a:solidFill>
                  <a:prstClr val="black"/>
                </a:solidFill>
                <a:latin typeface="Calibri" panose="020F0502020204030204"/>
              </a:rPr>
              <a:t>Hay un paso adicional que debe realizar después de enviar su solicitud.</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lang="es-US"/>
            </a:pPr>
            <a:r>
              <a:rPr lang="es-US" sz="1900" dirty="0">
                <a:solidFill>
                  <a:prstClr val="black"/>
                </a:solidFill>
                <a:latin typeface="Calibri" panose="020F0502020204030204"/>
              </a:rPr>
              <a:t>Haga clic en el enlace del mensaje de confirmación para continuar al siguiente paso y enviar una solicitud de presupuesto.</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lang="es-US"/>
            </a:pPr>
            <a:endParaRPr lang="es-US" sz="1900" dirty="0">
              <a:solidFill>
                <a:prstClr val="black"/>
              </a:solidFill>
              <a:latin typeface="Calibri" panose="020F0502020204030204"/>
            </a:endParaRPr>
          </a:p>
          <a:p>
            <a:pPr marR="0" lvl="0" algn="l" defTabSz="457200" rtl="0" eaLnBrk="1" fontAlgn="auto" latinLnBrk="0" hangingPunct="1">
              <a:lnSpc>
                <a:spcPct val="100000"/>
              </a:lnSpc>
              <a:spcBef>
                <a:spcPts val="0"/>
              </a:spcBef>
              <a:spcAft>
                <a:spcPts val="0"/>
              </a:spcAft>
              <a:buClrTx/>
              <a:buSzTx/>
              <a:tabLst/>
              <a:defRPr lang="es-US"/>
            </a:pPr>
            <a:endParaRPr lang="es-US" sz="1900" dirty="0">
              <a:solidFill>
                <a:prstClr val="black"/>
              </a:solidFill>
              <a:latin typeface="Calibri" panose="020F0502020204030204"/>
            </a:endParaRPr>
          </a:p>
          <a:p>
            <a:pPr marL="342900" marR="0" lvl="0" indent="-34290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lang="es-US"/>
            </a:pPr>
            <a:r>
              <a:rPr lang="es-US" sz="1900" dirty="0">
                <a:solidFill>
                  <a:prstClr val="black"/>
                </a:solidFill>
                <a:latin typeface="Calibri" panose="020F0502020204030204"/>
              </a:rPr>
              <a:t>También puede enviar una solicitud de presupuesto haciendo clic en el icono de la calculadora junto a su solicitud.</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lang="es-US"/>
            </a:pPr>
            <a:endParaRPr kumimoji="0" lang="es-US" sz="2000" b="0" i="0" u="none" strike="noStrike" kern="1200" cap="none" spc="0" normalizeH="0" baseline="0" dirty="0">
              <a:ln>
                <a:noFill/>
              </a:ln>
              <a:solidFill>
                <a:prstClr val="black"/>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96509FE4-7B86-4EE7-99A0-0E62FCC6A0E5}"/>
              </a:ext>
            </a:extLst>
          </p:cNvPr>
          <p:cNvPicPr>
            <a:picLocks noChangeAspect="1"/>
          </p:cNvPicPr>
          <p:nvPr/>
        </p:nvPicPr>
        <p:blipFill>
          <a:blip r:embed="rId3"/>
          <a:stretch>
            <a:fillRect/>
          </a:stretch>
        </p:blipFill>
        <p:spPr>
          <a:xfrm>
            <a:off x="449279" y="3122101"/>
            <a:ext cx="9780860" cy="770466"/>
          </a:xfrm>
          <a:prstGeom prst="rect">
            <a:avLst/>
          </a:prstGeom>
        </p:spPr>
      </p:pic>
      <p:pic>
        <p:nvPicPr>
          <p:cNvPr id="14" name="Picture 13">
            <a:extLst>
              <a:ext uri="{FF2B5EF4-FFF2-40B4-BE49-F238E27FC236}">
                <a16:creationId xmlns:a16="http://schemas.microsoft.com/office/drawing/2014/main" id="{F1E49AF9-B88C-4A3C-A5A6-537A5E6433F2}"/>
              </a:ext>
            </a:extLst>
          </p:cNvPr>
          <p:cNvPicPr>
            <a:picLocks noChangeAspect="1"/>
          </p:cNvPicPr>
          <p:nvPr/>
        </p:nvPicPr>
        <p:blipFill>
          <a:blip r:embed="rId4"/>
          <a:stretch>
            <a:fillRect/>
          </a:stretch>
        </p:blipFill>
        <p:spPr>
          <a:xfrm>
            <a:off x="449279" y="4432793"/>
            <a:ext cx="9780860" cy="1591489"/>
          </a:xfrm>
          <a:prstGeom prst="rect">
            <a:avLst/>
          </a:prstGeom>
        </p:spPr>
      </p:pic>
    </p:spTree>
    <p:extLst>
      <p:ext uri="{BB962C8B-B14F-4D97-AF65-F5344CB8AC3E}">
        <p14:creationId xmlns:p14="http://schemas.microsoft.com/office/powerpoint/2010/main" val="24366972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normAutofit/>
          </a:bodyPr>
          <a:lstStyle/>
          <a:p>
            <a:r>
              <a:rPr lang="es-US" sz="5400" b="1">
                <a:solidFill>
                  <a:schemeClr val="bg1"/>
                </a:solidFill>
              </a:rPr>
              <a:t>Paso 4: enviar la solicitud de presupuesto</a:t>
            </a:r>
          </a:p>
        </p:txBody>
      </p:sp>
      <p:sp>
        <p:nvSpPr>
          <p:cNvPr id="4" name="Content Placeholder 2">
            <a:extLst>
              <a:ext uri="{FF2B5EF4-FFF2-40B4-BE49-F238E27FC236}">
                <a16:creationId xmlns:a16="http://schemas.microsoft.com/office/drawing/2014/main" id="{C2937D3D-0447-41E6-8DAD-34C153CAA744}"/>
              </a:ext>
            </a:extLst>
          </p:cNvPr>
          <p:cNvSpPr>
            <a:spLocks noGrp="1"/>
          </p:cNvSpPr>
          <p:nvPr>
            <p:ph idx="1"/>
          </p:nvPr>
        </p:nvSpPr>
        <p:spPr>
          <a:xfrm>
            <a:off x="268288" y="1825625"/>
            <a:ext cx="11685587" cy="4171950"/>
          </a:xfrm>
        </p:spPr>
        <p:txBody>
          <a:bodyPr/>
          <a:lstStyle/>
          <a:p>
            <a:r>
              <a:rPr lang="es-US" sz="2400"/>
              <a:t>Seleccione el período de subsidio para el que está presentando su solicitud y pulse "+".</a:t>
            </a:r>
          </a:p>
          <a:p>
            <a:endParaRPr lang="es-US" sz="2400"/>
          </a:p>
          <a:p>
            <a:pPr marL="0" indent="0">
              <a:buNone/>
            </a:pPr>
            <a:endParaRPr lang="es-US" sz="2400"/>
          </a:p>
          <a:p>
            <a:pPr marL="0" indent="0">
              <a:buNone/>
            </a:pPr>
            <a:endParaRPr lang="es-US" sz="2400"/>
          </a:p>
          <a:p>
            <a:pPr marL="0" indent="0">
              <a:buNone/>
            </a:pPr>
            <a:endParaRPr lang="es-US"/>
          </a:p>
          <a:p>
            <a:pPr marL="0" indent="0">
              <a:buNone/>
            </a:pPr>
            <a:endParaRPr lang="es-US"/>
          </a:p>
        </p:txBody>
      </p:sp>
      <p:pic>
        <p:nvPicPr>
          <p:cNvPr id="6" name="Picture 5">
            <a:extLst>
              <a:ext uri="{FF2B5EF4-FFF2-40B4-BE49-F238E27FC236}">
                <a16:creationId xmlns:a16="http://schemas.microsoft.com/office/drawing/2014/main" id="{797B16E8-A1D1-4318-9561-D26C1BCD94FC}"/>
              </a:ext>
            </a:extLst>
          </p:cNvPr>
          <p:cNvPicPr>
            <a:picLocks noChangeAspect="1"/>
          </p:cNvPicPr>
          <p:nvPr/>
        </p:nvPicPr>
        <p:blipFill>
          <a:blip r:embed="rId3"/>
          <a:stretch>
            <a:fillRect/>
          </a:stretch>
        </p:blipFill>
        <p:spPr>
          <a:xfrm>
            <a:off x="397016" y="2336147"/>
            <a:ext cx="11397967" cy="1938684"/>
          </a:xfrm>
          <a:prstGeom prst="rect">
            <a:avLst/>
          </a:prstGeom>
        </p:spPr>
      </p:pic>
      <p:sp>
        <p:nvSpPr>
          <p:cNvPr id="9" name="TextBox 8">
            <a:extLst>
              <a:ext uri="{FF2B5EF4-FFF2-40B4-BE49-F238E27FC236}">
                <a16:creationId xmlns:a16="http://schemas.microsoft.com/office/drawing/2014/main" id="{3DC3748F-1461-47BD-94B5-5E44900BEE54}"/>
              </a:ext>
            </a:extLst>
          </p:cNvPr>
          <p:cNvSpPr txBox="1"/>
          <p:nvPr/>
        </p:nvSpPr>
        <p:spPr>
          <a:xfrm>
            <a:off x="397015" y="5187468"/>
            <a:ext cx="1168549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dirty="0">
                <a:ln>
                  <a:noFill/>
                </a:ln>
                <a:solidFill>
                  <a:prstClr val="black"/>
                </a:solidFill>
                <a:effectLst/>
                <a:uLnTx/>
                <a:uFillTx/>
                <a:latin typeface="Calibri" panose="020F0502020204030204"/>
                <a:ea typeface="+mn-ea"/>
                <a:cs typeface="+mn-cs"/>
              </a:rPr>
              <a:t>Nota:</a:t>
            </a:r>
            <a:r>
              <a:rPr lang="es-US" dirty="0">
                <a:solidFill>
                  <a:prstClr val="black"/>
                </a:solidFill>
                <a:latin typeface="Calibri" panose="020F0502020204030204"/>
              </a:rPr>
              <a:t> si presenta la solicitud por primera vez en el Período de subsidio 2, cree su solicitud de presupuesto para el Período de subsidio 2, etc.  No podemos aceptar solicitudes de presupuesto para períodos de subsidio que ya hayan cerrado.</a:t>
            </a:r>
            <a:endParaRPr kumimoji="0" lang="es-US" sz="1800" b="0" i="0" u="none" strike="noStrike" kern="1200" cap="none" spc="0" normalizeH="0" baseline="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44228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Ingresar Solicitud de Presupuesto Total (Centros)</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a:p>
          <a:p>
            <a:endParaRPr lang="es-US" sz="3200"/>
          </a:p>
        </p:txBody>
      </p:sp>
      <p:sp>
        <p:nvSpPr>
          <p:cNvPr id="8" name="TextBox 7">
            <a:extLst>
              <a:ext uri="{FF2B5EF4-FFF2-40B4-BE49-F238E27FC236}">
                <a16:creationId xmlns:a16="http://schemas.microsoft.com/office/drawing/2014/main" id="{D14EA4DC-7E6E-4CA4-9FB1-166D50285725}"/>
              </a:ext>
            </a:extLst>
          </p:cNvPr>
          <p:cNvSpPr txBox="1"/>
          <p:nvPr/>
        </p:nvSpPr>
        <p:spPr>
          <a:xfrm>
            <a:off x="9280187" y="2018040"/>
            <a:ext cx="2801566" cy="369331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Revise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las aulas indicadas. Si es incorrecto, regrese a la pantalla "Classroom" (Aulas) y revísela.</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kumimoji="0" lang="es-US" sz="1800" b="0" i="0" u="none" strike="noStrike" kern="1200" cap="none" spc="0" normalizeH="0" baseline="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Revise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la cantidad máxima en dólares indicada. Puede solicitar la cantidad total indicada o una cantidad menor.</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lang="es-US">
              <a:solidFill>
                <a:prstClr val="black"/>
              </a:solidFill>
              <a:latin typeface="Calibri" panose="020F0502020204030204"/>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Ingrese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el monto de su solicitud para este período de subsidio.</a:t>
            </a:r>
          </a:p>
        </p:txBody>
      </p:sp>
      <p:pic>
        <p:nvPicPr>
          <p:cNvPr id="6" name="Picture 5">
            <a:extLst>
              <a:ext uri="{FF2B5EF4-FFF2-40B4-BE49-F238E27FC236}">
                <a16:creationId xmlns:a16="http://schemas.microsoft.com/office/drawing/2014/main" id="{B7AD4EC6-223E-49FE-B95C-798A4E0E16E7}"/>
              </a:ext>
            </a:extLst>
          </p:cNvPr>
          <p:cNvPicPr>
            <a:picLocks noChangeAspect="1"/>
          </p:cNvPicPr>
          <p:nvPr/>
        </p:nvPicPr>
        <p:blipFill>
          <a:blip r:embed="rId3"/>
          <a:stretch>
            <a:fillRect/>
          </a:stretch>
        </p:blipFill>
        <p:spPr>
          <a:xfrm>
            <a:off x="309282" y="1882879"/>
            <a:ext cx="8851067" cy="3953477"/>
          </a:xfrm>
          <a:prstGeom prst="rect">
            <a:avLst/>
          </a:prstGeom>
        </p:spPr>
      </p:pic>
    </p:spTree>
    <p:extLst>
      <p:ext uri="{BB962C8B-B14F-4D97-AF65-F5344CB8AC3E}">
        <p14:creationId xmlns:p14="http://schemas.microsoft.com/office/powerpoint/2010/main" val="3778070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EBAD42-F89E-4182-911F-79A73268DCB1}"/>
              </a:ext>
            </a:extLst>
          </p:cNvPr>
          <p:cNvSpPr>
            <a:spLocks noGrp="1"/>
          </p:cNvSpPr>
          <p:nvPr>
            <p:ph idx="1"/>
          </p:nvPr>
        </p:nvSpPr>
        <p:spPr>
          <a:xfrm>
            <a:off x="838200" y="2178424"/>
            <a:ext cx="10515600" cy="3859306"/>
          </a:xfrm>
        </p:spPr>
        <p:txBody>
          <a:bodyPr>
            <a:normAutofit/>
          </a:bodyPr>
          <a:lstStyle/>
          <a:p>
            <a:pPr marL="0" indent="0">
              <a:buNone/>
            </a:pPr>
            <a:r>
              <a:rPr lang="es-US" sz="6600"/>
              <a:t>Descripción general del SGCC</a:t>
            </a:r>
          </a:p>
        </p:txBody>
      </p:sp>
    </p:spTree>
    <p:extLst>
      <p:ext uri="{BB962C8B-B14F-4D97-AF65-F5344CB8AC3E}">
        <p14:creationId xmlns:p14="http://schemas.microsoft.com/office/powerpoint/2010/main" val="2019784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Ingrese la Solicitud de Presupuesto Total (Hogar)</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a:p>
          <a:p>
            <a:endParaRPr lang="es-US" sz="3200"/>
          </a:p>
        </p:txBody>
      </p:sp>
      <p:sp>
        <p:nvSpPr>
          <p:cNvPr id="8" name="TextBox 7">
            <a:extLst>
              <a:ext uri="{FF2B5EF4-FFF2-40B4-BE49-F238E27FC236}">
                <a16:creationId xmlns:a16="http://schemas.microsoft.com/office/drawing/2014/main" id="{D14EA4DC-7E6E-4CA4-9FB1-166D50285725}"/>
              </a:ext>
            </a:extLst>
          </p:cNvPr>
          <p:cNvSpPr txBox="1"/>
          <p:nvPr/>
        </p:nvSpPr>
        <p:spPr>
          <a:xfrm>
            <a:off x="9280187" y="2018040"/>
            <a:ext cx="2801566" cy="230832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Revise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la cantidad máxima en dólares indicada. Puede solicitar la cantidad total indicada o una cantidad menor.</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lang="es-US">
              <a:solidFill>
                <a:prstClr val="black"/>
              </a:solidFill>
              <a:latin typeface="Calibri" panose="020F0502020204030204"/>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Ingrese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el monto de su solicitud para este período de subsidio.</a:t>
            </a:r>
          </a:p>
        </p:txBody>
      </p:sp>
      <p:pic>
        <p:nvPicPr>
          <p:cNvPr id="5" name="Picture 4">
            <a:extLst>
              <a:ext uri="{FF2B5EF4-FFF2-40B4-BE49-F238E27FC236}">
                <a16:creationId xmlns:a16="http://schemas.microsoft.com/office/drawing/2014/main" id="{0C559BD2-43BA-47FA-93B5-F5ECC8928771}"/>
              </a:ext>
            </a:extLst>
          </p:cNvPr>
          <p:cNvPicPr>
            <a:picLocks noChangeAspect="1"/>
          </p:cNvPicPr>
          <p:nvPr/>
        </p:nvPicPr>
        <p:blipFill rotWithShape="1">
          <a:blip r:embed="rId3"/>
          <a:srcRect r="12875"/>
          <a:stretch/>
        </p:blipFill>
        <p:spPr>
          <a:xfrm>
            <a:off x="309282" y="2018040"/>
            <a:ext cx="8507340" cy="2267266"/>
          </a:xfrm>
          <a:prstGeom prst="rect">
            <a:avLst/>
          </a:prstGeom>
        </p:spPr>
      </p:pic>
    </p:spTree>
    <p:extLst>
      <p:ext uri="{BB962C8B-B14F-4D97-AF65-F5344CB8AC3E}">
        <p14:creationId xmlns:p14="http://schemas.microsoft.com/office/powerpoint/2010/main" val="1415131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normAutofit fontScale="90000"/>
          </a:bodyPr>
          <a:lstStyle/>
          <a:p>
            <a:r>
              <a:rPr lang="es-US" b="1"/>
              <a:t>Ingresar propuesta de presupuesto: mejoras para el personal</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a:p>
          <a:p>
            <a:endParaRPr lang="es-US" sz="3200"/>
          </a:p>
        </p:txBody>
      </p:sp>
      <p:sp>
        <p:nvSpPr>
          <p:cNvPr id="8" name="TextBox 7">
            <a:extLst>
              <a:ext uri="{FF2B5EF4-FFF2-40B4-BE49-F238E27FC236}">
                <a16:creationId xmlns:a16="http://schemas.microsoft.com/office/drawing/2014/main" id="{D14EA4DC-7E6E-4CA4-9FB1-166D50285725}"/>
              </a:ext>
            </a:extLst>
          </p:cNvPr>
          <p:cNvSpPr txBox="1"/>
          <p:nvPr/>
        </p:nvSpPr>
        <p:spPr>
          <a:xfrm>
            <a:off x="9280187" y="2018040"/>
            <a:ext cx="2801566" cy="230832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Ingrese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la cantidad en dólares que planea invertir en cada una de las categorías enumeradas.</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lang="es-US">
              <a:solidFill>
                <a:prstClr val="black"/>
              </a:solidFill>
              <a:latin typeface="Calibri" panose="020F0502020204030204"/>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Revise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el subtotal </a:t>
            </a:r>
            <a:r>
              <a:rPr kumimoji="0" lang="es-US" sz="1800" b="0" i="0" u="none" strike="noStrike" kern="1200" cap="none" spc="0" normalizeH="0" baseline="0" err="1">
                <a:ln>
                  <a:noFill/>
                </a:ln>
                <a:solidFill>
                  <a:prstClr val="black"/>
                </a:solidFill>
                <a:effectLst/>
                <a:uLnTx/>
                <a:uFillTx/>
                <a:latin typeface="Calibri" panose="020F0502020204030204"/>
                <a:ea typeface="+mn-ea"/>
                <a:cs typeface="+mn-cs"/>
              </a:rPr>
              <a:t>para</a:t>
            </a:r>
            <a:r>
              <a:rPr lang="es-US">
                <a:solidFill>
                  <a:prstClr val="black"/>
                </a:solidFill>
                <a:latin typeface="Calibri" panose="020F0502020204030204"/>
              </a:rPr>
              <a:t> asegurarse de que sea al menos el 50 % de su presupuesto total solicitado.</a:t>
            </a:r>
            <a:endParaRPr kumimoji="0" lang="es-US" sz="1800" b="0" i="0" u="none" strike="noStrike" kern="1200" cap="none" spc="0" normalizeH="0" baseline="0">
              <a:ln>
                <a:noFill/>
              </a:ln>
              <a:solidFill>
                <a:prstClr val="black"/>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E957F218-362B-4C35-BEBE-A2718FA200EF}"/>
              </a:ext>
            </a:extLst>
          </p:cNvPr>
          <p:cNvPicPr>
            <a:picLocks noChangeAspect="1"/>
          </p:cNvPicPr>
          <p:nvPr/>
        </p:nvPicPr>
        <p:blipFill>
          <a:blip r:embed="rId3"/>
          <a:stretch>
            <a:fillRect/>
          </a:stretch>
        </p:blipFill>
        <p:spPr>
          <a:xfrm>
            <a:off x="274763" y="1825625"/>
            <a:ext cx="8809376" cy="2870553"/>
          </a:xfrm>
          <a:prstGeom prst="rect">
            <a:avLst/>
          </a:prstGeom>
        </p:spPr>
      </p:pic>
    </p:spTree>
    <p:extLst>
      <p:ext uri="{BB962C8B-B14F-4D97-AF65-F5344CB8AC3E}">
        <p14:creationId xmlns:p14="http://schemas.microsoft.com/office/powerpoint/2010/main" val="33673855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Ingresar propuesta de presupuesto: otros gastos</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a:p>
          <a:p>
            <a:endParaRPr lang="es-US" sz="3200"/>
          </a:p>
        </p:txBody>
      </p:sp>
      <p:sp>
        <p:nvSpPr>
          <p:cNvPr id="8" name="TextBox 7">
            <a:extLst>
              <a:ext uri="{FF2B5EF4-FFF2-40B4-BE49-F238E27FC236}">
                <a16:creationId xmlns:a16="http://schemas.microsoft.com/office/drawing/2014/main" id="{D14EA4DC-7E6E-4CA4-9FB1-166D50285725}"/>
              </a:ext>
            </a:extLst>
          </p:cNvPr>
          <p:cNvSpPr txBox="1"/>
          <p:nvPr/>
        </p:nvSpPr>
        <p:spPr>
          <a:xfrm>
            <a:off x="9280187" y="2018040"/>
            <a:ext cx="2801566" cy="286232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Ingrese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la cantidad en dólares que planea invertir en cada una de las categorías enumeradas.</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lang="es-US">
              <a:solidFill>
                <a:prstClr val="black"/>
              </a:solidFill>
              <a:latin typeface="Calibri" panose="020F0502020204030204"/>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(Los costos indirectos aparecerán solo para los centros).</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lang="es-US">
              <a:solidFill>
                <a:prstClr val="black"/>
              </a:solidFill>
              <a:latin typeface="Calibri" panose="020F0502020204030204"/>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Revise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los gastos totales para asegurar que sea igual a su solicitud de presupuesto total.</a:t>
            </a:r>
          </a:p>
        </p:txBody>
      </p:sp>
      <p:pic>
        <p:nvPicPr>
          <p:cNvPr id="6" name="Picture 5">
            <a:extLst>
              <a:ext uri="{FF2B5EF4-FFF2-40B4-BE49-F238E27FC236}">
                <a16:creationId xmlns:a16="http://schemas.microsoft.com/office/drawing/2014/main" id="{049DEBF9-3A02-4DA5-9D4A-EAEE68F02605}"/>
              </a:ext>
            </a:extLst>
          </p:cNvPr>
          <p:cNvPicPr>
            <a:picLocks noChangeAspect="1"/>
          </p:cNvPicPr>
          <p:nvPr/>
        </p:nvPicPr>
        <p:blipFill>
          <a:blip r:embed="rId3"/>
          <a:stretch>
            <a:fillRect/>
          </a:stretch>
        </p:blipFill>
        <p:spPr>
          <a:xfrm>
            <a:off x="274763" y="1825625"/>
            <a:ext cx="8572884" cy="5032375"/>
          </a:xfrm>
          <a:prstGeom prst="rect">
            <a:avLst/>
          </a:prstGeom>
        </p:spPr>
      </p:pic>
    </p:spTree>
    <p:extLst>
      <p:ext uri="{BB962C8B-B14F-4D97-AF65-F5344CB8AC3E}">
        <p14:creationId xmlns:p14="http://schemas.microsoft.com/office/powerpoint/2010/main" val="38392294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Documentación</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a:p>
          <a:p>
            <a:endParaRPr lang="es-US" sz="3200"/>
          </a:p>
        </p:txBody>
      </p:sp>
      <p:sp>
        <p:nvSpPr>
          <p:cNvPr id="8" name="TextBox 7">
            <a:extLst>
              <a:ext uri="{FF2B5EF4-FFF2-40B4-BE49-F238E27FC236}">
                <a16:creationId xmlns:a16="http://schemas.microsoft.com/office/drawing/2014/main" id="{D14EA4DC-7E6E-4CA4-9FB1-166D50285725}"/>
              </a:ext>
            </a:extLst>
          </p:cNvPr>
          <p:cNvSpPr txBox="1"/>
          <p:nvPr/>
        </p:nvSpPr>
        <p:spPr>
          <a:xfrm>
            <a:off x="9280187" y="2018040"/>
            <a:ext cx="2801566" cy="230832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Proporcione explicación</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si está solicitando fondos para "Otros" gastos en mejoras para el personal.</a:t>
            </a:r>
          </a:p>
          <a:p>
            <a:pPr marL="0" marR="0" lvl="0" indent="0" algn="l" defTabSz="457200" rtl="0" eaLnBrk="1" fontAlgn="auto" latinLnBrk="0" hangingPunct="1">
              <a:lnSpc>
                <a:spcPct val="100000"/>
              </a:lnSpc>
              <a:spcBef>
                <a:spcPts val="0"/>
              </a:spcBef>
              <a:spcAft>
                <a:spcPts val="0"/>
              </a:spcAft>
              <a:buClrTx/>
              <a:buSzTx/>
              <a:buFontTx/>
              <a:buNone/>
              <a:tabLst/>
              <a:defRPr lang="es-US"/>
            </a:pPr>
            <a:endParaRPr lang="es-US">
              <a:solidFill>
                <a:prstClr val="black"/>
              </a:solidFill>
              <a:latin typeface="Calibri" panose="020F0502020204030204"/>
            </a:endParaRPr>
          </a:p>
          <a:p>
            <a:pPr marL="0" marR="0" lvl="0" indent="0" algn="l" defTabSz="457200" rtl="0" eaLnBrk="1" fontAlgn="auto" latinLnBrk="0" hangingPunct="1">
              <a:lnSpc>
                <a:spcPct val="100000"/>
              </a:lnSpc>
              <a:spcBef>
                <a:spcPts val="0"/>
              </a:spcBef>
              <a:spcAft>
                <a:spcPts val="0"/>
              </a:spcAft>
              <a:buClrTx/>
              <a:buSzTx/>
              <a:buFontTx/>
              <a:buNone/>
              <a:tabLst/>
              <a:defRPr lang="es-US"/>
            </a:pPr>
            <a:r>
              <a:rPr kumimoji="0" lang="es-US" sz="1800" b="1" i="0" u="none" strike="noStrike" kern="1200" cap="none" spc="0" normalizeH="0" baseline="0">
                <a:ln>
                  <a:noFill/>
                </a:ln>
                <a:solidFill>
                  <a:prstClr val="black"/>
                </a:solidFill>
                <a:effectLst/>
                <a:uLnTx/>
                <a:uFillTx/>
                <a:latin typeface="Calibri" panose="020F0502020204030204"/>
                <a:ea typeface="+mn-ea"/>
                <a:cs typeface="+mn-cs"/>
              </a:rPr>
              <a:t>Envíe</a:t>
            </a:r>
            <a:r>
              <a:rPr kumimoji="0" lang="es-US" sz="1800" b="0" i="0" u="none" strike="noStrike" kern="1200" cap="none" spc="0" normalizeH="0" baseline="0">
                <a:ln>
                  <a:noFill/>
                </a:ln>
                <a:solidFill>
                  <a:prstClr val="black"/>
                </a:solidFill>
                <a:effectLst/>
                <a:uLnTx/>
                <a:uFillTx/>
                <a:latin typeface="Calibri" panose="020F0502020204030204"/>
                <a:ea typeface="+mn-ea"/>
                <a:cs typeface="+mn-cs"/>
              </a:rPr>
              <a:t> su documento de atestación firmado para este período de subsidio.</a:t>
            </a:r>
          </a:p>
        </p:txBody>
      </p:sp>
      <p:pic>
        <p:nvPicPr>
          <p:cNvPr id="5" name="Picture 4">
            <a:extLst>
              <a:ext uri="{FF2B5EF4-FFF2-40B4-BE49-F238E27FC236}">
                <a16:creationId xmlns:a16="http://schemas.microsoft.com/office/drawing/2014/main" id="{7E129949-FF6B-45A5-9EB8-66FADC27A5AC}"/>
              </a:ext>
            </a:extLst>
          </p:cNvPr>
          <p:cNvPicPr>
            <a:picLocks noChangeAspect="1"/>
          </p:cNvPicPr>
          <p:nvPr/>
        </p:nvPicPr>
        <p:blipFill>
          <a:blip r:embed="rId3"/>
          <a:stretch>
            <a:fillRect/>
          </a:stretch>
        </p:blipFill>
        <p:spPr>
          <a:xfrm>
            <a:off x="309282" y="2018040"/>
            <a:ext cx="8564836" cy="1722893"/>
          </a:xfrm>
          <a:prstGeom prst="rect">
            <a:avLst/>
          </a:prstGeom>
        </p:spPr>
      </p:pic>
    </p:spTree>
    <p:extLst>
      <p:ext uri="{BB962C8B-B14F-4D97-AF65-F5344CB8AC3E}">
        <p14:creationId xmlns:p14="http://schemas.microsoft.com/office/powerpoint/2010/main" val="39269042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lstStyle/>
          <a:p>
            <a:r>
              <a:rPr lang="es-US" b="1"/>
              <a:t>Ver solicitud de presupuesto</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12425" y="1825625"/>
            <a:ext cx="11604812" cy="4198657"/>
          </a:xfrm>
        </p:spPr>
        <p:txBody>
          <a:bodyPr>
            <a:normAutofit/>
          </a:bodyPr>
          <a:lstStyle/>
          <a:p>
            <a:pPr marL="0" indent="0">
              <a:buNone/>
            </a:pPr>
            <a:endParaRPr lang="es-US" sz="3200"/>
          </a:p>
          <a:p>
            <a:endParaRPr lang="es-US" sz="3200"/>
          </a:p>
        </p:txBody>
      </p:sp>
      <p:sp>
        <p:nvSpPr>
          <p:cNvPr id="6" name="Content Placeholder 2">
            <a:extLst>
              <a:ext uri="{FF2B5EF4-FFF2-40B4-BE49-F238E27FC236}">
                <a16:creationId xmlns:a16="http://schemas.microsoft.com/office/drawing/2014/main" id="{42C07082-17B5-4638-A11B-1F1C89EE57F5}"/>
              </a:ext>
            </a:extLst>
          </p:cNvPr>
          <p:cNvSpPr txBox="1">
            <a:spLocks/>
          </p:cNvSpPr>
          <p:nvPr/>
        </p:nvSpPr>
        <p:spPr>
          <a:xfrm>
            <a:off x="268288" y="1825625"/>
            <a:ext cx="11604812" cy="41719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s-US"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s-US"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s-US"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es-US" sz="1800" kern="1200">
                <a:solidFill>
                  <a:schemeClr val="tx1"/>
                </a:solidFill>
                <a:latin typeface="+mn-lt"/>
                <a:ea typeface="+mn-ea"/>
                <a:cs typeface="+mn-cs"/>
              </a:defRPr>
            </a:lvl9pPr>
          </a:lstStyle>
          <a:p>
            <a:r>
              <a:rPr lang="es-US" sz="2400"/>
              <a:t>Una vez que se ha enviado su solicitud de presupuesto, no se puede editar.  Si desea revisar su solicitud en modo de solo lectura, haga clic en el icono de lupa.</a:t>
            </a:r>
          </a:p>
          <a:p>
            <a:endParaRPr lang="es-US" sz="2400"/>
          </a:p>
          <a:p>
            <a:pPr marL="0" indent="0">
              <a:buFont typeface="Arial" panose="020B0604020202020204" pitchFamily="34" charset="0"/>
              <a:buNone/>
            </a:pPr>
            <a:endParaRPr lang="es-US" sz="2400"/>
          </a:p>
          <a:p>
            <a:pPr marL="0" indent="0">
              <a:buFont typeface="Arial" panose="020B0604020202020204" pitchFamily="34" charset="0"/>
              <a:buNone/>
            </a:pPr>
            <a:endParaRPr lang="es-US" sz="2400"/>
          </a:p>
          <a:p>
            <a:pPr marL="0" indent="0">
              <a:buFont typeface="Arial" panose="020B0604020202020204" pitchFamily="34" charset="0"/>
              <a:buNone/>
            </a:pPr>
            <a:endParaRPr lang="es-US"/>
          </a:p>
          <a:p>
            <a:pPr marL="0" indent="0">
              <a:buFont typeface="Arial" panose="020B0604020202020204" pitchFamily="34" charset="0"/>
              <a:buNone/>
            </a:pPr>
            <a:endParaRPr lang="es-US"/>
          </a:p>
        </p:txBody>
      </p:sp>
      <p:pic>
        <p:nvPicPr>
          <p:cNvPr id="7" name="Picture 6">
            <a:extLst>
              <a:ext uri="{FF2B5EF4-FFF2-40B4-BE49-F238E27FC236}">
                <a16:creationId xmlns:a16="http://schemas.microsoft.com/office/drawing/2014/main" id="{961B6104-FCC2-4DC0-8488-13A6BA2C8E52}"/>
              </a:ext>
            </a:extLst>
          </p:cNvPr>
          <p:cNvPicPr>
            <a:picLocks noChangeAspect="1"/>
          </p:cNvPicPr>
          <p:nvPr/>
        </p:nvPicPr>
        <p:blipFill>
          <a:blip r:embed="rId3"/>
          <a:stretch>
            <a:fillRect/>
          </a:stretch>
        </p:blipFill>
        <p:spPr>
          <a:xfrm>
            <a:off x="240580" y="2813796"/>
            <a:ext cx="11660227" cy="1952898"/>
          </a:xfrm>
          <a:prstGeom prst="rect">
            <a:avLst/>
          </a:prstGeom>
        </p:spPr>
      </p:pic>
    </p:spTree>
    <p:extLst>
      <p:ext uri="{BB962C8B-B14F-4D97-AF65-F5344CB8AC3E}">
        <p14:creationId xmlns:p14="http://schemas.microsoft.com/office/powerpoint/2010/main" val="7562632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B21A3-6C07-4F11-9992-C9D7EFB5648E}"/>
              </a:ext>
            </a:extLst>
          </p:cNvPr>
          <p:cNvSpPr>
            <a:spLocks noGrp="1"/>
          </p:cNvSpPr>
          <p:nvPr>
            <p:ph type="title"/>
          </p:nvPr>
        </p:nvSpPr>
        <p:spPr>
          <a:xfrm>
            <a:off x="645459" y="244104"/>
            <a:ext cx="11120717" cy="1325563"/>
          </a:xfrm>
        </p:spPr>
        <p:txBody>
          <a:bodyPr/>
          <a:lstStyle/>
          <a:p>
            <a:endParaRPr lang="es-US"/>
          </a:p>
        </p:txBody>
      </p:sp>
      <p:sp>
        <p:nvSpPr>
          <p:cNvPr id="3" name="Content Placeholder 2">
            <a:extLst>
              <a:ext uri="{FF2B5EF4-FFF2-40B4-BE49-F238E27FC236}">
                <a16:creationId xmlns:a16="http://schemas.microsoft.com/office/drawing/2014/main" id="{33EBAD42-F89E-4182-911F-79A73268DCB1}"/>
              </a:ext>
            </a:extLst>
          </p:cNvPr>
          <p:cNvSpPr>
            <a:spLocks noGrp="1"/>
          </p:cNvSpPr>
          <p:nvPr>
            <p:ph idx="1"/>
          </p:nvPr>
        </p:nvSpPr>
        <p:spPr>
          <a:xfrm>
            <a:off x="838200" y="2178424"/>
            <a:ext cx="10515600" cy="3859306"/>
          </a:xfrm>
        </p:spPr>
        <p:txBody>
          <a:bodyPr>
            <a:normAutofit/>
          </a:bodyPr>
          <a:lstStyle/>
          <a:p>
            <a:pPr marL="0" indent="0">
              <a:buNone/>
            </a:pPr>
            <a:r>
              <a:rPr lang="es-US" sz="6600"/>
              <a:t>Qué ocurrirá después:</a:t>
            </a:r>
          </a:p>
        </p:txBody>
      </p:sp>
    </p:spTree>
    <p:extLst>
      <p:ext uri="{BB962C8B-B14F-4D97-AF65-F5344CB8AC3E}">
        <p14:creationId xmlns:p14="http://schemas.microsoft.com/office/powerpoint/2010/main" val="30513174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B21A3-6C07-4F11-9992-C9D7EFB5648E}"/>
              </a:ext>
            </a:extLst>
          </p:cNvPr>
          <p:cNvSpPr>
            <a:spLocks noGrp="1"/>
          </p:cNvSpPr>
          <p:nvPr>
            <p:ph type="title"/>
          </p:nvPr>
        </p:nvSpPr>
        <p:spPr>
          <a:xfrm>
            <a:off x="645459" y="244104"/>
            <a:ext cx="11120717" cy="1325563"/>
          </a:xfrm>
        </p:spPr>
        <p:txBody>
          <a:bodyPr/>
          <a:lstStyle/>
          <a:p>
            <a:r>
              <a:rPr lang="es-US" b="1">
                <a:solidFill>
                  <a:schemeClr val="bg1"/>
                </a:solidFill>
              </a:rPr>
              <a:t>Qué ocurrirá después:</a:t>
            </a:r>
          </a:p>
        </p:txBody>
      </p:sp>
      <p:sp>
        <p:nvSpPr>
          <p:cNvPr id="3" name="Content Placeholder 2">
            <a:extLst>
              <a:ext uri="{FF2B5EF4-FFF2-40B4-BE49-F238E27FC236}">
                <a16:creationId xmlns:a16="http://schemas.microsoft.com/office/drawing/2014/main" id="{33EBAD42-F89E-4182-911F-79A73268DCB1}"/>
              </a:ext>
            </a:extLst>
          </p:cNvPr>
          <p:cNvSpPr>
            <a:spLocks noGrp="1"/>
          </p:cNvSpPr>
          <p:nvPr>
            <p:ph idx="1"/>
          </p:nvPr>
        </p:nvSpPr>
        <p:spPr>
          <a:xfrm>
            <a:off x="645459" y="2178424"/>
            <a:ext cx="10708341" cy="3797833"/>
          </a:xfrm>
        </p:spPr>
        <p:txBody>
          <a:bodyPr>
            <a:normAutofit fontScale="92500" lnSpcReduction="10000"/>
          </a:bodyPr>
          <a:lstStyle/>
          <a:p>
            <a:r>
              <a:rPr lang="es-US"/>
              <a:t>Se revisarán las solicitudes.</a:t>
            </a:r>
          </a:p>
          <a:p>
            <a:r>
              <a:rPr lang="es-US"/>
              <a:t>La INCCRRA le enviará un correo electrónico para informarle de lo siguiente:</a:t>
            </a:r>
          </a:p>
          <a:p>
            <a:pPr lvl="1"/>
            <a:r>
              <a:rPr lang="es-US"/>
              <a:t>Si su solicitud está incompleta o es necesario cargar documentación más clara.  </a:t>
            </a:r>
          </a:p>
          <a:p>
            <a:pPr lvl="1"/>
            <a:r>
              <a:rPr lang="es-US"/>
              <a:t>Si necesita enviar documentación más clara, se le dará tiempo para enviar documentación adicional.  </a:t>
            </a:r>
          </a:p>
          <a:p>
            <a:pPr lvl="1"/>
            <a:r>
              <a:rPr lang="es-US"/>
              <a:t>Si se ha determinado que su solicitud es elegible o no elegible.  </a:t>
            </a:r>
          </a:p>
          <a:p>
            <a:pPr lvl="1"/>
            <a:r>
              <a:rPr lang="es-US"/>
              <a:t>Cuando su subsidio se haya enviado por correo postal.  </a:t>
            </a:r>
          </a:p>
          <a:p>
            <a:pPr lvl="1"/>
            <a:r>
              <a:rPr lang="es-US"/>
              <a:t>Los cheques SGCC de la primera ronda comenzarán a enviarse por correo a principios de febrero.  </a:t>
            </a:r>
          </a:p>
          <a:p>
            <a:pPr lvl="1"/>
            <a:r>
              <a:rPr lang="es-US"/>
              <a:t>Si su solicitud reúne los requisitos y usted recibe un correo electrónico con la fecha de envío del cheque, espere 21 días para recibir el cheque. </a:t>
            </a:r>
          </a:p>
          <a:p>
            <a:endParaRPr lang="es-US" sz="3200"/>
          </a:p>
        </p:txBody>
      </p:sp>
    </p:spTree>
    <p:extLst>
      <p:ext uri="{BB962C8B-B14F-4D97-AF65-F5344CB8AC3E}">
        <p14:creationId xmlns:p14="http://schemas.microsoft.com/office/powerpoint/2010/main" val="2780476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normAutofit/>
          </a:bodyPr>
          <a:lstStyle/>
          <a:p>
            <a:r>
              <a:rPr lang="es-US" sz="5400" b="1">
                <a:solidFill>
                  <a:schemeClr val="bg1"/>
                </a:solidFill>
              </a:rPr>
              <a:t>Comprobación del estado de la solicitud</a:t>
            </a:r>
          </a:p>
        </p:txBody>
      </p:sp>
      <p:pic>
        <p:nvPicPr>
          <p:cNvPr id="4" name="Picture 3">
            <a:extLst>
              <a:ext uri="{FF2B5EF4-FFF2-40B4-BE49-F238E27FC236}">
                <a16:creationId xmlns:a16="http://schemas.microsoft.com/office/drawing/2014/main" id="{6D8515B1-06FA-4C75-BC4B-A4C473986D24}"/>
              </a:ext>
            </a:extLst>
          </p:cNvPr>
          <p:cNvPicPr>
            <a:picLocks noChangeAspect="1"/>
          </p:cNvPicPr>
          <p:nvPr/>
        </p:nvPicPr>
        <p:blipFill>
          <a:blip r:embed="rId3"/>
          <a:stretch>
            <a:fillRect/>
          </a:stretch>
        </p:blipFill>
        <p:spPr>
          <a:xfrm>
            <a:off x="242070" y="2262024"/>
            <a:ext cx="11707859" cy="2333951"/>
          </a:xfrm>
          <a:prstGeom prst="rect">
            <a:avLst/>
          </a:prstGeom>
        </p:spPr>
      </p:pic>
    </p:spTree>
    <p:extLst>
      <p:ext uri="{BB962C8B-B14F-4D97-AF65-F5344CB8AC3E}">
        <p14:creationId xmlns:p14="http://schemas.microsoft.com/office/powerpoint/2010/main" val="11896100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normAutofit/>
          </a:bodyPr>
          <a:lstStyle/>
          <a:p>
            <a:r>
              <a:rPr lang="es-US" sz="5400" b="1">
                <a:solidFill>
                  <a:schemeClr val="bg1"/>
                </a:solidFill>
              </a:rPr>
              <a:t>Significados del estado de la solicitud</a:t>
            </a:r>
          </a:p>
        </p:txBody>
      </p:sp>
      <p:sp>
        <p:nvSpPr>
          <p:cNvPr id="6" name="Content Placeholder 5">
            <a:extLst>
              <a:ext uri="{FF2B5EF4-FFF2-40B4-BE49-F238E27FC236}">
                <a16:creationId xmlns:a16="http://schemas.microsoft.com/office/drawing/2014/main" id="{26D64135-9303-482A-8032-33D068007A8E}"/>
              </a:ext>
            </a:extLst>
          </p:cNvPr>
          <p:cNvSpPr>
            <a:spLocks noGrp="1"/>
          </p:cNvSpPr>
          <p:nvPr>
            <p:ph idx="1"/>
          </p:nvPr>
        </p:nvSpPr>
        <p:spPr>
          <a:xfrm>
            <a:off x="370114" y="1825625"/>
            <a:ext cx="10983686" cy="4351338"/>
          </a:xfrm>
        </p:spPr>
        <p:txBody>
          <a:bodyPr>
            <a:normAutofit fontScale="92500" lnSpcReduction="20000"/>
          </a:bodyPr>
          <a:lstStyle/>
          <a:p>
            <a:r>
              <a:rPr lang="es-US" b="1"/>
              <a:t>Pendiente (Envío en línea)</a:t>
            </a:r>
            <a:r>
              <a:rPr lang="es-US"/>
              <a:t>: ha guardado su solicitud pero aún necesita terminarla y hacer clic en "Enviar".</a:t>
            </a:r>
          </a:p>
          <a:p>
            <a:r>
              <a:rPr lang="es-US" b="1"/>
              <a:t>Pendiente (En espera de revisión)</a:t>
            </a:r>
            <a:r>
              <a:rPr lang="es-US"/>
              <a:t>: ha enviado su solicitud y está en proceso de ser revisada.</a:t>
            </a:r>
          </a:p>
          <a:p>
            <a:r>
              <a:rPr lang="es-US" b="1"/>
              <a:t>Pendiente (Información requerida)</a:t>
            </a:r>
            <a:r>
              <a:rPr lang="es-US"/>
              <a:t>: su solicitud está siendo revisada y requiere cierta información de usted (consulte su correo electrónico para obtener más detalles).</a:t>
            </a:r>
          </a:p>
          <a:p>
            <a:r>
              <a:rPr lang="es-US" b="1"/>
              <a:t>Elegible:</a:t>
            </a:r>
            <a:r>
              <a:rPr lang="es-US"/>
              <a:t> su solicitud está aprobada y usted recibirá el pago.</a:t>
            </a:r>
          </a:p>
          <a:p>
            <a:r>
              <a:rPr lang="es-US" b="1"/>
              <a:t>Inadmisible</a:t>
            </a:r>
            <a:r>
              <a:rPr lang="es-US"/>
              <a:t>: su programa no cumple con las pautas de elegibilidad (p.ej., no es un programa de tiempo completo, tiene el 100 % de los fondos de Head Start, no cumple con el requisito del CCAP) o no presentó la información requerida dentro del plazo.</a:t>
            </a:r>
          </a:p>
          <a:p>
            <a:endParaRPr lang="es-US"/>
          </a:p>
        </p:txBody>
      </p:sp>
    </p:spTree>
    <p:extLst>
      <p:ext uri="{BB962C8B-B14F-4D97-AF65-F5344CB8AC3E}">
        <p14:creationId xmlns:p14="http://schemas.microsoft.com/office/powerpoint/2010/main" val="34145831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normAutofit/>
          </a:bodyPr>
          <a:lstStyle/>
          <a:p>
            <a:r>
              <a:rPr lang="es-US" sz="5400" b="1">
                <a:solidFill>
                  <a:schemeClr val="bg1"/>
                </a:solidFill>
              </a:rPr>
              <a:t>Significados del estado del presupuesto</a:t>
            </a:r>
          </a:p>
        </p:txBody>
      </p:sp>
      <p:sp>
        <p:nvSpPr>
          <p:cNvPr id="6" name="Content Placeholder 5">
            <a:extLst>
              <a:ext uri="{FF2B5EF4-FFF2-40B4-BE49-F238E27FC236}">
                <a16:creationId xmlns:a16="http://schemas.microsoft.com/office/drawing/2014/main" id="{26D64135-9303-482A-8032-33D068007A8E}"/>
              </a:ext>
            </a:extLst>
          </p:cNvPr>
          <p:cNvSpPr>
            <a:spLocks noGrp="1"/>
          </p:cNvSpPr>
          <p:nvPr>
            <p:ph idx="1"/>
          </p:nvPr>
        </p:nvSpPr>
        <p:spPr>
          <a:xfrm>
            <a:off x="370114" y="1825625"/>
            <a:ext cx="10983686" cy="4351338"/>
          </a:xfrm>
        </p:spPr>
        <p:txBody>
          <a:bodyPr>
            <a:normAutofit/>
          </a:bodyPr>
          <a:lstStyle/>
          <a:p>
            <a:r>
              <a:rPr lang="es-US" b="1"/>
              <a:t>Borrador</a:t>
            </a:r>
            <a:r>
              <a:rPr lang="es-US"/>
              <a:t>: ha guardado su solicitud de presupuesto, pero aún debe finalizarla y hacer clic en "Enviar".</a:t>
            </a:r>
          </a:p>
          <a:p>
            <a:r>
              <a:rPr lang="es-US" b="1"/>
              <a:t>Enviada</a:t>
            </a:r>
            <a:r>
              <a:rPr lang="es-US"/>
              <a:t>: la solicitud ha sido enviada para su revisión.</a:t>
            </a:r>
          </a:p>
          <a:p>
            <a:r>
              <a:rPr lang="es-US" b="1"/>
              <a:t>Aprobada</a:t>
            </a:r>
            <a:r>
              <a:rPr lang="es-US"/>
              <a:t>: su solicitud de presupuesto ha sido aprobada.</a:t>
            </a:r>
          </a:p>
          <a:p>
            <a:pPr marL="0" indent="0">
              <a:buNone/>
            </a:pPr>
            <a:endParaRPr lang="es-US"/>
          </a:p>
        </p:txBody>
      </p:sp>
      <p:pic>
        <p:nvPicPr>
          <p:cNvPr id="4" name="Picture 3">
            <a:extLst>
              <a:ext uri="{FF2B5EF4-FFF2-40B4-BE49-F238E27FC236}">
                <a16:creationId xmlns:a16="http://schemas.microsoft.com/office/drawing/2014/main" id="{E0BC5751-E718-4068-9446-348BA8EA5EC3}"/>
              </a:ext>
            </a:extLst>
          </p:cNvPr>
          <p:cNvPicPr>
            <a:picLocks noChangeAspect="1"/>
          </p:cNvPicPr>
          <p:nvPr/>
        </p:nvPicPr>
        <p:blipFill>
          <a:blip r:embed="rId3"/>
          <a:stretch>
            <a:fillRect/>
          </a:stretch>
        </p:blipFill>
        <p:spPr>
          <a:xfrm>
            <a:off x="268941" y="4001294"/>
            <a:ext cx="11584017" cy="1981477"/>
          </a:xfrm>
          <a:prstGeom prst="rect">
            <a:avLst/>
          </a:prstGeom>
        </p:spPr>
      </p:pic>
    </p:spTree>
    <p:extLst>
      <p:ext uri="{BB962C8B-B14F-4D97-AF65-F5344CB8AC3E}">
        <p14:creationId xmlns:p14="http://schemas.microsoft.com/office/powerpoint/2010/main" val="212615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normAutofit/>
          </a:bodyPr>
          <a:lstStyle/>
          <a:p>
            <a:r>
              <a:rPr lang="es-US" sz="5400" b="1"/>
              <a:t>RESUMEN DEL SUBSIDIO</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09282" y="1825625"/>
            <a:ext cx="11604812" cy="4198657"/>
          </a:xfrm>
        </p:spPr>
        <p:txBody>
          <a:bodyPr>
            <a:noAutofit/>
          </a:bodyPr>
          <a:lstStyle/>
          <a:p>
            <a:r>
              <a:rPr lang="es-US" sz="2400"/>
              <a:t>Illinois ha recibido un apoyo monetario federal a través de la Ley del Plan de Rescate Estadounidense (American Rescue Plan Act, ARPA) para garantizar que los programas de cuidado infantil puedan sobrellevar la pandemia y emerger de ella más fuertes que antes. </a:t>
            </a:r>
          </a:p>
          <a:p>
            <a:r>
              <a:rPr lang="es-US" sz="2400"/>
              <a:t>Hasta ahora, estos fondos se han utilizado para proporcionar los programas de Subsidios de Restauración del Cuidado Infantil (Child Care Restoration Grants) y las Bonificaciones para la Fuerza Laboral de Cuidado Infantil (Child Care Workforce Bonus). </a:t>
            </a:r>
          </a:p>
          <a:p>
            <a:r>
              <a:rPr lang="es-US" sz="2400"/>
              <a:t>En 2022, el subsidio Fortalecer y Crecer para el Cuidado Infantil (Strengthen and Grow Child Care Grant, SGCC) proporcionará fondos estables y programados para apoyar el cuidado infantil de alta calidad e invertir en nuestra fuerza laboral crítica especialista en el cuidado infantil. </a:t>
            </a:r>
          </a:p>
          <a:p>
            <a:endParaRPr lang="es-US" sz="2400"/>
          </a:p>
        </p:txBody>
      </p:sp>
    </p:spTree>
    <p:extLst>
      <p:ext uri="{BB962C8B-B14F-4D97-AF65-F5344CB8AC3E}">
        <p14:creationId xmlns:p14="http://schemas.microsoft.com/office/powerpoint/2010/main" val="11914583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B21A3-6C07-4F11-9992-C9D7EFB5648E}"/>
              </a:ext>
            </a:extLst>
          </p:cNvPr>
          <p:cNvSpPr>
            <a:spLocks noGrp="1"/>
          </p:cNvSpPr>
          <p:nvPr>
            <p:ph type="title"/>
          </p:nvPr>
        </p:nvSpPr>
        <p:spPr>
          <a:xfrm>
            <a:off x="645459" y="244104"/>
            <a:ext cx="11120717" cy="1325563"/>
          </a:xfrm>
        </p:spPr>
        <p:txBody>
          <a:bodyPr/>
          <a:lstStyle/>
          <a:p>
            <a:endParaRPr lang="es-US"/>
          </a:p>
        </p:txBody>
      </p:sp>
      <p:sp>
        <p:nvSpPr>
          <p:cNvPr id="3" name="Content Placeholder 2">
            <a:extLst>
              <a:ext uri="{FF2B5EF4-FFF2-40B4-BE49-F238E27FC236}">
                <a16:creationId xmlns:a16="http://schemas.microsoft.com/office/drawing/2014/main" id="{33EBAD42-F89E-4182-911F-79A73268DCB1}"/>
              </a:ext>
            </a:extLst>
          </p:cNvPr>
          <p:cNvSpPr>
            <a:spLocks noGrp="1"/>
          </p:cNvSpPr>
          <p:nvPr>
            <p:ph idx="1"/>
          </p:nvPr>
        </p:nvSpPr>
        <p:spPr>
          <a:xfrm>
            <a:off x="838200" y="2178424"/>
            <a:ext cx="10515600" cy="3859306"/>
          </a:xfrm>
        </p:spPr>
        <p:txBody>
          <a:bodyPr>
            <a:normAutofit/>
          </a:bodyPr>
          <a:lstStyle/>
          <a:p>
            <a:pPr marL="0" indent="0">
              <a:buNone/>
            </a:pPr>
            <a:r>
              <a:rPr lang="es-US" sz="6600"/>
              <a:t>Obtener ayuda</a:t>
            </a:r>
          </a:p>
        </p:txBody>
      </p:sp>
    </p:spTree>
    <p:extLst>
      <p:ext uri="{BB962C8B-B14F-4D97-AF65-F5344CB8AC3E}">
        <p14:creationId xmlns:p14="http://schemas.microsoft.com/office/powerpoint/2010/main" val="31426485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normAutofit/>
          </a:bodyPr>
          <a:lstStyle/>
          <a:p>
            <a:r>
              <a:rPr lang="es-US" sz="5400" b="1">
                <a:solidFill>
                  <a:schemeClr val="bg1"/>
                </a:solidFill>
              </a:rPr>
              <a:t>Obtener ayuda</a:t>
            </a:r>
          </a:p>
        </p:txBody>
      </p:sp>
      <p:sp>
        <p:nvSpPr>
          <p:cNvPr id="6" name="Content Placeholder 5">
            <a:extLst>
              <a:ext uri="{FF2B5EF4-FFF2-40B4-BE49-F238E27FC236}">
                <a16:creationId xmlns:a16="http://schemas.microsoft.com/office/drawing/2014/main" id="{26D64135-9303-482A-8032-33D068007A8E}"/>
              </a:ext>
            </a:extLst>
          </p:cNvPr>
          <p:cNvSpPr>
            <a:spLocks noGrp="1"/>
          </p:cNvSpPr>
          <p:nvPr>
            <p:ph idx="1"/>
          </p:nvPr>
        </p:nvSpPr>
        <p:spPr>
          <a:xfrm>
            <a:off x="163286" y="1825625"/>
            <a:ext cx="11190514" cy="4351338"/>
          </a:xfrm>
        </p:spPr>
        <p:txBody>
          <a:bodyPr/>
          <a:lstStyle/>
          <a:p>
            <a:r>
              <a:rPr lang="es-US"/>
              <a:t>El centro de ayuda del CCRG está disponible de lunes a viernes, de 8:00 a.m. a 4:00 p.m.</a:t>
            </a:r>
          </a:p>
          <a:p>
            <a:r>
              <a:rPr lang="es-US"/>
              <a:t>Envíenos un correo electrónico a grants@inccrra.org. Es la forma más rápida de obtener una respuesta a su pregunta.</a:t>
            </a:r>
          </a:p>
          <a:p>
            <a:r>
              <a:rPr lang="es-US"/>
              <a:t>También puede llamar gratuitamente al 1-855-939-4858.</a:t>
            </a:r>
          </a:p>
          <a:p>
            <a:r>
              <a:rPr lang="es-US"/>
              <a:t>El personal a menudo realiza largas llamadas para brindar servicio a las personas que necesitan asistencia adicional, por lo que le recomendamos que envíe un correo electrónico como primer paso.</a:t>
            </a:r>
          </a:p>
          <a:p>
            <a:endParaRPr lang="es-US"/>
          </a:p>
        </p:txBody>
      </p:sp>
    </p:spTree>
    <p:extLst>
      <p:ext uri="{BB962C8B-B14F-4D97-AF65-F5344CB8AC3E}">
        <p14:creationId xmlns:p14="http://schemas.microsoft.com/office/powerpoint/2010/main" val="29526112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normAutofit/>
          </a:bodyPr>
          <a:lstStyle/>
          <a:p>
            <a:r>
              <a:rPr lang="es-US" sz="5400" b="1">
                <a:solidFill>
                  <a:schemeClr val="bg1"/>
                </a:solidFill>
              </a:rPr>
              <a:t>Más información</a:t>
            </a:r>
          </a:p>
        </p:txBody>
      </p:sp>
      <p:sp>
        <p:nvSpPr>
          <p:cNvPr id="6" name="Content Placeholder 5">
            <a:extLst>
              <a:ext uri="{FF2B5EF4-FFF2-40B4-BE49-F238E27FC236}">
                <a16:creationId xmlns:a16="http://schemas.microsoft.com/office/drawing/2014/main" id="{26D64135-9303-482A-8032-33D068007A8E}"/>
              </a:ext>
            </a:extLst>
          </p:cNvPr>
          <p:cNvSpPr>
            <a:spLocks noGrp="1"/>
          </p:cNvSpPr>
          <p:nvPr>
            <p:ph idx="1"/>
          </p:nvPr>
        </p:nvSpPr>
        <p:spPr>
          <a:xfrm>
            <a:off x="163285" y="1825625"/>
            <a:ext cx="11930743" cy="4351338"/>
          </a:xfrm>
        </p:spPr>
        <p:txBody>
          <a:bodyPr>
            <a:normAutofit fontScale="92500" lnSpcReduction="20000"/>
          </a:bodyPr>
          <a:lstStyle/>
          <a:p>
            <a:r>
              <a:rPr lang="es-US">
                <a:hlinkClick r:id="rId3"/>
              </a:rPr>
              <a:t>https://www.ilgateways.com/financial-opportunities/strengthen-and-grow-child-care-grants</a:t>
            </a:r>
            <a:endParaRPr lang="es-US"/>
          </a:p>
          <a:p>
            <a:r>
              <a:rPr lang="es-US"/>
              <a:t>Sitio web de Gateways: en Oportunidades financieras "Strengthen and Grow Child Care Grants".</a:t>
            </a:r>
          </a:p>
          <a:p>
            <a:r>
              <a:rPr lang="es-US"/>
              <a:t>Preguntas frecuentes:</a:t>
            </a:r>
            <a:r>
              <a:rPr lang="es-US">
                <a:hlinkClick r:id="rId4"/>
              </a:rPr>
              <a:t> https://www.ilgateways.com/docman-docs/financial-opportunities/covid-19-relief/sgcc-grant/2208-sgcc-faq/file</a:t>
            </a:r>
            <a:endParaRPr lang="es-US"/>
          </a:p>
          <a:p>
            <a:r>
              <a:rPr lang="es-US"/>
              <a:t>Consejos para la solicitud de presupuesto:</a:t>
            </a:r>
            <a:r>
              <a:rPr lang="es-US">
                <a:hlinkClick r:id="rId5"/>
              </a:rPr>
              <a:t> https://www.ilgateways.com/docman-docs/financial-opportunities/covid-19-relief/sgcc-grant/2209-sgcc-budget-worksheet/file</a:t>
            </a:r>
            <a:endParaRPr lang="es-US"/>
          </a:p>
          <a:p>
            <a:r>
              <a:rPr lang="es-US"/>
              <a:t>Elegir entre el SGCC y CCRG:</a:t>
            </a:r>
            <a:r>
              <a:rPr lang="es-US">
                <a:hlinkClick r:id="rId6"/>
              </a:rPr>
              <a:t> https://www.ilgateways.com/docman-docs/financial-opportunities/covid-19-relief/sgcc-grant/2210-sgcc-choosing-between-grant-programs/file</a:t>
            </a:r>
            <a:r>
              <a:rPr lang="es-US"/>
              <a:t> </a:t>
            </a:r>
          </a:p>
        </p:txBody>
      </p:sp>
    </p:spTree>
    <p:extLst>
      <p:ext uri="{BB962C8B-B14F-4D97-AF65-F5344CB8AC3E}">
        <p14:creationId xmlns:p14="http://schemas.microsoft.com/office/powerpoint/2010/main" val="5721759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1405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8C62-379B-4BF9-913E-ED3FB39F5A68}"/>
              </a:ext>
            </a:extLst>
          </p:cNvPr>
          <p:cNvSpPr>
            <a:spLocks noGrp="1"/>
          </p:cNvSpPr>
          <p:nvPr>
            <p:ph type="title"/>
          </p:nvPr>
        </p:nvSpPr>
        <p:spPr>
          <a:xfrm>
            <a:off x="309282" y="284445"/>
            <a:ext cx="11604812" cy="1279051"/>
          </a:xfrm>
        </p:spPr>
        <p:txBody>
          <a:bodyPr>
            <a:normAutofit/>
          </a:bodyPr>
          <a:lstStyle/>
          <a:p>
            <a:r>
              <a:rPr lang="es-US" sz="5400" b="1"/>
              <a:t>RESUMEN DEL SUBSIDIO</a:t>
            </a:r>
          </a:p>
        </p:txBody>
      </p:sp>
      <p:sp>
        <p:nvSpPr>
          <p:cNvPr id="3" name="Content Placeholder 2">
            <a:extLst>
              <a:ext uri="{FF2B5EF4-FFF2-40B4-BE49-F238E27FC236}">
                <a16:creationId xmlns:a16="http://schemas.microsoft.com/office/drawing/2014/main" id="{0EA8899D-E1C5-4DAF-B5F7-4DE00EC9C3B6}"/>
              </a:ext>
            </a:extLst>
          </p:cNvPr>
          <p:cNvSpPr>
            <a:spLocks noGrp="1"/>
          </p:cNvSpPr>
          <p:nvPr>
            <p:ph idx="1"/>
          </p:nvPr>
        </p:nvSpPr>
        <p:spPr>
          <a:xfrm>
            <a:off x="309282" y="1825625"/>
            <a:ext cx="11604812" cy="4198657"/>
          </a:xfrm>
        </p:spPr>
        <p:txBody>
          <a:bodyPr>
            <a:noAutofit/>
          </a:bodyPr>
          <a:lstStyle/>
          <a:p>
            <a:r>
              <a:rPr lang="es-US" sz="2400" dirty="0"/>
              <a:t>El proceso de solicitudes del Subsidio Fortalecer y Crecer para el Cuidado Infantil comenzará en enero de 2022 y el programa se iniciará en febrero de 2022 y se extenderá hasta enero de 2023. Los programas que envíen sus solicitudes y sean considerados elegibles recibirán financiación a comienzos de febrero de 2022 para el primer trimestre, que abarca de febrero de 2022 a abril de 2022. Los programas deben optar por participar cada trimestre, como ocurre con el Subsidio de Restauración del Cuidado Infantil (CCRG).</a:t>
            </a:r>
          </a:p>
          <a:p>
            <a:r>
              <a:rPr lang="es-US" sz="2400" dirty="0"/>
              <a:t>Los trimestres se organizan de la siguiente manera:</a:t>
            </a:r>
          </a:p>
          <a:p>
            <a:pPr lvl="1"/>
            <a:r>
              <a:rPr lang="es-US" dirty="0"/>
              <a:t>Ronda 1 del SGCC: febrero - abril de 2022</a:t>
            </a:r>
          </a:p>
          <a:p>
            <a:pPr lvl="1"/>
            <a:r>
              <a:rPr lang="es-US" dirty="0"/>
              <a:t>Ronda 2 del SGCC: mayo - julio de 2022</a:t>
            </a:r>
          </a:p>
          <a:p>
            <a:pPr lvl="1"/>
            <a:r>
              <a:rPr lang="es-US" dirty="0"/>
              <a:t>Ronda 3 del SGCC: agosto - octubre de 2022</a:t>
            </a:r>
          </a:p>
          <a:p>
            <a:pPr lvl="1"/>
            <a:r>
              <a:rPr lang="es-US" dirty="0"/>
              <a:t>Ronda 4 del SGCC: noviembre - enero de 2023</a:t>
            </a:r>
          </a:p>
        </p:txBody>
      </p:sp>
    </p:spTree>
    <p:extLst>
      <p:ext uri="{BB962C8B-B14F-4D97-AF65-F5344CB8AC3E}">
        <p14:creationId xmlns:p14="http://schemas.microsoft.com/office/powerpoint/2010/main" val="311702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normAutofit fontScale="90000"/>
          </a:bodyPr>
          <a:lstStyle/>
          <a:p>
            <a:r>
              <a:rPr lang="es-US" sz="4200" b="1" dirty="0">
                <a:solidFill>
                  <a:schemeClr val="bg1"/>
                </a:solidFill>
              </a:rPr>
              <a:t>El Subsidio Fortalecer y Crecer para el Cuidado Infantil estará disponible para todos los programas que:</a:t>
            </a:r>
          </a:p>
        </p:txBody>
      </p:sp>
      <p:sp>
        <p:nvSpPr>
          <p:cNvPr id="3" name="Content Placeholder 2">
            <a:extLst>
              <a:ext uri="{FF2B5EF4-FFF2-40B4-BE49-F238E27FC236}">
                <a16:creationId xmlns:a16="http://schemas.microsoft.com/office/drawing/2014/main" id="{F512B1C4-2FA4-4941-B43F-4E3740B7255B}"/>
              </a:ext>
            </a:extLst>
          </p:cNvPr>
          <p:cNvSpPr>
            <a:spLocks noGrp="1"/>
          </p:cNvSpPr>
          <p:nvPr>
            <p:ph idx="1"/>
          </p:nvPr>
        </p:nvSpPr>
        <p:spPr>
          <a:xfrm>
            <a:off x="268941" y="1825625"/>
            <a:ext cx="11685494" cy="4171763"/>
          </a:xfrm>
        </p:spPr>
        <p:txBody>
          <a:bodyPr>
            <a:noAutofit/>
          </a:bodyPr>
          <a:lstStyle/>
          <a:p>
            <a:r>
              <a:rPr lang="es-US" sz="2000" dirty="0"/>
              <a:t>Tengan licencia como centro de cuidado infantil, hogar de cuidado infantil u hogar de cuidado infantil grupal. </a:t>
            </a:r>
          </a:p>
          <a:p>
            <a:r>
              <a:rPr lang="es-US" sz="2000" dirty="0"/>
              <a:t>Haber estado en funcionamiento en marzo de 2021 y continuar proporcionando cuidado infantil en la actualidad. </a:t>
            </a:r>
          </a:p>
          <a:p>
            <a:r>
              <a:rPr lang="es-US" sz="2000" dirty="0"/>
              <a:t>Funcionar todos los días y durante todo el año, lo que se define como un programa que está abierto y que ofrece al menos ocho horas consecutivas de cuidados al día, cinco días a la semana. </a:t>
            </a:r>
          </a:p>
          <a:p>
            <a:r>
              <a:rPr lang="es-US" sz="2000" dirty="0"/>
              <a:t>Haber inscrito a un mínimo de 10 % de la capacidad autorizada del programa de niños que hayan participado en el Programa de Asistencia para el Cuidado Infantil (Child Care </a:t>
            </a:r>
            <a:r>
              <a:rPr lang="es-US" sz="2000" dirty="0" err="1"/>
              <a:t>Assistance</a:t>
            </a:r>
            <a:r>
              <a:rPr lang="es-US" sz="2000" dirty="0"/>
              <a:t> </a:t>
            </a:r>
            <a:r>
              <a:rPr lang="es-US" sz="2000" dirty="0" err="1"/>
              <a:t>Program</a:t>
            </a:r>
            <a:r>
              <a:rPr lang="es-US" sz="2000" dirty="0"/>
              <a:t>, CCAP) durante cualquier mes de 2020 o 2021 y que actualmente participen en el CCAP.   </a:t>
            </a:r>
          </a:p>
          <a:p>
            <a:r>
              <a:rPr lang="es-US" sz="2000" dirty="0"/>
              <a:t>Recibir no más del 50 % de los ingresos totales del programa/centro para la primera infancia de los fondos de la subvención </a:t>
            </a:r>
            <a:r>
              <a:rPr lang="es-US" sz="2000" dirty="0" err="1"/>
              <a:t>Early</a:t>
            </a:r>
            <a:r>
              <a:rPr lang="es-US" sz="2000" dirty="0"/>
              <a:t> </a:t>
            </a:r>
            <a:r>
              <a:rPr lang="es-US" sz="2000" dirty="0" err="1"/>
              <a:t>Childhood</a:t>
            </a:r>
            <a:r>
              <a:rPr lang="es-US" sz="2000" dirty="0"/>
              <a:t> Block (incluido Preescolar para Todos (PFA) y/o </a:t>
            </a:r>
            <a:r>
              <a:rPr lang="es-US" sz="2000" dirty="0" err="1"/>
              <a:t>Prevention</a:t>
            </a:r>
            <a:r>
              <a:rPr lang="es-US" sz="2000" dirty="0"/>
              <a:t> </a:t>
            </a:r>
            <a:r>
              <a:rPr lang="es-US" sz="2000" dirty="0" err="1"/>
              <a:t>Initiative</a:t>
            </a:r>
            <a:r>
              <a:rPr lang="es-US" sz="2000" dirty="0"/>
              <a:t> (PI)) o Head </a:t>
            </a:r>
            <a:r>
              <a:rPr lang="es-US" sz="2000" dirty="0" err="1"/>
              <a:t>Start</a:t>
            </a:r>
            <a:r>
              <a:rPr lang="es-US" sz="2000" dirty="0"/>
              <a:t>/</a:t>
            </a:r>
            <a:r>
              <a:rPr lang="es-US" sz="2000" dirty="0" err="1"/>
              <a:t>Early</a:t>
            </a:r>
            <a:r>
              <a:rPr lang="es-US" sz="2000" dirty="0"/>
              <a:t> Head </a:t>
            </a:r>
            <a:r>
              <a:rPr lang="es-US" sz="2000" dirty="0" err="1"/>
              <a:t>Start</a:t>
            </a:r>
            <a:r>
              <a:rPr lang="es-US" sz="2000" dirty="0"/>
              <a:t>. </a:t>
            </a:r>
          </a:p>
          <a:p>
            <a:r>
              <a:rPr lang="es-US" sz="2000" dirty="0"/>
              <a:t>No aceptar un Subsidio de Extensión de Restauración del Cuidado Infantil (Child Care </a:t>
            </a:r>
            <a:r>
              <a:rPr lang="es-US" sz="2000" dirty="0" err="1"/>
              <a:t>Restoration</a:t>
            </a:r>
            <a:r>
              <a:rPr lang="es-US" sz="2000" dirty="0"/>
              <a:t> </a:t>
            </a:r>
            <a:r>
              <a:rPr lang="es-US" sz="2000" dirty="0" err="1"/>
              <a:t>Extension</a:t>
            </a:r>
            <a:r>
              <a:rPr lang="es-US" sz="2000" dirty="0"/>
              <a:t> Grant) para 2022 (los programas pueden solicitar la extensión CCRG 2022 o SGCC, pero no ambos) </a:t>
            </a:r>
          </a:p>
        </p:txBody>
      </p:sp>
    </p:spTree>
    <p:extLst>
      <p:ext uri="{BB962C8B-B14F-4D97-AF65-F5344CB8AC3E}">
        <p14:creationId xmlns:p14="http://schemas.microsoft.com/office/powerpoint/2010/main" val="3904228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lstStyle/>
          <a:p>
            <a:r>
              <a:rPr lang="es-US" b="1">
                <a:solidFill>
                  <a:schemeClr val="bg1"/>
                </a:solidFill>
              </a:rPr>
              <a:t>Montos de financiación del subsidio SGCC</a:t>
            </a:r>
          </a:p>
        </p:txBody>
      </p:sp>
      <p:sp>
        <p:nvSpPr>
          <p:cNvPr id="3" name="Content Placeholder 2">
            <a:extLst>
              <a:ext uri="{FF2B5EF4-FFF2-40B4-BE49-F238E27FC236}">
                <a16:creationId xmlns:a16="http://schemas.microsoft.com/office/drawing/2014/main" id="{F512B1C4-2FA4-4941-B43F-4E3740B7255B}"/>
              </a:ext>
            </a:extLst>
          </p:cNvPr>
          <p:cNvSpPr>
            <a:spLocks noGrp="1"/>
          </p:cNvSpPr>
          <p:nvPr>
            <p:ph idx="1"/>
          </p:nvPr>
        </p:nvSpPr>
        <p:spPr>
          <a:xfrm>
            <a:off x="268941" y="1825625"/>
            <a:ext cx="11685494" cy="4171763"/>
          </a:xfrm>
        </p:spPr>
        <p:txBody>
          <a:bodyPr>
            <a:normAutofit/>
          </a:bodyPr>
          <a:lstStyle/>
          <a:p>
            <a:r>
              <a:rPr lang="es-US" sz="3200" dirty="0"/>
              <a:t>El Subsidio Fortalecer y Crecer para el Cuidado Infantil proporcionará a los hogares de cuidado infantil $2500 por programa por trimestre, a los hogares de cuidado infantil grupales $3750 por programa por trimestre, y a los centros de cuidado infantil $6250 por salón de clases por trimestre.</a:t>
            </a:r>
          </a:p>
          <a:p>
            <a:pPr marL="0" indent="0">
              <a:buNone/>
            </a:pPr>
            <a:endParaRPr lang="es-US" sz="3200" dirty="0"/>
          </a:p>
        </p:txBody>
      </p:sp>
      <p:pic>
        <p:nvPicPr>
          <p:cNvPr id="4" name="Picture 3">
            <a:extLst>
              <a:ext uri="{FF2B5EF4-FFF2-40B4-BE49-F238E27FC236}">
                <a16:creationId xmlns:a16="http://schemas.microsoft.com/office/drawing/2014/main" id="{26623B51-995E-486E-847F-9ECBAE750B3C}"/>
              </a:ext>
            </a:extLst>
          </p:cNvPr>
          <p:cNvPicPr>
            <a:picLocks noChangeAspect="1"/>
          </p:cNvPicPr>
          <p:nvPr/>
        </p:nvPicPr>
        <p:blipFill>
          <a:blip r:embed="rId3"/>
          <a:stretch>
            <a:fillRect/>
          </a:stretch>
        </p:blipFill>
        <p:spPr>
          <a:xfrm>
            <a:off x="595312" y="4052207"/>
            <a:ext cx="10014417" cy="1806644"/>
          </a:xfrm>
          <a:prstGeom prst="rect">
            <a:avLst/>
          </a:prstGeom>
        </p:spPr>
      </p:pic>
    </p:spTree>
    <p:extLst>
      <p:ext uri="{BB962C8B-B14F-4D97-AF65-F5344CB8AC3E}">
        <p14:creationId xmlns:p14="http://schemas.microsoft.com/office/powerpoint/2010/main" val="1986519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4FDA-540A-48E5-B848-3C9632E0F317}"/>
              </a:ext>
            </a:extLst>
          </p:cNvPr>
          <p:cNvSpPr>
            <a:spLocks noGrp="1"/>
          </p:cNvSpPr>
          <p:nvPr>
            <p:ph type="title"/>
          </p:nvPr>
        </p:nvSpPr>
        <p:spPr>
          <a:xfrm>
            <a:off x="268941" y="176869"/>
            <a:ext cx="11685494" cy="1325563"/>
          </a:xfrm>
        </p:spPr>
        <p:txBody>
          <a:bodyPr/>
          <a:lstStyle/>
          <a:p>
            <a:r>
              <a:rPr lang="es-US" b="1">
                <a:solidFill>
                  <a:schemeClr val="bg1"/>
                </a:solidFill>
              </a:rPr>
              <a:t>Financiamiento del subsidio SGCC</a:t>
            </a:r>
          </a:p>
        </p:txBody>
      </p:sp>
      <p:sp>
        <p:nvSpPr>
          <p:cNvPr id="3" name="Content Placeholder 2">
            <a:extLst>
              <a:ext uri="{FF2B5EF4-FFF2-40B4-BE49-F238E27FC236}">
                <a16:creationId xmlns:a16="http://schemas.microsoft.com/office/drawing/2014/main" id="{F512B1C4-2FA4-4941-B43F-4E3740B7255B}"/>
              </a:ext>
            </a:extLst>
          </p:cNvPr>
          <p:cNvSpPr>
            <a:spLocks noGrp="1"/>
          </p:cNvSpPr>
          <p:nvPr>
            <p:ph idx="1"/>
          </p:nvPr>
        </p:nvSpPr>
        <p:spPr>
          <a:xfrm>
            <a:off x="268941" y="1825625"/>
            <a:ext cx="11685494" cy="4171763"/>
          </a:xfrm>
        </p:spPr>
        <p:txBody>
          <a:bodyPr>
            <a:normAutofit/>
          </a:bodyPr>
          <a:lstStyle/>
          <a:p>
            <a:r>
              <a:rPr lang="es-US" sz="2400" dirty="0"/>
              <a:t>Se requerirá que los programas inviertan al menos el 50 % de su asignación trimestral en nuevas inversiones para reconocer, recompensar y compensar adecuadamente a su fuerza laboral, lo que permita reconocer el papel clave que desempeña el personal de cuidado infantil para brindar atención de alta calidad.</a:t>
            </a:r>
          </a:p>
          <a:p>
            <a:r>
              <a:rPr lang="es-US" sz="2400" dirty="0"/>
              <a:t>Los programas pueden invertir el monto restante en inversiones adicionales orientados a la fuerza laboral o pueden usar fondos para mejorar sus entornos de cuidado infantil y la programación de educación infantil que brindan. La financiación también se puede utilizar como respuesta continua de un programa ante la pandemia del COVID-19.</a:t>
            </a:r>
          </a:p>
          <a:p>
            <a:r>
              <a:rPr lang="es-US" sz="2400" dirty="0"/>
              <a:t>Los programas deberán proporcionar un presupuesto como parte de la solicitud. </a:t>
            </a:r>
          </a:p>
          <a:p>
            <a:r>
              <a:rPr lang="es-US" sz="2400" dirty="0"/>
              <a:t>También se requerirá que los programas proporcionen informes mensuales después de cada mes de subsidio. </a:t>
            </a:r>
          </a:p>
        </p:txBody>
      </p:sp>
    </p:spTree>
    <p:extLst>
      <p:ext uri="{BB962C8B-B14F-4D97-AF65-F5344CB8AC3E}">
        <p14:creationId xmlns:p14="http://schemas.microsoft.com/office/powerpoint/2010/main" val="2666687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B21A3-6C07-4F11-9992-C9D7EFB5648E}"/>
              </a:ext>
            </a:extLst>
          </p:cNvPr>
          <p:cNvSpPr>
            <a:spLocks noGrp="1"/>
          </p:cNvSpPr>
          <p:nvPr>
            <p:ph type="title"/>
          </p:nvPr>
        </p:nvSpPr>
        <p:spPr>
          <a:xfrm>
            <a:off x="645459" y="244104"/>
            <a:ext cx="11120717" cy="1325563"/>
          </a:xfrm>
        </p:spPr>
        <p:txBody>
          <a:bodyPr/>
          <a:lstStyle/>
          <a:p>
            <a:endParaRPr lang="es-US"/>
          </a:p>
        </p:txBody>
      </p:sp>
      <p:sp>
        <p:nvSpPr>
          <p:cNvPr id="3" name="Content Placeholder 2">
            <a:extLst>
              <a:ext uri="{FF2B5EF4-FFF2-40B4-BE49-F238E27FC236}">
                <a16:creationId xmlns:a16="http://schemas.microsoft.com/office/drawing/2014/main" id="{33EBAD42-F89E-4182-911F-79A73268DCB1}"/>
              </a:ext>
            </a:extLst>
          </p:cNvPr>
          <p:cNvSpPr>
            <a:spLocks noGrp="1"/>
          </p:cNvSpPr>
          <p:nvPr>
            <p:ph idx="1"/>
          </p:nvPr>
        </p:nvSpPr>
        <p:spPr>
          <a:xfrm>
            <a:off x="838200" y="2178424"/>
            <a:ext cx="10515600" cy="3859306"/>
          </a:xfrm>
        </p:spPr>
        <p:txBody>
          <a:bodyPr>
            <a:normAutofit/>
          </a:bodyPr>
          <a:lstStyle/>
          <a:p>
            <a:pPr marL="0" indent="0">
              <a:buNone/>
            </a:pPr>
            <a:r>
              <a:rPr lang="es-US" sz="6600" dirty="0"/>
              <a:t>Pasos previos a presentar la solicitud</a:t>
            </a:r>
          </a:p>
        </p:txBody>
      </p:sp>
    </p:spTree>
    <p:extLst>
      <p:ext uri="{BB962C8B-B14F-4D97-AF65-F5344CB8AC3E}">
        <p14:creationId xmlns:p14="http://schemas.microsoft.com/office/powerpoint/2010/main" val="299270688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root rId="5894e6ad-2464-44b7-ad32-05bd9ff71fe0">
  <converter client="mstool1 (10.160.96.215)" created="Wed 19-Jan-2022 03:23:02-06:00" dstFile="SGCC_TA_Slides3.xml" id="637781809825999128" parser="8114b4f2-88fd-4938-827c-bbb6c6c6c6d2" rcvFile="SGCC_TA_Slides3.pptx" server="mstool1.strakertranslations.com (10.160.96.215)" srcFile="SGCC_TA_Slides3.pptx" tags="true">MsoDocApp.Common, Version=1.0.7955.23475, Culture=neutral, PublicKeyToken=null RELEASE Mon 09/27/2021 00:00:00.00 WB3312</converter>
  <options freeze="false" dummy="false" mark="false" clean="Both3" split="true" lang="es-mx"/>
</root>
</file>

<file path=customXml/itemProps1.xml><?xml version="1.0" encoding="utf-8"?>
<ds:datastoreItem xmlns:ds="http://schemas.openxmlformats.org/officeDocument/2006/customXml" ds:itemID="{A557BBF3-9C0D-48A3-A1C4-63241F58B981}">
  <ds:schemaRefs/>
</ds:datastoreItem>
</file>

<file path=docProps/app.xml><?xml version="1.0" encoding="utf-8"?>
<Properties xmlns="http://schemas.openxmlformats.org/officeDocument/2006/extended-properties" xmlns:vt="http://schemas.openxmlformats.org/officeDocument/2006/docPropsVTypes">
  <Template>Office Theme</Template>
  <TotalTime>156</TotalTime>
  <Words>2522</Words>
  <Application>Microsoft Macintosh PowerPoint</Application>
  <PresentationFormat>Widescreen</PresentationFormat>
  <Paragraphs>189</Paragraphs>
  <Slides>43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Calibri</vt:lpstr>
      <vt:lpstr>Calibri Light</vt:lpstr>
      <vt:lpstr>Office Theme</vt:lpstr>
      <vt:lpstr>PowerPoint Presentation</vt:lpstr>
      <vt:lpstr>Agenda</vt:lpstr>
      <vt:lpstr>PowerPoint Presentation</vt:lpstr>
      <vt:lpstr>RESUMEN DEL SUBSIDIO</vt:lpstr>
      <vt:lpstr>RESUMEN DEL SUBSIDIO</vt:lpstr>
      <vt:lpstr>El Subsidio Fortalecer y Crecer para el Cuidado Infantil estará disponible para todos los programas que:</vt:lpstr>
      <vt:lpstr>Montos de financiación del subsidio SGCC</vt:lpstr>
      <vt:lpstr>Financiamiento del subsidio SGCC</vt:lpstr>
      <vt:lpstr>PowerPoint Presentation</vt:lpstr>
      <vt:lpstr>Antes de comenzar</vt:lpstr>
      <vt:lpstr>Acceso al portal del director</vt:lpstr>
      <vt:lpstr>Formulario W-9</vt:lpstr>
      <vt:lpstr>Número DUNS</vt:lpstr>
      <vt:lpstr>Certificado de vigencia y cumplimiento  (Certificate of Good Standing)</vt:lpstr>
      <vt:lpstr>Formulario de  Presupuesto SGCC</vt:lpstr>
      <vt:lpstr>PowerPoint Presentation</vt:lpstr>
      <vt:lpstr>Paso 1: iniciar sesión en el Portal del Director</vt:lpstr>
      <vt:lpstr>Paso 2: agregar aulas (Solo centros autorizados)</vt:lpstr>
      <vt:lpstr>Añadir aulas</vt:lpstr>
      <vt:lpstr>Complete la información del aula principal</vt:lpstr>
      <vt:lpstr>Añada el tipo de inscripción actual y "As Of Date" (A partir de la fecha)</vt:lpstr>
      <vt:lpstr>Paso 3: complete la solicitud de SGCC</vt:lpstr>
      <vt:lpstr>Datos del programa</vt:lpstr>
      <vt:lpstr>Fuentes de financiación del programa</vt:lpstr>
      <vt:lpstr>Datos del pago</vt:lpstr>
      <vt:lpstr>Documentación</vt:lpstr>
      <vt:lpstr>No olvide el siguiente paso...</vt:lpstr>
      <vt:lpstr>Paso 4: enviar la solicitud de presupuesto</vt:lpstr>
      <vt:lpstr>Ingresar Solicitud de Presupuesto Total (Centros)</vt:lpstr>
      <vt:lpstr>Ingrese la Solicitud de Presupuesto Total (Hogar)</vt:lpstr>
      <vt:lpstr>Ingresar propuesta de presupuesto: mejoras para el personal</vt:lpstr>
      <vt:lpstr>Ingresar propuesta de presupuesto: otros gastos</vt:lpstr>
      <vt:lpstr>Documentación</vt:lpstr>
      <vt:lpstr>Ver solicitud de presupuesto</vt:lpstr>
      <vt:lpstr>PowerPoint Presentation</vt:lpstr>
      <vt:lpstr>Qué ocurrirá después:</vt:lpstr>
      <vt:lpstr>Comprobación del estado de la solicitud</vt:lpstr>
      <vt:lpstr>Significados del estado de la solicitud</vt:lpstr>
      <vt:lpstr>Significados del estado del presupuesto</vt:lpstr>
      <vt:lpstr>PowerPoint Presentation</vt:lpstr>
      <vt:lpstr>Obtener ayuda</vt:lpstr>
      <vt:lpstr>Más información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Livengood</dc:creator>
  <cp:lastModifiedBy>Nicole Payne</cp:lastModifiedBy>
  <cp:revision>7</cp:revision>
  <dcterms:created xsi:type="dcterms:W3CDTF">2021-11-22T17:02:00Z</dcterms:created>
  <dcterms:modified xsi:type="dcterms:W3CDTF">2022-01-21T13:17:29Z</dcterms:modified>
</cp:coreProperties>
</file>