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60.xml" ContentType="application/vnd.openxmlformats-officedocument.presentationml.notesSlide+xml"/>
  <Override PartName="/ppt/charts/chart3.xml" ContentType="application/vnd.openxmlformats-officedocument.drawingml.chart+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1"/>
    <p:sldMasterId id="2147483699" r:id="rId2"/>
    <p:sldMasterId id="2147483709" r:id="rId3"/>
    <p:sldMasterId id="2147483846" r:id="rId4"/>
    <p:sldMasterId id="2147483648" r:id="rId5"/>
    <p:sldMasterId id="2147483840" r:id="rId6"/>
    <p:sldMasterId id="2147483763" r:id="rId7"/>
  </p:sldMasterIdLst>
  <p:notesMasterIdLst>
    <p:notesMasterId r:id="rId153"/>
  </p:notesMasterIdLst>
  <p:sldIdLst>
    <p:sldId id="256" r:id="rId8"/>
    <p:sldId id="340" r:id="rId9"/>
    <p:sldId id="263" r:id="rId10"/>
    <p:sldId id="262" r:id="rId11"/>
    <p:sldId id="363" r:id="rId12"/>
    <p:sldId id="259" r:id="rId13"/>
    <p:sldId id="358" r:id="rId14"/>
    <p:sldId id="341" r:id="rId15"/>
    <p:sldId id="361" r:id="rId16"/>
    <p:sldId id="362" r:id="rId17"/>
    <p:sldId id="360" r:id="rId18"/>
    <p:sldId id="359" r:id="rId19"/>
    <p:sldId id="400" r:id="rId20"/>
    <p:sldId id="366" r:id="rId21"/>
    <p:sldId id="352" r:id="rId22"/>
    <p:sldId id="345" r:id="rId23"/>
    <p:sldId id="346" r:id="rId24"/>
    <p:sldId id="347" r:id="rId25"/>
    <p:sldId id="348" r:id="rId26"/>
    <p:sldId id="349" r:id="rId27"/>
    <p:sldId id="350" r:id="rId28"/>
    <p:sldId id="351" r:id="rId29"/>
    <p:sldId id="368" r:id="rId30"/>
    <p:sldId id="353" r:id="rId31"/>
    <p:sldId id="414" r:id="rId32"/>
    <p:sldId id="415" r:id="rId33"/>
    <p:sldId id="416" r:id="rId34"/>
    <p:sldId id="417" r:id="rId35"/>
    <p:sldId id="418" r:id="rId36"/>
    <p:sldId id="419" r:id="rId37"/>
    <p:sldId id="420" r:id="rId38"/>
    <p:sldId id="421" r:id="rId39"/>
    <p:sldId id="422" r:id="rId40"/>
    <p:sldId id="423" r:id="rId41"/>
    <p:sldId id="424" r:id="rId42"/>
    <p:sldId id="425" r:id="rId43"/>
    <p:sldId id="426" r:id="rId44"/>
    <p:sldId id="342" r:id="rId45"/>
    <p:sldId id="354" r:id="rId46"/>
    <p:sldId id="264" r:id="rId47"/>
    <p:sldId id="265" r:id="rId48"/>
    <p:sldId id="266" r:id="rId49"/>
    <p:sldId id="267" r:id="rId50"/>
    <p:sldId id="268" r:id="rId51"/>
    <p:sldId id="269" r:id="rId52"/>
    <p:sldId id="270" r:id="rId53"/>
    <p:sldId id="271" r:id="rId54"/>
    <p:sldId id="272" r:id="rId55"/>
    <p:sldId id="273" r:id="rId56"/>
    <p:sldId id="274" r:id="rId57"/>
    <p:sldId id="275" r:id="rId58"/>
    <p:sldId id="276" r:id="rId59"/>
    <p:sldId id="277" r:id="rId60"/>
    <p:sldId id="278" r:id="rId61"/>
    <p:sldId id="279" r:id="rId62"/>
    <p:sldId id="280" r:id="rId63"/>
    <p:sldId id="281" r:id="rId64"/>
    <p:sldId id="282" r:id="rId65"/>
    <p:sldId id="283" r:id="rId66"/>
    <p:sldId id="284" r:id="rId67"/>
    <p:sldId id="285" r:id="rId68"/>
    <p:sldId id="286" r:id="rId69"/>
    <p:sldId id="287" r:id="rId70"/>
    <p:sldId id="288" r:id="rId71"/>
    <p:sldId id="289" r:id="rId72"/>
    <p:sldId id="290" r:id="rId73"/>
    <p:sldId id="291" r:id="rId74"/>
    <p:sldId id="292" r:id="rId75"/>
    <p:sldId id="293" r:id="rId76"/>
    <p:sldId id="294" r:id="rId77"/>
    <p:sldId id="295" r:id="rId78"/>
    <p:sldId id="296" r:id="rId79"/>
    <p:sldId id="297" r:id="rId80"/>
    <p:sldId id="298" r:id="rId81"/>
    <p:sldId id="343" r:id="rId82"/>
    <p:sldId id="344" r:id="rId83"/>
    <p:sldId id="299" r:id="rId84"/>
    <p:sldId id="374" r:id="rId85"/>
    <p:sldId id="364" r:id="rId86"/>
    <p:sldId id="372" r:id="rId87"/>
    <p:sldId id="399" r:id="rId88"/>
    <p:sldId id="355" r:id="rId89"/>
    <p:sldId id="401" r:id="rId90"/>
    <p:sldId id="402" r:id="rId91"/>
    <p:sldId id="403" r:id="rId92"/>
    <p:sldId id="404" r:id="rId93"/>
    <p:sldId id="405" r:id="rId94"/>
    <p:sldId id="406" r:id="rId95"/>
    <p:sldId id="407" r:id="rId96"/>
    <p:sldId id="408" r:id="rId97"/>
    <p:sldId id="409" r:id="rId98"/>
    <p:sldId id="410" r:id="rId99"/>
    <p:sldId id="411" r:id="rId100"/>
    <p:sldId id="412" r:id="rId101"/>
    <p:sldId id="413" r:id="rId102"/>
    <p:sldId id="369" r:id="rId103"/>
    <p:sldId id="356" r:id="rId104"/>
    <p:sldId id="320" r:id="rId105"/>
    <p:sldId id="321" r:id="rId106"/>
    <p:sldId id="322" r:id="rId107"/>
    <p:sldId id="323" r:id="rId108"/>
    <p:sldId id="324" r:id="rId109"/>
    <p:sldId id="325" r:id="rId110"/>
    <p:sldId id="326" r:id="rId111"/>
    <p:sldId id="327" r:id="rId112"/>
    <p:sldId id="328" r:id="rId113"/>
    <p:sldId id="329" r:id="rId114"/>
    <p:sldId id="330" r:id="rId115"/>
    <p:sldId id="331" r:id="rId116"/>
    <p:sldId id="332" r:id="rId117"/>
    <p:sldId id="333" r:id="rId118"/>
    <p:sldId id="334" r:id="rId119"/>
    <p:sldId id="335" r:id="rId120"/>
    <p:sldId id="336" r:id="rId121"/>
    <p:sldId id="337" r:id="rId122"/>
    <p:sldId id="338" r:id="rId123"/>
    <p:sldId id="339" r:id="rId124"/>
    <p:sldId id="357" r:id="rId125"/>
    <p:sldId id="370" r:id="rId126"/>
    <p:sldId id="375" r:id="rId127"/>
    <p:sldId id="376" r:id="rId128"/>
    <p:sldId id="377" r:id="rId129"/>
    <p:sldId id="378" r:id="rId130"/>
    <p:sldId id="379" r:id="rId131"/>
    <p:sldId id="380" r:id="rId132"/>
    <p:sldId id="381" r:id="rId133"/>
    <p:sldId id="382" r:id="rId134"/>
    <p:sldId id="383" r:id="rId135"/>
    <p:sldId id="384" r:id="rId136"/>
    <p:sldId id="385" r:id="rId137"/>
    <p:sldId id="386" r:id="rId138"/>
    <p:sldId id="387" r:id="rId139"/>
    <p:sldId id="388" r:id="rId140"/>
    <p:sldId id="389" r:id="rId141"/>
    <p:sldId id="390" r:id="rId142"/>
    <p:sldId id="391" r:id="rId143"/>
    <p:sldId id="392" r:id="rId144"/>
    <p:sldId id="393" r:id="rId145"/>
    <p:sldId id="394" r:id="rId146"/>
    <p:sldId id="395" r:id="rId147"/>
    <p:sldId id="396" r:id="rId148"/>
    <p:sldId id="397" r:id="rId149"/>
    <p:sldId id="398" r:id="rId150"/>
    <p:sldId id="373" r:id="rId151"/>
    <p:sldId id="258" r:id="rId15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2C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25"/>
    <p:restoredTop sz="94694"/>
  </p:normalViewPr>
  <p:slideViewPr>
    <p:cSldViewPr snapToGrid="0" snapToObjects="1">
      <p:cViewPr varScale="1">
        <p:scale>
          <a:sx n="100" d="100"/>
          <a:sy n="100" d="100"/>
        </p:scale>
        <p:origin x="10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63" Type="http://schemas.openxmlformats.org/officeDocument/2006/relationships/slide" Target="slides/slide56.xml"/><Relationship Id="rId84" Type="http://schemas.openxmlformats.org/officeDocument/2006/relationships/slide" Target="slides/slide77.xml"/><Relationship Id="rId138" Type="http://schemas.openxmlformats.org/officeDocument/2006/relationships/slide" Target="slides/slide131.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53" Type="http://schemas.openxmlformats.org/officeDocument/2006/relationships/slide" Target="slides/slide46.xml"/><Relationship Id="rId74" Type="http://schemas.openxmlformats.org/officeDocument/2006/relationships/slide" Target="slides/slide67.xml"/><Relationship Id="rId128" Type="http://schemas.openxmlformats.org/officeDocument/2006/relationships/slide" Target="slides/slide121.xml"/><Relationship Id="rId149" Type="http://schemas.openxmlformats.org/officeDocument/2006/relationships/slide" Target="slides/slide142.xml"/><Relationship Id="rId5" Type="http://schemas.openxmlformats.org/officeDocument/2006/relationships/slideMaster" Target="slideMasters/slideMaster5.xml"/><Relationship Id="rId95" Type="http://schemas.openxmlformats.org/officeDocument/2006/relationships/slide" Target="slides/slide88.xml"/><Relationship Id="rId22" Type="http://schemas.openxmlformats.org/officeDocument/2006/relationships/slide" Target="slides/slide15.xml"/><Relationship Id="rId43" Type="http://schemas.openxmlformats.org/officeDocument/2006/relationships/slide" Target="slides/slide36.xml"/><Relationship Id="rId64" Type="http://schemas.openxmlformats.org/officeDocument/2006/relationships/slide" Target="slides/slide57.xml"/><Relationship Id="rId118" Type="http://schemas.openxmlformats.org/officeDocument/2006/relationships/slide" Target="slides/slide111.xml"/><Relationship Id="rId139" Type="http://schemas.openxmlformats.org/officeDocument/2006/relationships/slide" Target="slides/slide132.xml"/><Relationship Id="rId80" Type="http://schemas.openxmlformats.org/officeDocument/2006/relationships/slide" Target="slides/slide73.xml"/><Relationship Id="rId85" Type="http://schemas.openxmlformats.org/officeDocument/2006/relationships/slide" Target="slides/slide78.xml"/><Relationship Id="rId150" Type="http://schemas.openxmlformats.org/officeDocument/2006/relationships/slide" Target="slides/slide143.xml"/><Relationship Id="rId155" Type="http://schemas.openxmlformats.org/officeDocument/2006/relationships/viewProps" Target="viewProps.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slide" Target="slides/slide101.xml"/><Relationship Id="rId124" Type="http://schemas.openxmlformats.org/officeDocument/2006/relationships/slide" Target="slides/slide117.xml"/><Relationship Id="rId129" Type="http://schemas.openxmlformats.org/officeDocument/2006/relationships/slide" Target="slides/slide122.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40" Type="http://schemas.openxmlformats.org/officeDocument/2006/relationships/slide" Target="slides/slide133.xml"/><Relationship Id="rId145" Type="http://schemas.openxmlformats.org/officeDocument/2006/relationships/slide" Target="slides/slide138.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 Target="slides/slide16.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119" Type="http://schemas.openxmlformats.org/officeDocument/2006/relationships/slide" Target="slides/slide112.xml"/><Relationship Id="rId44" Type="http://schemas.openxmlformats.org/officeDocument/2006/relationships/slide" Target="slides/slide37.xml"/><Relationship Id="rId60" Type="http://schemas.openxmlformats.org/officeDocument/2006/relationships/slide" Target="slides/slide53.xml"/><Relationship Id="rId65" Type="http://schemas.openxmlformats.org/officeDocument/2006/relationships/slide" Target="slides/slide58.xml"/><Relationship Id="rId81" Type="http://schemas.openxmlformats.org/officeDocument/2006/relationships/slide" Target="slides/slide74.xml"/><Relationship Id="rId86" Type="http://schemas.openxmlformats.org/officeDocument/2006/relationships/slide" Target="slides/slide79.xml"/><Relationship Id="rId130" Type="http://schemas.openxmlformats.org/officeDocument/2006/relationships/slide" Target="slides/slide123.xml"/><Relationship Id="rId135" Type="http://schemas.openxmlformats.org/officeDocument/2006/relationships/slide" Target="slides/slide128.xml"/><Relationship Id="rId151" Type="http://schemas.openxmlformats.org/officeDocument/2006/relationships/slide" Target="slides/slide144.xml"/><Relationship Id="rId156" Type="http://schemas.openxmlformats.org/officeDocument/2006/relationships/theme" Target="theme/theme1.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slide" Target="slides/slide118.xml"/><Relationship Id="rId141" Type="http://schemas.openxmlformats.org/officeDocument/2006/relationships/slide" Target="slides/slide134.xml"/><Relationship Id="rId146" Type="http://schemas.openxmlformats.org/officeDocument/2006/relationships/slide" Target="slides/slide139.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131" Type="http://schemas.openxmlformats.org/officeDocument/2006/relationships/slide" Target="slides/slide124.xml"/><Relationship Id="rId136" Type="http://schemas.openxmlformats.org/officeDocument/2006/relationships/slide" Target="slides/slide129.xml"/><Relationship Id="rId157" Type="http://schemas.openxmlformats.org/officeDocument/2006/relationships/tableStyles" Target="tableStyles.xml"/><Relationship Id="rId61" Type="http://schemas.openxmlformats.org/officeDocument/2006/relationships/slide" Target="slides/slide54.xml"/><Relationship Id="rId82" Type="http://schemas.openxmlformats.org/officeDocument/2006/relationships/slide" Target="slides/slide75.xml"/><Relationship Id="rId152" Type="http://schemas.openxmlformats.org/officeDocument/2006/relationships/slide" Target="slides/slide14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26" Type="http://schemas.openxmlformats.org/officeDocument/2006/relationships/slide" Target="slides/slide119.xml"/><Relationship Id="rId147" Type="http://schemas.openxmlformats.org/officeDocument/2006/relationships/slide" Target="slides/slide140.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142" Type="http://schemas.openxmlformats.org/officeDocument/2006/relationships/slide" Target="slides/slide135.xml"/><Relationship Id="rId3" Type="http://schemas.openxmlformats.org/officeDocument/2006/relationships/slideMaster" Target="slideMasters/slideMaster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137" Type="http://schemas.openxmlformats.org/officeDocument/2006/relationships/slide" Target="slides/slide130.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32" Type="http://schemas.openxmlformats.org/officeDocument/2006/relationships/slide" Target="slides/slide125.xml"/><Relationship Id="rId153" Type="http://schemas.openxmlformats.org/officeDocument/2006/relationships/notesMaster" Target="notesMasters/notesMaster1.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slide" Target="slides/slide120.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43" Type="http://schemas.openxmlformats.org/officeDocument/2006/relationships/slide" Target="slides/slide136.xml"/><Relationship Id="rId148" Type="http://schemas.openxmlformats.org/officeDocument/2006/relationships/slide" Target="slides/slide141.xml"/><Relationship Id="rId4" Type="http://schemas.openxmlformats.org/officeDocument/2006/relationships/slideMaster" Target="slideMasters/slideMaster4.xml"/><Relationship Id="rId9" Type="http://schemas.openxmlformats.org/officeDocument/2006/relationships/slide" Target="slides/slide2.xml"/><Relationship Id="rId26" Type="http://schemas.openxmlformats.org/officeDocument/2006/relationships/slide" Target="slides/slide19.xml"/><Relationship Id="rId47" Type="http://schemas.openxmlformats.org/officeDocument/2006/relationships/slide" Target="slides/slide40.xml"/><Relationship Id="rId68" Type="http://schemas.openxmlformats.org/officeDocument/2006/relationships/slide" Target="slides/slide61.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slide" Target="slides/slide126.xml"/><Relationship Id="rId154" Type="http://schemas.openxmlformats.org/officeDocument/2006/relationships/presProps" Target="presProps.xml"/><Relationship Id="rId16" Type="http://schemas.openxmlformats.org/officeDocument/2006/relationships/slide" Target="slides/slide9.xml"/><Relationship Id="rId37" Type="http://schemas.openxmlformats.org/officeDocument/2006/relationships/slide" Target="slides/slide30.xml"/><Relationship Id="rId58" Type="http://schemas.openxmlformats.org/officeDocument/2006/relationships/slide" Target="slides/slide51.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44" Type="http://schemas.openxmlformats.org/officeDocument/2006/relationships/slide" Target="slides/slide137.xml"/><Relationship Id="rId90" Type="http://schemas.openxmlformats.org/officeDocument/2006/relationships/slide" Target="slides/slide83.xml"/><Relationship Id="rId27" Type="http://schemas.openxmlformats.org/officeDocument/2006/relationships/slide" Target="slides/slide20.xml"/><Relationship Id="rId48" Type="http://schemas.openxmlformats.org/officeDocument/2006/relationships/slide" Target="slides/slide41.xml"/><Relationship Id="rId69" Type="http://schemas.openxmlformats.org/officeDocument/2006/relationships/slide" Target="slides/slide62.xml"/><Relationship Id="rId113" Type="http://schemas.openxmlformats.org/officeDocument/2006/relationships/slide" Target="slides/slide106.xml"/><Relationship Id="rId134" Type="http://schemas.openxmlformats.org/officeDocument/2006/relationships/slide" Target="slides/slide12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March 2015</c:v>
                </c:pt>
              </c:strCache>
            </c:strRef>
          </c:tx>
          <c:spPr>
            <a:solidFill>
              <a:srgbClr val="FFC000"/>
            </a:solidFill>
            <a:ln>
              <a:noFill/>
            </a:ln>
            <a:effectLst/>
          </c:spPr>
          <c:invertIfNegative val="0"/>
          <c:dLbls>
            <c:spPr>
              <a:noFill/>
              <a:ln>
                <a:no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Sheet1!$A$2:$A$4</c:f>
              <c:strCache>
                <c:ptCount val="3"/>
                <c:pt idx="0">
                  <c:v>Licensed Center Administrator</c:v>
                </c:pt>
                <c:pt idx="1">
                  <c:v>Licensed Center Teacher</c:v>
                </c:pt>
                <c:pt idx="2">
                  <c:v>Family Child Care Owner</c:v>
                </c:pt>
              </c:strCache>
            </c:strRef>
          </c:cat>
          <c:val>
            <c:numRef>
              <c:f>Sheet1!$B$2:$B$4</c:f>
              <c:numCache>
                <c:formatCode>0.0%</c:formatCode>
                <c:ptCount val="3"/>
                <c:pt idx="0">
                  <c:v>0.05</c:v>
                </c:pt>
                <c:pt idx="1">
                  <c:v>4.1000000000000002E-2</c:v>
                </c:pt>
                <c:pt idx="2">
                  <c:v>1.2999999999999999E-2</c:v>
                </c:pt>
              </c:numCache>
            </c:numRef>
          </c:val>
          <c:extLst>
            <c:ext xmlns:c16="http://schemas.microsoft.com/office/drawing/2014/chart" uri="{C3380CC4-5D6E-409C-BE32-E72D297353CC}">
              <c16:uniqueId val="{00000000-35D1-4397-9063-970240624DF3}"/>
            </c:ext>
          </c:extLst>
        </c:ser>
        <c:ser>
          <c:idx val="2"/>
          <c:order val="1"/>
          <c:tx>
            <c:strRef>
              <c:f>Sheet1!$D$1</c:f>
              <c:strCache>
                <c:ptCount val="1"/>
                <c:pt idx="0">
                  <c:v>March 2019 (exc. Level 1)</c:v>
                </c:pt>
              </c:strCache>
            </c:strRef>
          </c:tx>
          <c:spPr>
            <a:solidFill>
              <a:srgbClr val="D42C2A"/>
            </a:solidFill>
            <a:ln>
              <a:noFill/>
            </a:ln>
            <a:effectLst/>
          </c:spPr>
          <c:invertIfNegative val="0"/>
          <c:dLbls>
            <c:spPr>
              <a:noFill/>
              <a:ln>
                <a:no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Sheet1!$A$2:$A$4</c:f>
              <c:strCache>
                <c:ptCount val="3"/>
                <c:pt idx="0">
                  <c:v>Licensed Center Administrator</c:v>
                </c:pt>
                <c:pt idx="1">
                  <c:v>Licensed Center Teacher</c:v>
                </c:pt>
                <c:pt idx="2">
                  <c:v>Family Child Care Owner</c:v>
                </c:pt>
              </c:strCache>
            </c:strRef>
          </c:cat>
          <c:val>
            <c:numRef>
              <c:f>Sheet1!$D$2:$D$4</c:f>
              <c:numCache>
                <c:formatCode>0.0%</c:formatCode>
                <c:ptCount val="3"/>
                <c:pt idx="0">
                  <c:v>0.32300000000000001</c:v>
                </c:pt>
                <c:pt idx="1">
                  <c:v>0.23</c:v>
                </c:pt>
                <c:pt idx="2">
                  <c:v>6.4000000000000001E-2</c:v>
                </c:pt>
              </c:numCache>
            </c:numRef>
          </c:val>
          <c:extLst>
            <c:ext xmlns:c16="http://schemas.microsoft.com/office/drawing/2014/chart" uri="{C3380CC4-5D6E-409C-BE32-E72D297353CC}">
              <c16:uniqueId val="{00000002-35D1-4397-9063-970240624DF3}"/>
            </c:ext>
          </c:extLst>
        </c:ser>
        <c:dLbls>
          <c:dLblPos val="outEnd"/>
          <c:showLegendKey val="0"/>
          <c:showVal val="1"/>
          <c:showCatName val="0"/>
          <c:showSerName val="0"/>
          <c:showPercent val="0"/>
          <c:showBubbleSize val="0"/>
        </c:dLbls>
        <c:gapWidth val="100"/>
        <c:overlap val="-5"/>
        <c:axId val="1038669760"/>
        <c:axId val="1038670848"/>
      </c:barChart>
      <c:catAx>
        <c:axId val="10386697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2"/>
                </a:solidFill>
                <a:latin typeface="+mn-lt"/>
                <a:ea typeface="+mn-ea"/>
                <a:cs typeface="+mn-cs"/>
              </a:defRPr>
            </a:pPr>
            <a:endParaRPr lang="en-US"/>
          </a:p>
        </c:txPr>
        <c:crossAx val="1038670848"/>
        <c:crosses val="autoZero"/>
        <c:auto val="1"/>
        <c:lblAlgn val="ctr"/>
        <c:lblOffset val="100"/>
        <c:noMultiLvlLbl val="0"/>
      </c:catAx>
      <c:valAx>
        <c:axId val="1038670848"/>
        <c:scaling>
          <c:orientation val="minMax"/>
        </c:scaling>
        <c:delete val="1"/>
        <c:axPos val="l"/>
        <c:numFmt formatCode="0.0%" sourceLinked="1"/>
        <c:majorTickMark val="none"/>
        <c:minorTickMark val="none"/>
        <c:tickLblPos val="nextTo"/>
        <c:crossAx val="1038669760"/>
        <c:crosses val="autoZero"/>
        <c:crossBetween val="between"/>
      </c:valAx>
      <c:spPr>
        <a:noFill/>
        <a:ln>
          <a:noFill/>
        </a:ln>
        <a:effectLst/>
      </c:spPr>
    </c:plotArea>
    <c:legend>
      <c:legendPos val="b"/>
      <c:layout>
        <c:manualLayout>
          <c:xMode val="edge"/>
          <c:yMode val="edge"/>
          <c:x val="0"/>
          <c:y val="0.92391944433998352"/>
          <c:w val="0.92187499999999989"/>
          <c:h val="7.6080555660016452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FY 2014</c:v>
                </c:pt>
              </c:strCache>
            </c:strRef>
          </c:tx>
          <c:invertIfNegative val="0"/>
          <c:cat>
            <c:strRef>
              <c:f>Sheet1!$A$2:$A$5</c:f>
              <c:strCache>
                <c:ptCount val="4"/>
                <c:pt idx="0">
                  <c:v>Chicago</c:v>
                </c:pt>
                <c:pt idx="1">
                  <c:v>North</c:v>
                </c:pt>
                <c:pt idx="2">
                  <c:v>Central</c:v>
                </c:pt>
                <c:pt idx="3">
                  <c:v>South</c:v>
                </c:pt>
              </c:strCache>
            </c:strRef>
          </c:cat>
          <c:val>
            <c:numRef>
              <c:f>Sheet1!$B$2:$B$5</c:f>
              <c:numCache>
                <c:formatCode>General</c:formatCode>
                <c:ptCount val="4"/>
                <c:pt idx="0">
                  <c:v>1055</c:v>
                </c:pt>
                <c:pt idx="1">
                  <c:v>17926</c:v>
                </c:pt>
                <c:pt idx="2">
                  <c:v>15238</c:v>
                </c:pt>
                <c:pt idx="3">
                  <c:v>15872</c:v>
                </c:pt>
              </c:numCache>
            </c:numRef>
          </c:val>
          <c:extLst>
            <c:ext xmlns:c16="http://schemas.microsoft.com/office/drawing/2014/chart" uri="{C3380CC4-5D6E-409C-BE32-E72D297353CC}">
              <c16:uniqueId val="{00000000-A5F8-4BFD-959F-B418F857128A}"/>
            </c:ext>
          </c:extLst>
        </c:ser>
        <c:ser>
          <c:idx val="1"/>
          <c:order val="1"/>
          <c:tx>
            <c:strRef>
              <c:f>Sheet1!$C$1</c:f>
              <c:strCache>
                <c:ptCount val="1"/>
                <c:pt idx="0">
                  <c:v>FY 2015</c:v>
                </c:pt>
              </c:strCache>
            </c:strRef>
          </c:tx>
          <c:invertIfNegative val="0"/>
          <c:cat>
            <c:strRef>
              <c:f>Sheet1!$A$2:$A$5</c:f>
              <c:strCache>
                <c:ptCount val="4"/>
                <c:pt idx="0">
                  <c:v>Chicago</c:v>
                </c:pt>
                <c:pt idx="1">
                  <c:v>North</c:v>
                </c:pt>
                <c:pt idx="2">
                  <c:v>Central</c:v>
                </c:pt>
                <c:pt idx="3">
                  <c:v>South</c:v>
                </c:pt>
              </c:strCache>
            </c:strRef>
          </c:cat>
          <c:val>
            <c:numRef>
              <c:f>Sheet1!$C$2:$C$5</c:f>
              <c:numCache>
                <c:formatCode>General</c:formatCode>
                <c:ptCount val="4"/>
                <c:pt idx="0">
                  <c:v>1777</c:v>
                </c:pt>
                <c:pt idx="1">
                  <c:v>18892</c:v>
                </c:pt>
                <c:pt idx="2">
                  <c:v>15295</c:v>
                </c:pt>
                <c:pt idx="3">
                  <c:v>15754</c:v>
                </c:pt>
              </c:numCache>
            </c:numRef>
          </c:val>
          <c:extLst>
            <c:ext xmlns:c16="http://schemas.microsoft.com/office/drawing/2014/chart" uri="{C3380CC4-5D6E-409C-BE32-E72D297353CC}">
              <c16:uniqueId val="{00000001-A5F8-4BFD-959F-B418F857128A}"/>
            </c:ext>
          </c:extLst>
        </c:ser>
        <c:ser>
          <c:idx val="2"/>
          <c:order val="2"/>
          <c:tx>
            <c:strRef>
              <c:f>Sheet1!$D$1</c:f>
              <c:strCache>
                <c:ptCount val="1"/>
                <c:pt idx="0">
                  <c:v>FY 2016</c:v>
                </c:pt>
              </c:strCache>
            </c:strRef>
          </c:tx>
          <c:invertIfNegative val="0"/>
          <c:cat>
            <c:strRef>
              <c:f>Sheet1!$A$2:$A$5</c:f>
              <c:strCache>
                <c:ptCount val="4"/>
                <c:pt idx="0">
                  <c:v>Chicago</c:v>
                </c:pt>
                <c:pt idx="1">
                  <c:v>North</c:v>
                </c:pt>
                <c:pt idx="2">
                  <c:v>Central</c:v>
                </c:pt>
                <c:pt idx="3">
                  <c:v>South</c:v>
                </c:pt>
              </c:strCache>
            </c:strRef>
          </c:cat>
          <c:val>
            <c:numRef>
              <c:f>Sheet1!$D$2:$D$5</c:f>
              <c:numCache>
                <c:formatCode>#,##0</c:formatCode>
                <c:ptCount val="4"/>
                <c:pt idx="0">
                  <c:v>2736</c:v>
                </c:pt>
                <c:pt idx="1">
                  <c:v>22182</c:v>
                </c:pt>
                <c:pt idx="2">
                  <c:v>14352</c:v>
                </c:pt>
                <c:pt idx="3" formatCode="General">
                  <c:v>15601</c:v>
                </c:pt>
              </c:numCache>
            </c:numRef>
          </c:val>
          <c:extLst>
            <c:ext xmlns:c16="http://schemas.microsoft.com/office/drawing/2014/chart" uri="{C3380CC4-5D6E-409C-BE32-E72D297353CC}">
              <c16:uniqueId val="{00000002-A5F8-4BFD-959F-B418F857128A}"/>
            </c:ext>
          </c:extLst>
        </c:ser>
        <c:ser>
          <c:idx val="3"/>
          <c:order val="3"/>
          <c:tx>
            <c:strRef>
              <c:f>Sheet1!$E$1</c:f>
              <c:strCache>
                <c:ptCount val="1"/>
                <c:pt idx="0">
                  <c:v>FY 2017</c:v>
                </c:pt>
              </c:strCache>
            </c:strRef>
          </c:tx>
          <c:invertIfNegative val="0"/>
          <c:cat>
            <c:strRef>
              <c:f>Sheet1!$A$2:$A$5</c:f>
              <c:strCache>
                <c:ptCount val="4"/>
                <c:pt idx="0">
                  <c:v>Chicago</c:v>
                </c:pt>
                <c:pt idx="1">
                  <c:v>North</c:v>
                </c:pt>
                <c:pt idx="2">
                  <c:v>Central</c:v>
                </c:pt>
                <c:pt idx="3">
                  <c:v>South</c:v>
                </c:pt>
              </c:strCache>
            </c:strRef>
          </c:cat>
          <c:val>
            <c:numRef>
              <c:f>Sheet1!$E$2:$E$5</c:f>
              <c:numCache>
                <c:formatCode>#,##0</c:formatCode>
                <c:ptCount val="4"/>
                <c:pt idx="0">
                  <c:v>3083</c:v>
                </c:pt>
                <c:pt idx="1">
                  <c:v>23759</c:v>
                </c:pt>
                <c:pt idx="2">
                  <c:v>15282</c:v>
                </c:pt>
                <c:pt idx="3" formatCode="General">
                  <c:v>15773</c:v>
                </c:pt>
              </c:numCache>
            </c:numRef>
          </c:val>
          <c:extLst>
            <c:ext xmlns:c16="http://schemas.microsoft.com/office/drawing/2014/chart" uri="{C3380CC4-5D6E-409C-BE32-E72D297353CC}">
              <c16:uniqueId val="{00000003-A5F8-4BFD-959F-B418F857128A}"/>
            </c:ext>
          </c:extLst>
        </c:ser>
        <c:ser>
          <c:idx val="4"/>
          <c:order val="4"/>
          <c:tx>
            <c:strRef>
              <c:f>Sheet1!$F$1</c:f>
              <c:strCache>
                <c:ptCount val="1"/>
                <c:pt idx="0">
                  <c:v>FY 2018</c:v>
                </c:pt>
              </c:strCache>
            </c:strRef>
          </c:tx>
          <c:invertIfNegative val="0"/>
          <c:cat>
            <c:strRef>
              <c:f>Sheet1!$A$2:$A$5</c:f>
              <c:strCache>
                <c:ptCount val="4"/>
                <c:pt idx="0">
                  <c:v>Chicago</c:v>
                </c:pt>
                <c:pt idx="1">
                  <c:v>North</c:v>
                </c:pt>
                <c:pt idx="2">
                  <c:v>Central</c:v>
                </c:pt>
                <c:pt idx="3">
                  <c:v>South</c:v>
                </c:pt>
              </c:strCache>
            </c:strRef>
          </c:cat>
          <c:val>
            <c:numRef>
              <c:f>Sheet1!$F$2:$F$5</c:f>
              <c:numCache>
                <c:formatCode>#,##0</c:formatCode>
                <c:ptCount val="4"/>
                <c:pt idx="0">
                  <c:v>3655</c:v>
                </c:pt>
                <c:pt idx="1">
                  <c:v>23893</c:v>
                </c:pt>
                <c:pt idx="2">
                  <c:v>16124</c:v>
                </c:pt>
                <c:pt idx="3" formatCode="General">
                  <c:v>15367</c:v>
                </c:pt>
              </c:numCache>
            </c:numRef>
          </c:val>
          <c:extLst>
            <c:ext xmlns:c16="http://schemas.microsoft.com/office/drawing/2014/chart" uri="{C3380CC4-5D6E-409C-BE32-E72D297353CC}">
              <c16:uniqueId val="{00000004-A5F8-4BFD-959F-B418F857128A}"/>
            </c:ext>
          </c:extLst>
        </c:ser>
        <c:dLbls>
          <c:showLegendKey val="0"/>
          <c:showVal val="0"/>
          <c:showCatName val="0"/>
          <c:showSerName val="0"/>
          <c:showPercent val="0"/>
          <c:showBubbleSize val="0"/>
        </c:dLbls>
        <c:gapWidth val="150"/>
        <c:axId val="230299904"/>
        <c:axId val="230309888"/>
      </c:barChart>
      <c:catAx>
        <c:axId val="230299904"/>
        <c:scaling>
          <c:orientation val="minMax"/>
        </c:scaling>
        <c:delete val="0"/>
        <c:axPos val="b"/>
        <c:numFmt formatCode="General" sourceLinked="0"/>
        <c:majorTickMark val="out"/>
        <c:minorTickMark val="none"/>
        <c:tickLblPos val="nextTo"/>
        <c:txPr>
          <a:bodyPr/>
          <a:lstStyle/>
          <a:p>
            <a:pPr>
              <a:defRPr sz="1200" baseline="0">
                <a:latin typeface="Times New Roman" panose="02020603050405020304" pitchFamily="18" charset="0"/>
                <a:cs typeface="Times New Roman" panose="02020603050405020304" pitchFamily="18" charset="0"/>
              </a:defRPr>
            </a:pPr>
            <a:endParaRPr lang="en-US"/>
          </a:p>
        </c:txPr>
        <c:crossAx val="230309888"/>
        <c:crosses val="autoZero"/>
        <c:auto val="1"/>
        <c:lblAlgn val="ctr"/>
        <c:lblOffset val="100"/>
        <c:noMultiLvlLbl val="0"/>
      </c:catAx>
      <c:valAx>
        <c:axId val="230309888"/>
        <c:scaling>
          <c:orientation val="minMax"/>
        </c:scaling>
        <c:delete val="0"/>
        <c:axPos val="l"/>
        <c:majorGridlines/>
        <c:numFmt formatCode="#,##0" sourceLinked="0"/>
        <c:majorTickMark val="out"/>
        <c:minorTickMark val="none"/>
        <c:tickLblPos val="nextTo"/>
        <c:txPr>
          <a:bodyPr/>
          <a:lstStyle/>
          <a:p>
            <a:pPr>
              <a:defRPr sz="1200">
                <a:latin typeface="Times New Roman" panose="02020603050405020304" pitchFamily="18" charset="0"/>
                <a:cs typeface="Times New Roman" panose="02020603050405020304" pitchFamily="18" charset="0"/>
              </a:defRPr>
            </a:pPr>
            <a:endParaRPr lang="en-US"/>
          </a:p>
        </c:txPr>
        <c:crossAx val="230299904"/>
        <c:crosses val="autoZero"/>
        <c:crossBetween val="between"/>
      </c:valAx>
    </c:plotArea>
    <c:legend>
      <c:legendPos val="r"/>
      <c:overlay val="0"/>
      <c:txPr>
        <a:bodyPr/>
        <a:lstStyle/>
        <a:p>
          <a:pPr>
            <a:defRPr sz="12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spPr>
    <a:ln>
      <a:no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0"/>
    </c:view3D>
    <c:floor>
      <c:thickness val="0"/>
    </c:floor>
    <c:sideWall>
      <c:thickness val="0"/>
    </c:sideWall>
    <c:backWall>
      <c:thickness val="0"/>
    </c:backWall>
    <c:plotArea>
      <c:layout>
        <c:manualLayout>
          <c:layoutTarget val="inner"/>
          <c:xMode val="edge"/>
          <c:yMode val="edge"/>
          <c:x val="0"/>
          <c:y val="0.11746196061156693"/>
          <c:w val="1"/>
          <c:h val="0.81061054284102341"/>
        </c:manualLayout>
      </c:layout>
      <c:pie3DChart>
        <c:varyColors val="1"/>
        <c:ser>
          <c:idx val="0"/>
          <c:order val="0"/>
          <c:tx>
            <c:strRef>
              <c:f>Sheet1!$B$1</c:f>
              <c:strCache>
                <c:ptCount val="1"/>
                <c:pt idx="0">
                  <c:v>Figure 1. Race/Ethnicity of High School Students Taking Community College Courses in Fiscal Year 2018</c:v>
                </c:pt>
              </c:strCache>
            </c:strRef>
          </c:tx>
          <c:dLbls>
            <c:dLbl>
              <c:idx val="0"/>
              <c:layout>
                <c:manualLayout>
                  <c:x val="-3.7117198461490797E-3"/>
                  <c:y val="2.59204364160362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9C2-4DEB-925D-8E91D3A92775}"/>
                </c:ext>
              </c:extLst>
            </c:dLbl>
            <c:spPr>
              <a:noFill/>
              <a:ln>
                <a:noFill/>
              </a:ln>
              <a:effectLst/>
            </c:spPr>
            <c:txPr>
              <a:bodyPr wrap="square" lIns="38100" tIns="19050" rIns="38100" bIns="19050" anchor="ctr">
                <a:spAutoFit/>
              </a:bodyPr>
              <a:lstStyle/>
              <a:p>
                <a:pPr>
                  <a:defRPr sz="1200">
                    <a:latin typeface="Times New Roman" panose="02020603050405020304" pitchFamily="18" charset="0"/>
                    <a:cs typeface="Times New Roman" panose="02020603050405020304"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Sheet1!$A$2:$A$10</c:f>
              <c:strCache>
                <c:ptCount val="9"/>
                <c:pt idx="0">
                  <c:v>Asian</c:v>
                </c:pt>
                <c:pt idx="1">
                  <c:v>Native American</c:v>
                </c:pt>
                <c:pt idx="2">
                  <c:v>African American</c:v>
                </c:pt>
                <c:pt idx="3">
                  <c:v>Latino</c:v>
                </c:pt>
                <c:pt idx="4">
                  <c:v>White</c:v>
                </c:pt>
                <c:pt idx="5">
                  <c:v>Nonresident Alien</c:v>
                </c:pt>
                <c:pt idx="6">
                  <c:v>Pacific Islander</c:v>
                </c:pt>
                <c:pt idx="7">
                  <c:v>Two or More Races</c:v>
                </c:pt>
                <c:pt idx="8">
                  <c:v>Unknown</c:v>
                </c:pt>
              </c:strCache>
            </c:strRef>
          </c:cat>
          <c:val>
            <c:numRef>
              <c:f>Sheet1!$B$2:$B$10</c:f>
              <c:numCache>
                <c:formatCode>0.0%</c:formatCode>
                <c:ptCount val="9"/>
                <c:pt idx="0">
                  <c:v>3.9E-2</c:v>
                </c:pt>
                <c:pt idx="1">
                  <c:v>3.0000000000000001E-3</c:v>
                </c:pt>
                <c:pt idx="2">
                  <c:v>8.8999999999999996E-2</c:v>
                </c:pt>
                <c:pt idx="3">
                  <c:v>0.155</c:v>
                </c:pt>
                <c:pt idx="4">
                  <c:v>0.629</c:v>
                </c:pt>
                <c:pt idx="5">
                  <c:v>2E-3</c:v>
                </c:pt>
                <c:pt idx="6">
                  <c:v>1E-3</c:v>
                </c:pt>
                <c:pt idx="7">
                  <c:v>3.1E-2</c:v>
                </c:pt>
                <c:pt idx="8">
                  <c:v>5.0999999999999997E-2</c:v>
                </c:pt>
              </c:numCache>
            </c:numRef>
          </c:val>
          <c:extLst>
            <c:ext xmlns:c16="http://schemas.microsoft.com/office/drawing/2014/chart" uri="{C3380CC4-5D6E-409C-BE32-E72D297353CC}">
              <c16:uniqueId val="{00000001-39C2-4DEB-925D-8E91D3A92775}"/>
            </c:ext>
          </c:extLst>
        </c:ser>
        <c:dLbls>
          <c:showLegendKey val="0"/>
          <c:showVal val="0"/>
          <c:showCatName val="0"/>
          <c:showSerName val="0"/>
          <c:showPercent val="0"/>
          <c:showBubbleSize val="0"/>
          <c:showLeaderLines val="1"/>
        </c:dLbls>
      </c:pie3DChart>
    </c:plotArea>
    <c:legend>
      <c:legendPos val="r"/>
      <c:layout>
        <c:manualLayout>
          <c:xMode val="edge"/>
          <c:yMode val="edge"/>
          <c:x val="0.74864081748817546"/>
          <c:y val="7.2558045628911785E-2"/>
          <c:w val="0.25135920203100637"/>
          <c:h val="0.87149792116693381"/>
        </c:manualLayout>
      </c:layout>
      <c:overlay val="0"/>
      <c:txPr>
        <a:bodyPr/>
        <a:lstStyle/>
        <a:p>
          <a:pPr>
            <a:defRPr sz="1200" baseline="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Sheet4!$A$3</c:f>
              <c:strCache>
                <c:ptCount val="1"/>
                <c:pt idx="0">
                  <c:v>Four-Year College-Going HS Graduates</c:v>
                </c:pt>
              </c:strCache>
            </c:strRef>
          </c:tx>
          <c:spPr>
            <a:solidFill>
              <a:schemeClr val="accent1"/>
            </a:solidFill>
            <a:ln>
              <a:noFill/>
            </a:ln>
            <a:effectLst/>
          </c:spPr>
          <c:invertIfNegative val="0"/>
          <c:dPt>
            <c:idx val="0"/>
            <c:invertIfNegative val="0"/>
            <c:bubble3D val="0"/>
            <c:spPr>
              <a:solidFill>
                <a:srgbClr val="46C6E4"/>
              </a:solidFill>
              <a:ln>
                <a:noFill/>
              </a:ln>
              <a:effectLst/>
            </c:spPr>
            <c:extLst>
              <c:ext xmlns:c16="http://schemas.microsoft.com/office/drawing/2014/chart" uri="{C3380CC4-5D6E-409C-BE32-E72D297353CC}">
                <c16:uniqueId val="{00000001-51AC-4D86-970F-99C6410FAE4D}"/>
              </c:ext>
            </c:extLst>
          </c:dPt>
          <c:dPt>
            <c:idx val="1"/>
            <c:invertIfNegative val="0"/>
            <c:bubble3D val="0"/>
            <c:spPr>
              <a:solidFill>
                <a:srgbClr val="FF7000"/>
              </a:solidFill>
              <a:ln>
                <a:noFill/>
              </a:ln>
              <a:effectLst/>
            </c:spPr>
            <c:extLst>
              <c:ext xmlns:c16="http://schemas.microsoft.com/office/drawing/2014/chart" uri="{C3380CC4-5D6E-409C-BE32-E72D297353CC}">
                <c16:uniqueId val="{00000003-51AC-4D86-970F-99C6410FAE4D}"/>
              </c:ext>
            </c:extLst>
          </c:dPt>
          <c:dPt>
            <c:idx val="2"/>
            <c:invertIfNegative val="0"/>
            <c:bubble3D val="0"/>
            <c:spPr>
              <a:solidFill>
                <a:srgbClr val="0F9545"/>
              </a:solidFill>
              <a:ln>
                <a:noFill/>
              </a:ln>
              <a:effectLst/>
            </c:spPr>
            <c:extLst>
              <c:ext xmlns:c16="http://schemas.microsoft.com/office/drawing/2014/chart" uri="{C3380CC4-5D6E-409C-BE32-E72D297353CC}">
                <c16:uniqueId val="{00000005-51AC-4D86-970F-99C6410FAE4D}"/>
              </c:ext>
            </c:extLst>
          </c:dPt>
          <c:dPt>
            <c:idx val="3"/>
            <c:invertIfNegative val="0"/>
            <c:bubble3D val="0"/>
            <c:spPr>
              <a:solidFill>
                <a:srgbClr val="F3E431"/>
              </a:solidFill>
              <a:ln>
                <a:noFill/>
              </a:ln>
              <a:effectLst/>
            </c:spPr>
            <c:extLst>
              <c:ext xmlns:c16="http://schemas.microsoft.com/office/drawing/2014/chart" uri="{C3380CC4-5D6E-409C-BE32-E72D297353CC}">
                <c16:uniqueId val="{00000007-51AC-4D86-970F-99C6410FAE4D}"/>
              </c:ext>
            </c:extLst>
          </c:dPt>
          <c:dPt>
            <c:idx val="4"/>
            <c:invertIfNegative val="0"/>
            <c:bubble3D val="0"/>
            <c:spPr>
              <a:solidFill>
                <a:srgbClr val="006F7E"/>
              </a:solidFill>
              <a:ln>
                <a:noFill/>
              </a:ln>
              <a:effectLst/>
            </c:spPr>
            <c:extLst>
              <c:ext xmlns:c16="http://schemas.microsoft.com/office/drawing/2014/chart" uri="{C3380CC4-5D6E-409C-BE32-E72D297353CC}">
                <c16:uniqueId val="{00000009-51AC-4D86-970F-99C6410FAE4D}"/>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Century Gothic" panose="020B05020202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Sheet4!$B$2:$F$2</c:f>
              <c:numCache>
                <c:formatCode>General</c:formatCode>
                <c:ptCount val="5"/>
                <c:pt idx="0">
                  <c:v>2013</c:v>
                </c:pt>
                <c:pt idx="1">
                  <c:v>2014</c:v>
                </c:pt>
                <c:pt idx="2">
                  <c:v>2015</c:v>
                </c:pt>
                <c:pt idx="3">
                  <c:v>2016</c:v>
                </c:pt>
                <c:pt idx="4">
                  <c:v>2017</c:v>
                </c:pt>
              </c:numCache>
            </c:numRef>
          </c:cat>
          <c:val>
            <c:numRef>
              <c:f>Sheet4!$B$3:$F$3</c:f>
              <c:numCache>
                <c:formatCode>0.0%</c:formatCode>
                <c:ptCount val="5"/>
                <c:pt idx="0">
                  <c:v>0.42799999999999999</c:v>
                </c:pt>
                <c:pt idx="1">
                  <c:v>0.433</c:v>
                </c:pt>
                <c:pt idx="2">
                  <c:v>0.44900000000000001</c:v>
                </c:pt>
                <c:pt idx="3">
                  <c:v>0.46600000000000003</c:v>
                </c:pt>
                <c:pt idx="4">
                  <c:v>0.48399999999999999</c:v>
                </c:pt>
              </c:numCache>
            </c:numRef>
          </c:val>
          <c:extLst>
            <c:ext xmlns:c16="http://schemas.microsoft.com/office/drawing/2014/chart" uri="{C3380CC4-5D6E-409C-BE32-E72D297353CC}">
              <c16:uniqueId val="{0000000A-51AC-4D86-970F-99C6410FAE4D}"/>
            </c:ext>
          </c:extLst>
        </c:ser>
        <c:dLbls>
          <c:showLegendKey val="0"/>
          <c:showVal val="0"/>
          <c:showCatName val="0"/>
          <c:showSerName val="0"/>
          <c:showPercent val="0"/>
          <c:showBubbleSize val="0"/>
        </c:dLbls>
        <c:gapWidth val="45"/>
        <c:axId val="717164544"/>
        <c:axId val="717164936"/>
      </c:barChart>
      <c:catAx>
        <c:axId val="7171645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Century Gothic" panose="020B0502020202020204" pitchFamily="34" charset="0"/>
                <a:ea typeface="+mn-ea"/>
                <a:cs typeface="+mn-cs"/>
              </a:defRPr>
            </a:pPr>
            <a:endParaRPr lang="en-US"/>
          </a:p>
        </c:txPr>
        <c:crossAx val="717164936"/>
        <c:crosses val="autoZero"/>
        <c:auto val="1"/>
        <c:lblAlgn val="ctr"/>
        <c:lblOffset val="100"/>
        <c:noMultiLvlLbl val="0"/>
      </c:catAx>
      <c:valAx>
        <c:axId val="717164936"/>
        <c:scaling>
          <c:orientation val="minMax"/>
          <c:max val="0.60000000000000009"/>
          <c:min val="0"/>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Century Gothic" panose="020B0502020202020204" pitchFamily="34" charset="0"/>
                <a:ea typeface="+mn-ea"/>
                <a:cs typeface="+mn-cs"/>
              </a:defRPr>
            </a:pPr>
            <a:endParaRPr lang="en-US"/>
          </a:p>
        </c:txPr>
        <c:crossAx val="717164544"/>
        <c:crosses val="autoZero"/>
        <c:crossBetween val="between"/>
        <c:majorUnit val="0.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Century Gothic" panose="020B0502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0.01237</cdr:x>
      <cdr:y>0.90226</cdr:y>
    </cdr:from>
    <cdr:to>
      <cdr:x>0.29278</cdr:x>
      <cdr:y>1</cdr:y>
    </cdr:to>
    <cdr:sp macro="" textlink="">
      <cdr:nvSpPr>
        <cdr:cNvPr id="2" name="Text Box 1"/>
        <cdr:cNvSpPr txBox="1"/>
      </cdr:nvSpPr>
      <cdr:spPr>
        <a:xfrm xmlns:a="http://schemas.openxmlformats.org/drawingml/2006/main">
          <a:off x="57150" y="2409825"/>
          <a:ext cx="1295400" cy="2476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0.02474</cdr:x>
      <cdr:y>0.93985</cdr:y>
    </cdr:from>
    <cdr:to>
      <cdr:x>0.28454</cdr:x>
      <cdr:y>1</cdr:y>
    </cdr:to>
    <cdr:sp macro="" textlink="">
      <cdr:nvSpPr>
        <cdr:cNvPr id="3" name="Text Box 2"/>
        <cdr:cNvSpPr txBox="1"/>
      </cdr:nvSpPr>
      <cdr:spPr>
        <a:xfrm xmlns:a="http://schemas.openxmlformats.org/drawingml/2006/main">
          <a:off x="114300" y="2381250"/>
          <a:ext cx="1200150" cy="15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EB3CB71-7EA5-4CF3-92B3-5A35A1E2E9E4}" type="datetimeFigureOut">
              <a:rPr lang="en-US" smtClean="0"/>
              <a:t>4/22/2020</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331A0F1-0202-49FF-BDC2-851F991E3295}" type="slidenum">
              <a:rPr lang="en-US" smtClean="0"/>
              <a:t>‹#›</a:t>
            </a:fld>
            <a:endParaRPr lang="en-US"/>
          </a:p>
        </p:txBody>
      </p:sp>
    </p:spTree>
    <p:extLst>
      <p:ext uri="{BB962C8B-B14F-4D97-AF65-F5344CB8AC3E}">
        <p14:creationId xmlns:p14="http://schemas.microsoft.com/office/powerpoint/2010/main" val="91461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2</a:t>
            </a:fld>
            <a:endParaRPr lang="en-US"/>
          </a:p>
        </p:txBody>
      </p:sp>
    </p:spTree>
    <p:extLst>
      <p:ext uri="{BB962C8B-B14F-4D97-AF65-F5344CB8AC3E}">
        <p14:creationId xmlns:p14="http://schemas.microsoft.com/office/powerpoint/2010/main" val="3902346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96849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p:cNvSpPr>
          <p:nvPr>
            <p:ph type="sldImg"/>
          </p:nvPr>
        </p:nvSpPr>
        <p:spPr/>
      </p:sp>
      <p:sp>
        <p:nvSpPr>
          <p:cNvPr id="9219" name="Notes Placeholder 2"/>
          <p:cNvSpPr>
            <a:spLocks noGrp="1"/>
          </p:cNvSpPr>
          <p:nvPr>
            <p:ph type="body" idx="1"/>
          </p:nvPr>
        </p:nvSpPr>
        <p:spPr>
          <a:noFill/>
          <a:ln/>
        </p:spPr>
        <p:txBody>
          <a:bodyPr/>
          <a:lstStyle/>
          <a:p>
            <a:pPr marL="0" indent="0">
              <a:buFont typeface="Arial" panose="020B0604020202020204" pitchFamily="34" charset="0"/>
              <a:buNone/>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72919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4225319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693388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9021671-45A6-4D3D-9B77-8207E84A22CB}" type="slidenum">
              <a:rPr lang="en-US" smtClean="0"/>
              <a:t>25</a:t>
            </a:fld>
            <a:endParaRPr lang="en-US"/>
          </a:p>
        </p:txBody>
      </p:sp>
    </p:spTree>
    <p:extLst>
      <p:ext uri="{BB962C8B-B14F-4D97-AF65-F5344CB8AC3E}">
        <p14:creationId xmlns:p14="http://schemas.microsoft.com/office/powerpoint/2010/main" val="332404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021671-45A6-4D3D-9B77-8207E84A22CB}" type="slidenum">
              <a:rPr lang="en-US" smtClean="0"/>
              <a:t>27</a:t>
            </a:fld>
            <a:endParaRPr lang="en-US"/>
          </a:p>
        </p:txBody>
      </p:sp>
    </p:spTree>
    <p:extLst>
      <p:ext uri="{BB962C8B-B14F-4D97-AF65-F5344CB8AC3E}">
        <p14:creationId xmlns:p14="http://schemas.microsoft.com/office/powerpoint/2010/main" val="993511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Nationally representative survey of 1,000 people – designed to track the impact of the pandemic on Americans’ lives, work, and education</a:t>
            </a:r>
          </a:p>
        </p:txBody>
      </p:sp>
      <p:sp>
        <p:nvSpPr>
          <p:cNvPr id="4" name="Slide Number Placeholder 3"/>
          <p:cNvSpPr>
            <a:spLocks noGrp="1"/>
          </p:cNvSpPr>
          <p:nvPr>
            <p:ph type="sldNum" sz="quarter" idx="5"/>
          </p:nvPr>
        </p:nvSpPr>
        <p:spPr/>
        <p:txBody>
          <a:bodyPr/>
          <a:lstStyle/>
          <a:p>
            <a:fld id="{69021671-45A6-4D3D-9B77-8207E84A22CB}" type="slidenum">
              <a:rPr lang="en-US" smtClean="0"/>
              <a:t>32</a:t>
            </a:fld>
            <a:endParaRPr lang="en-US"/>
          </a:p>
        </p:txBody>
      </p:sp>
    </p:spTree>
    <p:extLst>
      <p:ext uri="{BB962C8B-B14F-4D97-AF65-F5344CB8AC3E}">
        <p14:creationId xmlns:p14="http://schemas.microsoft.com/office/powerpoint/2010/main" val="2617708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021671-45A6-4D3D-9B77-8207E84A22CB}" type="slidenum">
              <a:rPr lang="en-US" smtClean="0"/>
              <a:t>33</a:t>
            </a:fld>
            <a:endParaRPr lang="en-US"/>
          </a:p>
        </p:txBody>
      </p:sp>
    </p:spTree>
    <p:extLst>
      <p:ext uri="{BB962C8B-B14F-4D97-AF65-F5344CB8AC3E}">
        <p14:creationId xmlns:p14="http://schemas.microsoft.com/office/powerpoint/2010/main" val="4257054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021671-45A6-4D3D-9B77-8207E84A22CB}" type="slidenum">
              <a:rPr lang="en-US" smtClean="0"/>
              <a:t>34</a:t>
            </a:fld>
            <a:endParaRPr lang="en-US"/>
          </a:p>
        </p:txBody>
      </p:sp>
    </p:spTree>
    <p:extLst>
      <p:ext uri="{BB962C8B-B14F-4D97-AF65-F5344CB8AC3E}">
        <p14:creationId xmlns:p14="http://schemas.microsoft.com/office/powerpoint/2010/main" val="3014941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3</a:t>
            </a:fld>
            <a:endParaRPr lang="en-US"/>
          </a:p>
        </p:txBody>
      </p:sp>
    </p:spTree>
    <p:extLst>
      <p:ext uri="{BB962C8B-B14F-4D97-AF65-F5344CB8AC3E}">
        <p14:creationId xmlns:p14="http://schemas.microsoft.com/office/powerpoint/2010/main" val="3020919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021671-45A6-4D3D-9B77-8207E84A22CB}" type="slidenum">
              <a:rPr lang="en-US" smtClean="0"/>
              <a:t>36</a:t>
            </a:fld>
            <a:endParaRPr lang="en-US"/>
          </a:p>
        </p:txBody>
      </p:sp>
    </p:spTree>
    <p:extLst>
      <p:ext uri="{BB962C8B-B14F-4D97-AF65-F5344CB8AC3E}">
        <p14:creationId xmlns:p14="http://schemas.microsoft.com/office/powerpoint/2010/main" val="1345796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021671-45A6-4D3D-9B77-8207E84A22CB}" type="slidenum">
              <a:rPr lang="en-US" smtClean="0"/>
              <a:t>37</a:t>
            </a:fld>
            <a:endParaRPr lang="en-US"/>
          </a:p>
        </p:txBody>
      </p:sp>
    </p:spTree>
    <p:extLst>
      <p:ext uri="{BB962C8B-B14F-4D97-AF65-F5344CB8AC3E}">
        <p14:creationId xmlns:p14="http://schemas.microsoft.com/office/powerpoint/2010/main" val="13358339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44</a:t>
            </a:fld>
            <a:endParaRPr lang="en-US"/>
          </a:p>
        </p:txBody>
      </p:sp>
    </p:spTree>
    <p:extLst>
      <p:ext uri="{BB962C8B-B14F-4D97-AF65-F5344CB8AC3E}">
        <p14:creationId xmlns:p14="http://schemas.microsoft.com/office/powerpoint/2010/main" val="30774014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45</a:t>
            </a:fld>
            <a:endParaRPr lang="en-US"/>
          </a:p>
        </p:txBody>
      </p:sp>
    </p:spTree>
    <p:extLst>
      <p:ext uri="{BB962C8B-B14F-4D97-AF65-F5344CB8AC3E}">
        <p14:creationId xmlns:p14="http://schemas.microsoft.com/office/powerpoint/2010/main" val="22093369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47</a:t>
            </a:fld>
            <a:endParaRPr lang="en-US"/>
          </a:p>
        </p:txBody>
      </p:sp>
    </p:spTree>
    <p:extLst>
      <p:ext uri="{BB962C8B-B14F-4D97-AF65-F5344CB8AC3E}">
        <p14:creationId xmlns:p14="http://schemas.microsoft.com/office/powerpoint/2010/main" val="30552072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48</a:t>
            </a:fld>
            <a:endParaRPr lang="en-US"/>
          </a:p>
        </p:txBody>
      </p:sp>
    </p:spTree>
    <p:extLst>
      <p:ext uri="{BB962C8B-B14F-4D97-AF65-F5344CB8AC3E}">
        <p14:creationId xmlns:p14="http://schemas.microsoft.com/office/powerpoint/2010/main" val="28738177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49</a:t>
            </a:fld>
            <a:endParaRPr lang="en-US"/>
          </a:p>
        </p:txBody>
      </p:sp>
    </p:spTree>
    <p:extLst>
      <p:ext uri="{BB962C8B-B14F-4D97-AF65-F5344CB8AC3E}">
        <p14:creationId xmlns:p14="http://schemas.microsoft.com/office/powerpoint/2010/main" val="37712203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50</a:t>
            </a:fld>
            <a:endParaRPr lang="en-US"/>
          </a:p>
        </p:txBody>
      </p:sp>
    </p:spTree>
    <p:extLst>
      <p:ext uri="{BB962C8B-B14F-4D97-AF65-F5344CB8AC3E}">
        <p14:creationId xmlns:p14="http://schemas.microsoft.com/office/powerpoint/2010/main" val="37712203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51</a:t>
            </a:fld>
            <a:endParaRPr lang="en-US"/>
          </a:p>
        </p:txBody>
      </p:sp>
    </p:spTree>
    <p:extLst>
      <p:ext uri="{BB962C8B-B14F-4D97-AF65-F5344CB8AC3E}">
        <p14:creationId xmlns:p14="http://schemas.microsoft.com/office/powerpoint/2010/main" val="25899686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52</a:t>
            </a:fld>
            <a:endParaRPr lang="en-US"/>
          </a:p>
        </p:txBody>
      </p:sp>
    </p:spTree>
    <p:extLst>
      <p:ext uri="{BB962C8B-B14F-4D97-AF65-F5344CB8AC3E}">
        <p14:creationId xmlns:p14="http://schemas.microsoft.com/office/powerpoint/2010/main" val="3475932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4</a:t>
            </a:fld>
            <a:endParaRPr lang="en-US"/>
          </a:p>
        </p:txBody>
      </p:sp>
    </p:spTree>
    <p:extLst>
      <p:ext uri="{BB962C8B-B14F-4D97-AF65-F5344CB8AC3E}">
        <p14:creationId xmlns:p14="http://schemas.microsoft.com/office/powerpoint/2010/main" val="30607567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05" indent="-174605">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53</a:t>
            </a:fld>
            <a:endParaRPr lang="en-US"/>
          </a:p>
        </p:txBody>
      </p:sp>
    </p:spTree>
    <p:extLst>
      <p:ext uri="{BB962C8B-B14F-4D97-AF65-F5344CB8AC3E}">
        <p14:creationId xmlns:p14="http://schemas.microsoft.com/office/powerpoint/2010/main" val="29603646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05" indent="-174605">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54</a:t>
            </a:fld>
            <a:endParaRPr lang="en-US"/>
          </a:p>
        </p:txBody>
      </p:sp>
    </p:spTree>
    <p:extLst>
      <p:ext uri="{BB962C8B-B14F-4D97-AF65-F5344CB8AC3E}">
        <p14:creationId xmlns:p14="http://schemas.microsoft.com/office/powerpoint/2010/main" val="20448863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55</a:t>
            </a:fld>
            <a:endParaRPr lang="en-US"/>
          </a:p>
        </p:txBody>
      </p:sp>
    </p:spTree>
    <p:extLst>
      <p:ext uri="{BB962C8B-B14F-4D97-AF65-F5344CB8AC3E}">
        <p14:creationId xmlns:p14="http://schemas.microsoft.com/office/powerpoint/2010/main" val="25438132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57</a:t>
            </a:fld>
            <a:endParaRPr lang="en-US"/>
          </a:p>
        </p:txBody>
      </p:sp>
    </p:spTree>
    <p:extLst>
      <p:ext uri="{BB962C8B-B14F-4D97-AF65-F5344CB8AC3E}">
        <p14:creationId xmlns:p14="http://schemas.microsoft.com/office/powerpoint/2010/main" val="950771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58</a:t>
            </a:fld>
            <a:endParaRPr lang="en-US"/>
          </a:p>
        </p:txBody>
      </p:sp>
    </p:spTree>
    <p:extLst>
      <p:ext uri="{BB962C8B-B14F-4D97-AF65-F5344CB8AC3E}">
        <p14:creationId xmlns:p14="http://schemas.microsoft.com/office/powerpoint/2010/main" val="5699355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59</a:t>
            </a:fld>
            <a:endParaRPr lang="en-US"/>
          </a:p>
        </p:txBody>
      </p:sp>
    </p:spTree>
    <p:extLst>
      <p:ext uri="{BB962C8B-B14F-4D97-AF65-F5344CB8AC3E}">
        <p14:creationId xmlns:p14="http://schemas.microsoft.com/office/powerpoint/2010/main" val="3951732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605" indent="-174605">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60</a:t>
            </a:fld>
            <a:endParaRPr lang="en-US"/>
          </a:p>
        </p:txBody>
      </p:sp>
    </p:spTree>
    <p:extLst>
      <p:ext uri="{BB962C8B-B14F-4D97-AF65-F5344CB8AC3E}">
        <p14:creationId xmlns:p14="http://schemas.microsoft.com/office/powerpoint/2010/main" val="37030678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61</a:t>
            </a:fld>
            <a:endParaRPr lang="en-US"/>
          </a:p>
        </p:txBody>
      </p:sp>
    </p:spTree>
    <p:extLst>
      <p:ext uri="{BB962C8B-B14F-4D97-AF65-F5344CB8AC3E}">
        <p14:creationId xmlns:p14="http://schemas.microsoft.com/office/powerpoint/2010/main" val="13889234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63</a:t>
            </a:fld>
            <a:endParaRPr lang="en-US"/>
          </a:p>
        </p:txBody>
      </p:sp>
    </p:spTree>
    <p:extLst>
      <p:ext uri="{BB962C8B-B14F-4D97-AF65-F5344CB8AC3E}">
        <p14:creationId xmlns:p14="http://schemas.microsoft.com/office/powerpoint/2010/main" val="42136627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64</a:t>
            </a:fld>
            <a:endParaRPr lang="en-US"/>
          </a:p>
        </p:txBody>
      </p:sp>
    </p:spTree>
    <p:extLst>
      <p:ext uri="{BB962C8B-B14F-4D97-AF65-F5344CB8AC3E}">
        <p14:creationId xmlns:p14="http://schemas.microsoft.com/office/powerpoint/2010/main" val="1865339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6</a:t>
            </a:fld>
            <a:endParaRPr lang="en-US"/>
          </a:p>
        </p:txBody>
      </p:sp>
    </p:spTree>
    <p:extLst>
      <p:ext uri="{BB962C8B-B14F-4D97-AF65-F5344CB8AC3E}">
        <p14:creationId xmlns:p14="http://schemas.microsoft.com/office/powerpoint/2010/main" val="37232132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65</a:t>
            </a:fld>
            <a:endParaRPr lang="en-US"/>
          </a:p>
        </p:txBody>
      </p:sp>
    </p:spTree>
    <p:extLst>
      <p:ext uri="{BB962C8B-B14F-4D97-AF65-F5344CB8AC3E}">
        <p14:creationId xmlns:p14="http://schemas.microsoft.com/office/powerpoint/2010/main" val="20089323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66</a:t>
            </a:fld>
            <a:endParaRPr lang="en-US"/>
          </a:p>
        </p:txBody>
      </p:sp>
    </p:spTree>
    <p:extLst>
      <p:ext uri="{BB962C8B-B14F-4D97-AF65-F5344CB8AC3E}">
        <p14:creationId xmlns:p14="http://schemas.microsoft.com/office/powerpoint/2010/main" val="24793348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67</a:t>
            </a:fld>
            <a:endParaRPr lang="en-US"/>
          </a:p>
        </p:txBody>
      </p:sp>
    </p:spTree>
    <p:extLst>
      <p:ext uri="{BB962C8B-B14F-4D97-AF65-F5344CB8AC3E}">
        <p14:creationId xmlns:p14="http://schemas.microsoft.com/office/powerpoint/2010/main" val="9383226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69</a:t>
            </a:fld>
            <a:endParaRPr lang="en-US"/>
          </a:p>
        </p:txBody>
      </p:sp>
    </p:spTree>
    <p:extLst>
      <p:ext uri="{BB962C8B-B14F-4D97-AF65-F5344CB8AC3E}">
        <p14:creationId xmlns:p14="http://schemas.microsoft.com/office/powerpoint/2010/main" val="10988484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70</a:t>
            </a:fld>
            <a:endParaRPr lang="en-US"/>
          </a:p>
        </p:txBody>
      </p:sp>
    </p:spTree>
    <p:extLst>
      <p:ext uri="{BB962C8B-B14F-4D97-AF65-F5344CB8AC3E}">
        <p14:creationId xmlns:p14="http://schemas.microsoft.com/office/powerpoint/2010/main" val="12177191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71</a:t>
            </a:fld>
            <a:endParaRPr lang="en-US"/>
          </a:p>
        </p:txBody>
      </p:sp>
    </p:spTree>
    <p:extLst>
      <p:ext uri="{BB962C8B-B14F-4D97-AF65-F5344CB8AC3E}">
        <p14:creationId xmlns:p14="http://schemas.microsoft.com/office/powerpoint/2010/main" val="30682801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72</a:t>
            </a:fld>
            <a:endParaRPr lang="en-US"/>
          </a:p>
        </p:txBody>
      </p:sp>
    </p:spTree>
    <p:extLst>
      <p:ext uri="{BB962C8B-B14F-4D97-AF65-F5344CB8AC3E}">
        <p14:creationId xmlns:p14="http://schemas.microsoft.com/office/powerpoint/2010/main" val="2790771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73</a:t>
            </a:fld>
            <a:endParaRPr lang="en-US"/>
          </a:p>
        </p:txBody>
      </p:sp>
    </p:spTree>
    <p:extLst>
      <p:ext uri="{BB962C8B-B14F-4D97-AF65-F5344CB8AC3E}">
        <p14:creationId xmlns:p14="http://schemas.microsoft.com/office/powerpoint/2010/main" val="13036682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74</a:t>
            </a:fld>
            <a:endParaRPr lang="en-US"/>
          </a:p>
        </p:txBody>
      </p:sp>
    </p:spTree>
    <p:extLst>
      <p:ext uri="{BB962C8B-B14F-4D97-AF65-F5344CB8AC3E}">
        <p14:creationId xmlns:p14="http://schemas.microsoft.com/office/powerpoint/2010/main" val="19393784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75</a:t>
            </a:fld>
            <a:endParaRPr lang="en-US"/>
          </a:p>
        </p:txBody>
      </p:sp>
    </p:spTree>
    <p:extLst>
      <p:ext uri="{BB962C8B-B14F-4D97-AF65-F5344CB8AC3E}">
        <p14:creationId xmlns:p14="http://schemas.microsoft.com/office/powerpoint/2010/main" val="1738710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7</a:t>
            </a:fld>
            <a:endParaRPr lang="en-US"/>
          </a:p>
        </p:txBody>
      </p:sp>
    </p:spTree>
    <p:extLst>
      <p:ext uri="{BB962C8B-B14F-4D97-AF65-F5344CB8AC3E}">
        <p14:creationId xmlns:p14="http://schemas.microsoft.com/office/powerpoint/2010/main" val="39466083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5C5408-E6D8-4AE9-9D02-F020CCD743F6}" type="slidenum">
              <a:rPr lang="en-US" smtClean="0"/>
              <a:t>76</a:t>
            </a:fld>
            <a:endParaRPr lang="en-US"/>
          </a:p>
        </p:txBody>
      </p:sp>
    </p:spTree>
    <p:extLst>
      <p:ext uri="{BB962C8B-B14F-4D97-AF65-F5344CB8AC3E}">
        <p14:creationId xmlns:p14="http://schemas.microsoft.com/office/powerpoint/2010/main" val="18347704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80</a:t>
            </a:fld>
            <a:endParaRPr lang="en-US"/>
          </a:p>
        </p:txBody>
      </p:sp>
    </p:spTree>
    <p:extLst>
      <p:ext uri="{BB962C8B-B14F-4D97-AF65-F5344CB8AC3E}">
        <p14:creationId xmlns:p14="http://schemas.microsoft.com/office/powerpoint/2010/main" val="31624574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81</a:t>
            </a:fld>
            <a:endParaRPr lang="en-US"/>
          </a:p>
        </p:txBody>
      </p:sp>
    </p:spTree>
    <p:extLst>
      <p:ext uri="{BB962C8B-B14F-4D97-AF65-F5344CB8AC3E}">
        <p14:creationId xmlns:p14="http://schemas.microsoft.com/office/powerpoint/2010/main" val="23067934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42289">
              <a:defRPr/>
            </a:pPr>
            <a:fld id="{605DD9F2-F49D-4E7A-B42E-B6FD6ECBEB57}" type="slidenum">
              <a:rPr lang="en-US">
                <a:solidFill>
                  <a:prstClr val="black"/>
                </a:solidFill>
              </a:rPr>
              <a:pPr defTabSz="942289">
                <a:defRPr/>
              </a:pPr>
              <a:t>83</a:t>
            </a:fld>
            <a:endParaRPr lang="en-US" dirty="0">
              <a:solidFill>
                <a:prstClr val="black"/>
              </a:solidFill>
            </a:endParaRPr>
          </a:p>
        </p:txBody>
      </p:sp>
    </p:spTree>
    <p:extLst>
      <p:ext uri="{BB962C8B-B14F-4D97-AF65-F5344CB8AC3E}">
        <p14:creationId xmlns:p14="http://schemas.microsoft.com/office/powerpoint/2010/main" val="37817495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05DD9F2-F49D-4E7A-B42E-B6FD6ECBEB57}" type="slidenum">
              <a:rPr lang="en-US" smtClean="0"/>
              <a:pPr/>
              <a:t>85</a:t>
            </a:fld>
            <a:endParaRPr lang="en-US" dirty="0"/>
          </a:p>
        </p:txBody>
      </p:sp>
    </p:spTree>
    <p:extLst>
      <p:ext uri="{BB962C8B-B14F-4D97-AF65-F5344CB8AC3E}">
        <p14:creationId xmlns:p14="http://schemas.microsoft.com/office/powerpoint/2010/main" val="19303984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5DD9F2-F49D-4E7A-B42E-B6FD6ECBEB57}" type="slidenum">
              <a:rPr lang="en-US" smtClean="0"/>
              <a:pPr/>
              <a:t>86</a:t>
            </a:fld>
            <a:endParaRPr lang="en-US" dirty="0"/>
          </a:p>
        </p:txBody>
      </p:sp>
    </p:spTree>
    <p:extLst>
      <p:ext uri="{BB962C8B-B14F-4D97-AF65-F5344CB8AC3E}">
        <p14:creationId xmlns:p14="http://schemas.microsoft.com/office/powerpoint/2010/main" val="36172092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5DD9F2-F49D-4E7A-B42E-B6FD6ECBEB57}" type="slidenum">
              <a:rPr lang="en-US" smtClean="0"/>
              <a:pPr/>
              <a:t>87</a:t>
            </a:fld>
            <a:endParaRPr lang="en-US" dirty="0"/>
          </a:p>
        </p:txBody>
      </p:sp>
    </p:spTree>
    <p:extLst>
      <p:ext uri="{BB962C8B-B14F-4D97-AF65-F5344CB8AC3E}">
        <p14:creationId xmlns:p14="http://schemas.microsoft.com/office/powerpoint/2010/main" val="41947883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5DD9F2-F49D-4E7A-B42E-B6FD6ECBEB57}" type="slidenum">
              <a:rPr lang="en-US" smtClean="0"/>
              <a:pPr/>
              <a:t>89</a:t>
            </a:fld>
            <a:endParaRPr lang="en-US" dirty="0"/>
          </a:p>
        </p:txBody>
      </p:sp>
    </p:spTree>
    <p:extLst>
      <p:ext uri="{BB962C8B-B14F-4D97-AF65-F5344CB8AC3E}">
        <p14:creationId xmlns:p14="http://schemas.microsoft.com/office/powerpoint/2010/main" val="15593270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5DD9F2-F49D-4E7A-B42E-B6FD6ECBEB57}" type="slidenum">
              <a:rPr lang="en-US" smtClean="0"/>
              <a:pPr/>
              <a:t>90</a:t>
            </a:fld>
            <a:endParaRPr lang="en-US" dirty="0"/>
          </a:p>
        </p:txBody>
      </p:sp>
    </p:spTree>
    <p:extLst>
      <p:ext uri="{BB962C8B-B14F-4D97-AF65-F5344CB8AC3E}">
        <p14:creationId xmlns:p14="http://schemas.microsoft.com/office/powerpoint/2010/main" val="201534559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5DD9F2-F49D-4E7A-B42E-B6FD6ECBEB57}" type="slidenum">
              <a:rPr lang="en-US" smtClean="0"/>
              <a:pPr/>
              <a:t>91</a:t>
            </a:fld>
            <a:endParaRPr lang="en-US" dirty="0"/>
          </a:p>
        </p:txBody>
      </p:sp>
    </p:spTree>
    <p:extLst>
      <p:ext uri="{BB962C8B-B14F-4D97-AF65-F5344CB8AC3E}">
        <p14:creationId xmlns:p14="http://schemas.microsoft.com/office/powerpoint/2010/main" val="3263662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8</a:t>
            </a:fld>
            <a:endParaRPr lang="en-US"/>
          </a:p>
        </p:txBody>
      </p:sp>
    </p:spTree>
    <p:extLst>
      <p:ext uri="{BB962C8B-B14F-4D97-AF65-F5344CB8AC3E}">
        <p14:creationId xmlns:p14="http://schemas.microsoft.com/office/powerpoint/2010/main" val="41828425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5DD9F2-F49D-4E7A-B42E-B6FD6ECBEB57}" type="slidenum">
              <a:rPr lang="en-US" smtClean="0"/>
              <a:pPr/>
              <a:t>92</a:t>
            </a:fld>
            <a:endParaRPr lang="en-US" dirty="0"/>
          </a:p>
        </p:txBody>
      </p:sp>
    </p:spTree>
    <p:extLst>
      <p:ext uri="{BB962C8B-B14F-4D97-AF65-F5344CB8AC3E}">
        <p14:creationId xmlns:p14="http://schemas.microsoft.com/office/powerpoint/2010/main" val="347528284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5DD9F2-F49D-4E7A-B42E-B6FD6ECBEB57}" type="slidenum">
              <a:rPr lang="en-US" smtClean="0"/>
              <a:pPr/>
              <a:t>93</a:t>
            </a:fld>
            <a:endParaRPr lang="en-US" dirty="0"/>
          </a:p>
        </p:txBody>
      </p:sp>
    </p:spTree>
    <p:extLst>
      <p:ext uri="{BB962C8B-B14F-4D97-AF65-F5344CB8AC3E}">
        <p14:creationId xmlns:p14="http://schemas.microsoft.com/office/powerpoint/2010/main" val="262101086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5DD9F2-F49D-4E7A-B42E-B6FD6ECBEB57}" type="slidenum">
              <a:rPr lang="en-US" smtClean="0"/>
              <a:pPr/>
              <a:t>94</a:t>
            </a:fld>
            <a:endParaRPr lang="en-US" dirty="0"/>
          </a:p>
        </p:txBody>
      </p:sp>
    </p:spTree>
    <p:extLst>
      <p:ext uri="{BB962C8B-B14F-4D97-AF65-F5344CB8AC3E}">
        <p14:creationId xmlns:p14="http://schemas.microsoft.com/office/powerpoint/2010/main" val="260613114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25F7E55C-A733-421E-9123-C8AF8246155C}" type="slidenum">
              <a:rPr lang="en-US" smtClean="0"/>
              <a:t>104</a:t>
            </a:fld>
            <a:endParaRPr lang="en-US"/>
          </a:p>
        </p:txBody>
      </p:sp>
    </p:spTree>
    <p:extLst>
      <p:ext uri="{BB962C8B-B14F-4D97-AF65-F5344CB8AC3E}">
        <p14:creationId xmlns:p14="http://schemas.microsoft.com/office/powerpoint/2010/main" val="380706429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F7E55C-A733-421E-9123-C8AF8246155C}" type="slidenum">
              <a:rPr lang="en-US" smtClean="0"/>
              <a:t>111</a:t>
            </a:fld>
            <a:endParaRPr lang="en-US"/>
          </a:p>
        </p:txBody>
      </p:sp>
    </p:spTree>
    <p:extLst>
      <p:ext uri="{BB962C8B-B14F-4D97-AF65-F5344CB8AC3E}">
        <p14:creationId xmlns:p14="http://schemas.microsoft.com/office/powerpoint/2010/main" val="362164091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F7E55C-A733-421E-9123-C8AF8246155C}" type="slidenum">
              <a:rPr lang="en-US" smtClean="0"/>
              <a:t>117</a:t>
            </a:fld>
            <a:endParaRPr lang="en-US"/>
          </a:p>
        </p:txBody>
      </p:sp>
    </p:spTree>
    <p:extLst>
      <p:ext uri="{BB962C8B-B14F-4D97-AF65-F5344CB8AC3E}">
        <p14:creationId xmlns:p14="http://schemas.microsoft.com/office/powerpoint/2010/main" val="155388946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9021671-45A6-4D3D-9B77-8207E84A22CB}" type="slidenum">
              <a:rPr lang="en-US" smtClean="0"/>
              <a:t>121</a:t>
            </a:fld>
            <a:endParaRPr lang="en-US"/>
          </a:p>
        </p:txBody>
      </p:sp>
    </p:spTree>
    <p:extLst>
      <p:ext uri="{BB962C8B-B14F-4D97-AF65-F5344CB8AC3E}">
        <p14:creationId xmlns:p14="http://schemas.microsoft.com/office/powerpoint/2010/main" val="1696551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591D65F-490A-4B27-BE48-AD2FCE5DD43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5983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10</a:t>
            </a:fld>
            <a:endParaRPr lang="en-US"/>
          </a:p>
        </p:txBody>
      </p:sp>
    </p:spTree>
    <p:extLst>
      <p:ext uri="{BB962C8B-B14F-4D97-AF65-F5344CB8AC3E}">
        <p14:creationId xmlns:p14="http://schemas.microsoft.com/office/powerpoint/2010/main" val="3681433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11</a:t>
            </a:fld>
            <a:endParaRPr lang="en-US"/>
          </a:p>
        </p:txBody>
      </p:sp>
    </p:spTree>
    <p:extLst>
      <p:ext uri="{BB962C8B-B14F-4D97-AF65-F5344CB8AC3E}">
        <p14:creationId xmlns:p14="http://schemas.microsoft.com/office/powerpoint/2010/main" val="3376560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3517596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2225107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3094651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457200" y="1742104"/>
            <a:ext cx="8229600" cy="913377"/>
          </a:xfrm>
          <a:prstGeom prst="rect">
            <a:avLst/>
          </a:prstGeom>
        </p:spPr>
        <p:txBody>
          <a:bodyPr vert="horz"/>
          <a:lstStyle>
            <a:lvl1pPr>
              <a:defRPr b="1" i="0">
                <a:solidFill>
                  <a:schemeClr val="bg1"/>
                </a:solidFill>
                <a:latin typeface="Calibri"/>
              </a:defRPr>
            </a:lvl1pPr>
          </a:lstStyle>
          <a:p>
            <a:r>
              <a:rPr lang="en-US" sz="4400" b="1" dirty="0">
                <a:solidFill>
                  <a:srgbClr val="FFFFFF"/>
                </a:solidFill>
              </a:rPr>
              <a:t>Thank You (or other text)</a:t>
            </a:r>
          </a:p>
        </p:txBody>
      </p:sp>
      <p:sp>
        <p:nvSpPr>
          <p:cNvPr id="3" name="Text Placeholder 9"/>
          <p:cNvSpPr>
            <a:spLocks noGrp="1"/>
          </p:cNvSpPr>
          <p:nvPr>
            <p:ph type="body" sz="quarter" idx="10" hasCustomPrompt="1"/>
          </p:nvPr>
        </p:nvSpPr>
        <p:spPr>
          <a:xfrm>
            <a:off x="457200" y="4110181"/>
            <a:ext cx="8229600" cy="1824182"/>
          </a:xfrm>
          <a:prstGeom prst="rect">
            <a:avLst/>
          </a:prstGeom>
        </p:spPr>
        <p:txBody>
          <a:bodyPr vert="horz"/>
          <a:lstStyle>
            <a:lvl1pPr marL="0" indent="0" algn="ctr">
              <a:buNone/>
              <a:defRPr baseline="0">
                <a:solidFill>
                  <a:schemeClr val="bg1"/>
                </a:solidFill>
              </a:defRPr>
            </a:lvl1pPr>
          </a:lstStyle>
          <a:p>
            <a:pPr lvl="0"/>
            <a:r>
              <a:rPr lang="en-US" dirty="0"/>
              <a:t>Contact Info (optional)</a:t>
            </a:r>
          </a:p>
        </p:txBody>
      </p:sp>
    </p:spTree>
    <p:extLst>
      <p:ext uri="{BB962C8B-B14F-4D97-AF65-F5344CB8AC3E}">
        <p14:creationId xmlns:p14="http://schemas.microsoft.com/office/powerpoint/2010/main" val="1312352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pening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p:ph type="title" hasCustomPrompt="1"/>
          </p:nvPr>
        </p:nvSpPr>
        <p:spPr>
          <a:xfrm>
            <a:off x="457200" y="2191066"/>
            <a:ext cx="8229600" cy="949298"/>
          </a:xfrm>
          <a:prstGeom prst="rect">
            <a:avLst/>
          </a:prstGeom>
        </p:spPr>
        <p:txBody>
          <a:bodyPr vert="horz"/>
          <a:lstStyle>
            <a:lvl1pPr>
              <a:defRPr b="1" i="0">
                <a:solidFill>
                  <a:schemeClr val="bg1"/>
                </a:solidFill>
                <a:latin typeface="Calibri"/>
              </a:defRPr>
            </a:lvl1pPr>
          </a:lstStyle>
          <a:p>
            <a:r>
              <a:rPr lang="en-US" sz="4400" b="1" dirty="0">
                <a:solidFill>
                  <a:srgbClr val="FFFFFF"/>
                </a:solidFill>
              </a:rPr>
              <a:t>Welcome (or Title)</a:t>
            </a:r>
          </a:p>
        </p:txBody>
      </p:sp>
      <p:sp>
        <p:nvSpPr>
          <p:cNvPr id="6" name="Text Placeholder 5"/>
          <p:cNvSpPr>
            <a:spLocks noGrp="1"/>
          </p:cNvSpPr>
          <p:nvPr>
            <p:ph type="body" sz="quarter" idx="10" hasCustomPrompt="1"/>
          </p:nvPr>
        </p:nvSpPr>
        <p:spPr>
          <a:xfrm>
            <a:off x="457200" y="3140075"/>
            <a:ext cx="8229600" cy="808038"/>
          </a:xfrm>
          <a:prstGeom prst="rect">
            <a:avLst/>
          </a:prstGeom>
        </p:spPr>
        <p:txBody>
          <a:bodyPr vert="horz"/>
          <a:lstStyle>
            <a:lvl1pPr marL="0" indent="0" algn="ctr">
              <a:buNone/>
              <a:defRPr/>
            </a:lvl1pPr>
          </a:lstStyle>
          <a:p>
            <a:r>
              <a:rPr lang="en-US" sz="3200" b="0" dirty="0">
                <a:solidFill>
                  <a:srgbClr val="FFFFFF"/>
                </a:solidFill>
              </a:rPr>
              <a:t>Subtitle</a:t>
            </a:r>
          </a:p>
        </p:txBody>
      </p:sp>
    </p:spTree>
    <p:extLst>
      <p:ext uri="{BB962C8B-B14F-4D97-AF65-F5344CB8AC3E}">
        <p14:creationId xmlns:p14="http://schemas.microsoft.com/office/powerpoint/2010/main" val="2278191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mp; Content 1">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59511" y="274638"/>
            <a:ext cx="8432584" cy="897594"/>
          </a:xfrm>
          <a:prstGeom prst="rect">
            <a:avLst/>
          </a:prstGeom>
        </p:spPr>
        <p:txBody>
          <a:bodyPr>
            <a:noAutofit/>
          </a:bodyPr>
          <a:lstStyle>
            <a:lvl1pPr algn="l">
              <a:defRPr b="1" i="0">
                <a:solidFill>
                  <a:srgbClr val="0065BD"/>
                </a:solidFill>
                <a:latin typeface="Calibri"/>
              </a:defRPr>
            </a:lvl1pPr>
          </a:lstStyle>
          <a:p>
            <a:pPr algn="l"/>
            <a:r>
              <a:rPr lang="en-US" b="1" dirty="0">
                <a:solidFill>
                  <a:srgbClr val="0373C0"/>
                </a:solidFill>
              </a:rPr>
              <a:t>Click to add title</a:t>
            </a:r>
          </a:p>
        </p:txBody>
      </p:sp>
      <p:sp>
        <p:nvSpPr>
          <p:cNvPr id="8" name="Content Placeholder 2"/>
          <p:cNvSpPr>
            <a:spLocks noGrp="1"/>
          </p:cNvSpPr>
          <p:nvPr>
            <p:ph idx="1" hasCustomPrompt="1"/>
          </p:nvPr>
        </p:nvSpPr>
        <p:spPr>
          <a:xfrm>
            <a:off x="359521" y="1323201"/>
            <a:ext cx="8432585" cy="4484676"/>
          </a:xfrm>
          <a:prstGeom prst="rect">
            <a:avLst/>
          </a:prstGeom>
        </p:spPr>
        <p:txBody>
          <a:bodyPr>
            <a:noAutofit/>
          </a:bodyPr>
          <a:lstStyle>
            <a:lvl1pPr>
              <a:defRPr b="0" i="0" baseline="0">
                <a:solidFill>
                  <a:schemeClr val="tx1"/>
                </a:solidFill>
                <a:latin typeface="Calibri"/>
              </a:defRPr>
            </a:lvl1pPr>
          </a:lstStyle>
          <a:p>
            <a:r>
              <a:rPr lang="en-US" dirty="0">
                <a:solidFill>
                  <a:schemeClr val="tx1">
                    <a:lumMod val="65000"/>
                    <a:lumOff val="35000"/>
                  </a:schemeClr>
                </a:solidFill>
              </a:rPr>
              <a:t>Click to add text</a:t>
            </a:r>
          </a:p>
        </p:txBody>
      </p:sp>
    </p:spTree>
    <p:extLst>
      <p:ext uri="{BB962C8B-B14F-4D97-AF65-F5344CB8AC3E}">
        <p14:creationId xmlns:p14="http://schemas.microsoft.com/office/powerpoint/2010/main" val="3852815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Opening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p:ph type="title" hasCustomPrompt="1"/>
          </p:nvPr>
        </p:nvSpPr>
        <p:spPr>
          <a:xfrm>
            <a:off x="457200" y="2191066"/>
            <a:ext cx="8229600" cy="949298"/>
          </a:xfrm>
          <a:prstGeom prst="rect">
            <a:avLst/>
          </a:prstGeom>
        </p:spPr>
        <p:txBody>
          <a:bodyPr vert="horz"/>
          <a:lstStyle>
            <a:lvl1pPr>
              <a:defRPr b="1" i="0">
                <a:solidFill>
                  <a:schemeClr val="bg1"/>
                </a:solidFill>
                <a:latin typeface="Calibri"/>
              </a:defRPr>
            </a:lvl1pPr>
          </a:lstStyle>
          <a:p>
            <a:r>
              <a:rPr lang="en-US" sz="4400" b="1" dirty="0">
                <a:solidFill>
                  <a:srgbClr val="FFFFFF"/>
                </a:solidFill>
              </a:rPr>
              <a:t>Welcome (or Title)</a:t>
            </a:r>
          </a:p>
        </p:txBody>
      </p:sp>
    </p:spTree>
    <p:extLst>
      <p:ext uri="{BB962C8B-B14F-4D97-AF65-F5344CB8AC3E}">
        <p14:creationId xmlns:p14="http://schemas.microsoft.com/office/powerpoint/2010/main" val="311664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p:cNvSpPr>
          <p:nvPr>
            <p:ph type="sldNum" sz="quarter" idx="10"/>
          </p:nvPr>
        </p:nvSpPr>
        <p:spPr/>
        <p:txBody>
          <a:bodyPr/>
          <a:lstStyle>
            <a:lvl1pPr>
              <a:defRPr/>
            </a:lvl1pPr>
          </a:lstStyle>
          <a:p>
            <a:pPr>
              <a:defRPr/>
            </a:pPr>
            <a:fld id="{5C2C17CA-FB70-7249-A7D9-20147810DB8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US"/>
              <a:t>Click to edit Master title style</a:t>
            </a:r>
          </a:p>
        </p:txBody>
      </p:sp>
      <p:sp>
        <p:nvSpPr>
          <p:cNvPr id="3" name="Subtitle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en-US"/>
              <a:t>Click to edit Master subtitle style</a:t>
            </a:r>
          </a:p>
        </p:txBody>
      </p:sp>
      <p:sp>
        <p:nvSpPr>
          <p:cNvPr id="4" name="Rectangle 3"/>
          <p:cNvSpPr>
            <a:spLocks noGrp="1"/>
          </p:cNvSpPr>
          <p:nvPr>
            <p:ph type="sldNum" sz="quarter" idx="10"/>
          </p:nvPr>
        </p:nvSpPr>
        <p:spPr/>
        <p:txBody>
          <a:bodyPr/>
          <a:lstStyle>
            <a:lvl1pPr>
              <a:defRPr/>
            </a:lvl1pPr>
          </a:lstStyle>
          <a:p>
            <a:pPr>
              <a:defRPr/>
            </a:pPr>
            <a:fld id="{DECB8500-D6B9-8C42-B658-3D17DC0FF562}"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p:cNvSpPr>
          <p:nvPr>
            <p:ph type="sldNum" sz="quarter" idx="10"/>
          </p:nvPr>
        </p:nvSpPr>
        <p:spPr>
          <a:xfrm>
            <a:off x="8671843" y="6482953"/>
            <a:ext cx="206499" cy="267891"/>
          </a:xfrm>
          <a:prstGeom prst="rect">
            <a:avLst/>
          </a:prstGeom>
        </p:spPr>
        <p:txBody>
          <a:bodyPr/>
          <a:lstStyle>
            <a:lvl1pPr>
              <a:defRPr/>
            </a:lvl1pPr>
          </a:lstStyle>
          <a:p>
            <a:pPr>
              <a:defRPr/>
            </a:pPr>
            <a:fld id="{6222A144-A4DD-294C-A4EA-B2F2C6C0E6F0}"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1E2DA44B-091C-46C5-9BE4-9801C5D9BCA4}"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931B8-0BF7-4196-A3FE-B8ED78BACDAC}" type="slidenum">
              <a:rPr lang="en-US" smtClean="0"/>
              <a:t>‹#›</a:t>
            </a:fld>
            <a:endParaRPr lang="en-US"/>
          </a:p>
        </p:txBody>
      </p:sp>
    </p:spTree>
    <p:extLst>
      <p:ext uri="{BB962C8B-B14F-4D97-AF65-F5344CB8AC3E}">
        <p14:creationId xmlns:p14="http://schemas.microsoft.com/office/powerpoint/2010/main" val="1912028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499214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112316A-EABA-4FED-97BF-9AAEC347736D}"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3191F6-569B-43B6-BFE8-E208C1B6C7B8}" type="slidenum">
              <a:rPr lang="en-US" smtClean="0"/>
              <a:t>‹#›</a:t>
            </a:fld>
            <a:endParaRPr lang="en-US"/>
          </a:p>
        </p:txBody>
      </p:sp>
    </p:spTree>
    <p:extLst>
      <p:ext uri="{BB962C8B-B14F-4D97-AF65-F5344CB8AC3E}">
        <p14:creationId xmlns:p14="http://schemas.microsoft.com/office/powerpoint/2010/main" val="20057845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p:cNvSpPr txBox="1">
            <a:spLocks/>
          </p:cNvSpPr>
          <p:nvPr userDrawn="1"/>
        </p:nvSpPr>
        <p:spPr>
          <a:xfrm>
            <a:off x="8686800" y="6477000"/>
            <a:ext cx="457200" cy="365125"/>
          </a:xfrm>
          <a:prstGeom prst="rect">
            <a:avLst/>
          </a:prstGeom>
        </p:spPr>
        <p:txBody>
          <a:bodyPr/>
          <a:lstStyle>
            <a:defPPr>
              <a:defRPr lang="en-US"/>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D734BA-EFFF-47E9-B4A0-42A9EEEAB748}" type="slidenum">
              <a:rPr lang="en-US" sz="1600" smtClean="0"/>
              <a:pPr/>
              <a:t>‹#›</a:t>
            </a:fld>
            <a:endParaRPr lang="en-US" dirty="0"/>
          </a:p>
        </p:txBody>
      </p:sp>
    </p:spTree>
    <p:extLst>
      <p:ext uri="{BB962C8B-B14F-4D97-AF65-F5344CB8AC3E}">
        <p14:creationId xmlns:p14="http://schemas.microsoft.com/office/powerpoint/2010/main" val="26452909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txBox="1">
            <a:spLocks/>
          </p:cNvSpPr>
          <p:nvPr userDrawn="1"/>
        </p:nvSpPr>
        <p:spPr>
          <a:xfrm>
            <a:off x="8686800" y="6477000"/>
            <a:ext cx="457200" cy="365125"/>
          </a:xfrm>
          <a:prstGeom prst="rect">
            <a:avLst/>
          </a:prstGeom>
        </p:spPr>
        <p:txBody>
          <a:bodyPr/>
          <a:lstStyle>
            <a:defPPr>
              <a:defRPr lang="en-US"/>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D734BA-EFFF-47E9-B4A0-42A9EEEAB748}" type="slidenum">
              <a:rPr lang="en-US" sz="1600" smtClean="0"/>
              <a:pPr/>
              <a:t>‹#›</a:t>
            </a:fld>
            <a:endParaRPr lang="en-US" dirty="0"/>
          </a:p>
        </p:txBody>
      </p:sp>
    </p:spTree>
    <p:extLst>
      <p:ext uri="{BB962C8B-B14F-4D97-AF65-F5344CB8AC3E}">
        <p14:creationId xmlns:p14="http://schemas.microsoft.com/office/powerpoint/2010/main" val="33192747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userDrawn="1"/>
        </p:nvSpPr>
        <p:spPr>
          <a:xfrm>
            <a:off x="8686800" y="6477000"/>
            <a:ext cx="457200" cy="365125"/>
          </a:xfrm>
          <a:prstGeom prst="rect">
            <a:avLst/>
          </a:prstGeom>
        </p:spPr>
        <p:txBody>
          <a:bodyPr/>
          <a:lstStyle>
            <a:defPPr>
              <a:defRPr lang="en-US"/>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D734BA-EFFF-47E9-B4A0-42A9EEEAB748}" type="slidenum">
              <a:rPr lang="en-US" sz="1600" smtClean="0"/>
              <a:pPr/>
              <a:t>‹#›</a:t>
            </a:fld>
            <a:endParaRPr lang="en-US" dirty="0"/>
          </a:p>
        </p:txBody>
      </p:sp>
    </p:spTree>
    <p:extLst>
      <p:ext uri="{BB962C8B-B14F-4D97-AF65-F5344CB8AC3E}">
        <p14:creationId xmlns:p14="http://schemas.microsoft.com/office/powerpoint/2010/main" val="33046037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400"/>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0ABF9FC-4520-42F6-A4F9-7CE0E13F0CCF}" type="datetimeFigureOut">
              <a:rPr lang="en-US" smtClean="0"/>
              <a:t>4/22/2020</a:t>
            </a:fld>
            <a:endParaRPr lang="en-US" dirty="0"/>
          </a:p>
        </p:txBody>
      </p:sp>
      <p:sp>
        <p:nvSpPr>
          <p:cNvPr id="7" name="Slide Number Placeholder 5"/>
          <p:cNvSpPr txBox="1">
            <a:spLocks/>
          </p:cNvSpPr>
          <p:nvPr userDrawn="1"/>
        </p:nvSpPr>
        <p:spPr>
          <a:xfrm>
            <a:off x="8686800" y="6477000"/>
            <a:ext cx="457200" cy="365125"/>
          </a:xfrm>
          <a:prstGeom prst="rect">
            <a:avLst/>
          </a:prstGeom>
        </p:spPr>
        <p:txBody>
          <a:bodyPr/>
          <a:lstStyle>
            <a:defPPr>
              <a:defRPr lang="en-US"/>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9D734BA-EFFF-47E9-B4A0-42A9EEEAB748}" type="slidenum">
              <a:rPr lang="en-US" sz="1600" smtClean="0"/>
              <a:pPr/>
              <a:t>‹#›</a:t>
            </a:fld>
            <a:endParaRPr lang="en-US" dirty="0"/>
          </a:p>
        </p:txBody>
      </p:sp>
    </p:spTree>
    <p:extLst>
      <p:ext uri="{BB962C8B-B14F-4D97-AF65-F5344CB8AC3E}">
        <p14:creationId xmlns:p14="http://schemas.microsoft.com/office/powerpoint/2010/main" val="24175002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2372" y="76200"/>
            <a:ext cx="8219256" cy="763488"/>
          </a:xfrm>
        </p:spPr>
        <p:txBody>
          <a:bodyPr/>
          <a:lstStyle>
            <a:lvl1pPr>
              <a:lnSpc>
                <a:spcPct val="100000"/>
              </a:lnSpc>
              <a:defRPr sz="4000" cap="small" baseline="0">
                <a:solidFill>
                  <a:srgbClr val="0065A0"/>
                </a:solidFill>
                <a:latin typeface="Arial" panose="020B0604020202020204" pitchFamily="34" charset="0"/>
                <a:ea typeface="Verdana" panose="020B060403050404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57200" y="914400"/>
            <a:ext cx="8229600" cy="5211763"/>
          </a:xfrm>
        </p:spPr>
        <p:txBody>
          <a:bodyPr/>
          <a:lstStyle>
            <a:lvl1pPr>
              <a:defRPr>
                <a:latin typeface="Times New Roman" panose="02020603050405020304" pitchFamily="18" charset="0"/>
                <a:cs typeface="Times New Roman" panose="02020603050405020304" pitchFamily="18" charset="0"/>
              </a:defRPr>
            </a:lvl1pPr>
            <a:lvl2pPr marL="742950" indent="-285750">
              <a:buFont typeface="Wingdings" panose="05000000000000000000" pitchFamily="2" charset="2"/>
              <a:buChar char="§"/>
              <a:defRPr sz="2000">
                <a:latin typeface="Times New Roman" panose="02020603050405020304" pitchFamily="18" charset="0"/>
                <a:cs typeface="Times New Roman" panose="02020603050405020304" pitchFamily="18" charset="0"/>
              </a:defRPr>
            </a:lvl2pPr>
            <a:lvl3pPr marL="1143000" indent="-228600">
              <a:buFont typeface="Courier New" panose="02070309020205020404" pitchFamily="49" charset="0"/>
              <a:buChar char="o"/>
              <a:defRPr sz="1800">
                <a:latin typeface="Times New Roman" panose="02020603050405020304" pitchFamily="18" charset="0"/>
                <a:cs typeface="Times New Roman" panose="02020603050405020304" pitchFamily="18" charset="0"/>
              </a:defRPr>
            </a:lvl3pPr>
            <a:lvl4pPr marL="1600200" indent="-228600">
              <a:buFont typeface="Arial" panose="020B0604020202020204" pitchFamily="34" charset="0"/>
              <a:buChar char="•"/>
              <a:defRPr sz="1600">
                <a:latin typeface="Times New Roman" panose="02020603050405020304" pitchFamily="18" charset="0"/>
                <a:cs typeface="Times New Roman" panose="02020603050405020304" pitchFamily="18" charset="0"/>
              </a:defRPr>
            </a:lvl4pPr>
            <a:lvl5pPr marL="2057400" indent="-228600">
              <a:buFont typeface="Wingdings" panose="05000000000000000000" pitchFamily="2" charset="2"/>
              <a:buChar char="§"/>
              <a:defRPr sz="1400">
                <a:latin typeface="Times New Roman" panose="02020603050405020304" pitchFamily="18" charset="0"/>
                <a:cs typeface="Times New Roman" panose="02020603050405020304" pitchFamily="18" charset="0"/>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5916829"/>
            <a:ext cx="1371600" cy="908685"/>
          </a:xfrm>
          <a:prstGeom prst="rect">
            <a:avLst/>
          </a:prstGeom>
          <a:ln>
            <a:noFill/>
          </a:ln>
        </p:spPr>
      </p:pic>
    </p:spTree>
    <p:extLst>
      <p:ext uri="{BB962C8B-B14F-4D97-AF65-F5344CB8AC3E}">
        <p14:creationId xmlns:p14="http://schemas.microsoft.com/office/powerpoint/2010/main" val="253786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345060"/>
            <a:ext cx="7772400" cy="2167881"/>
          </a:xfrm>
        </p:spPr>
        <p:txBody>
          <a:bodyPr anchor="b">
            <a:noAutofit/>
          </a:bodyPr>
          <a:lstStyle>
            <a:lvl1pPr>
              <a:lnSpc>
                <a:spcPct val="100000"/>
              </a:lnSpc>
              <a:defRPr sz="6000" cap="small" baseline="0">
                <a:solidFill>
                  <a:srgbClr val="0065A0"/>
                </a:solidFill>
                <a:latin typeface="Arial" panose="020B0604020202020204" pitchFamily="34" charset="0"/>
                <a:ea typeface="Verdana" panose="020B060403050404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8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04226" y="152400"/>
            <a:ext cx="3335548" cy="2209800"/>
          </a:xfrm>
          <a:prstGeom prst="rect">
            <a:avLst/>
          </a:prstGeom>
        </p:spPr>
      </p:pic>
    </p:spTree>
    <p:extLst>
      <p:ext uri="{BB962C8B-B14F-4D97-AF65-F5344CB8AC3E}">
        <p14:creationId xmlns:p14="http://schemas.microsoft.com/office/powerpoint/2010/main" val="1802486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375577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C97318-1B85-1C44-AF99-A343476327DF}"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779760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C97318-1B85-1C44-AF99-A343476327DF}" type="datetimeFigureOut">
              <a:rPr lang="en-US" smtClean="0"/>
              <a:t>4/22/2020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4014404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C97318-1B85-1C44-AF99-A343476327DF}" type="datetimeFigureOut">
              <a:rPr lang="en-US" smtClean="0"/>
              <a:t>4/22/2020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4045700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C97318-1B85-1C44-AF99-A343476327DF}" type="datetimeFigureOut">
              <a:rPr lang="en-US" smtClean="0"/>
              <a:t>4/22/2020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4017426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C97318-1B85-1C44-AF99-A343476327DF}"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432783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C97318-1B85-1C44-AF99-A343476327DF}"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144023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5.png"/><Relationship Id="rId5" Type="http://schemas.openxmlformats.org/officeDocument/2006/relationships/theme" Target="../theme/theme6.xml"/><Relationship Id="rId4"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97318-1B85-1C44-AF99-A343476327DF}" type="datetimeFigureOut">
              <a:rPr lang="en-US" smtClean="0"/>
              <a:t>4/22/2020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A661B1-3DE0-8848-892D-9004E1C1FBDD}" type="slidenum">
              <a:rPr lang="en-US" smtClean="0"/>
              <a:t>‹#›</a:t>
            </a:fld>
            <a:endParaRPr lang="en-US"/>
          </a:p>
        </p:txBody>
      </p:sp>
    </p:spTree>
    <p:extLst>
      <p:ext uri="{BB962C8B-B14F-4D97-AF65-F5344CB8AC3E}">
        <p14:creationId xmlns:p14="http://schemas.microsoft.com/office/powerpoint/2010/main" val="2507964846"/>
      </p:ext>
    </p:extLst>
  </p:cSld>
  <p:clrMap bg1="lt1" tx1="dk1" bg2="lt2" tx2="dk2" accent1="accent1" accent2="accent2" accent3="accent3" accent4="accent4" accent5="accent5" accent6="accent6" hlink="hlink" folHlink="folHlink"/>
  <p:sldLayoutIdLst>
    <p:sldLayoutId id="2147483706" r:id="rId1"/>
    <p:sldLayoutId id="2147483702" r:id="rId2"/>
    <p:sldLayoutId id="2147483708" r:id="rId3"/>
    <p:sldLayoutId id="2147483707" r:id="rId4"/>
    <p:sldLayoutId id="2147483653" r:id="rId5"/>
    <p:sldLayoutId id="2147483654" r:id="rId6"/>
    <p:sldLayoutId id="2147483655" r:id="rId7"/>
    <p:sldLayoutId id="2147483656" r:id="rId8"/>
    <p:sldLayoutId id="2147483657" r:id="rId9"/>
    <p:sldLayoutId id="2147483658" r:id="rId10"/>
    <p:sldLayoutId id="214748370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8099070"/>
      </p:ext>
    </p:extLst>
  </p:cSld>
  <p:clrMap bg1="lt1" tx1="dk1" bg2="lt2" tx2="dk2" accent1="accent1" accent2="accent2" accent3="accent3" accent4="accent4" accent5="accent5" accent6="accent6" hlink="hlink" folHlink="folHlink"/>
  <p:sldLayoutIdLst>
    <p:sldLayoutId id="2147483659" r:id="rId1"/>
    <p:sldLayoutId id="2147483700" r:id="rId2"/>
    <p:sldLayoutId id="2147483705" r:id="rId3"/>
    <p:sldLayoutId id="2147483701"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bwMode="auto">
          <a:xfrm>
            <a:off x="1811611" y="1720082"/>
            <a:ext cx="5519663" cy="1742405"/>
          </a:xfrm>
          <a:prstGeom prst="rect">
            <a:avLst/>
          </a:prstGeom>
          <a:noFill/>
          <a:ln w="3175">
            <a:noFill/>
            <a:miter lim="400000"/>
            <a:headEnd/>
            <a:tailEnd/>
          </a:ln>
        </p:spPr>
        <p:txBody>
          <a:bodyPr vert="horz" wrap="square" lIns="38100" tIns="38100" rIns="38100" bIns="38100" numCol="1" anchor="b" anchorCtr="0" compatLnSpc="1">
            <a:prstTxWarp prst="textNoShape">
              <a:avLst/>
            </a:prstTxWarp>
          </a:bodyPr>
          <a:lstStyle/>
          <a:p>
            <a:pPr lvl="0"/>
            <a:r>
              <a:rPr lang="en-US">
                <a:sym typeface="Rockwell" pitchFamily="-65" charset="0"/>
              </a:rPr>
              <a:t>Click to edit Master title style</a:t>
            </a:r>
          </a:p>
        </p:txBody>
      </p:sp>
      <p:sp>
        <p:nvSpPr>
          <p:cNvPr id="1027" name="Rectangle 2"/>
          <p:cNvSpPr>
            <a:spLocks noGrp="1"/>
          </p:cNvSpPr>
          <p:nvPr>
            <p:ph type="body" idx="1"/>
          </p:nvPr>
        </p:nvSpPr>
        <p:spPr bwMode="auto">
          <a:xfrm>
            <a:off x="2712393" y="4487168"/>
            <a:ext cx="5518547" cy="596057"/>
          </a:xfrm>
          <a:prstGeom prst="rect">
            <a:avLst/>
          </a:prstGeom>
          <a:noFill/>
          <a:ln w="3175">
            <a:noFill/>
            <a:miter lim="400000"/>
            <a:headEnd/>
            <a:tailEnd/>
          </a:ln>
        </p:spPr>
        <p:txBody>
          <a:bodyPr vert="horz" wrap="square" lIns="38100" tIns="38100" rIns="38100" bIns="38100" numCol="1" anchor="t" anchorCtr="0" compatLnSpc="1">
            <a:prstTxWarp prst="textNoShape">
              <a:avLst/>
            </a:prstTxWarp>
          </a:bodyPr>
          <a:lstStyle/>
          <a:p>
            <a:pPr lvl="0"/>
            <a:r>
              <a:rPr lang="en-US">
                <a:sym typeface="Museo Slab 100" pitchFamily="-65" charset="0"/>
              </a:rPr>
              <a:t>Edit Master text styles</a:t>
            </a:r>
          </a:p>
          <a:p>
            <a:pPr lvl="1"/>
            <a:r>
              <a:rPr lang="en-US">
                <a:sym typeface="Museo Slab 100" pitchFamily="-65" charset="0"/>
              </a:rPr>
              <a:t>Second level</a:t>
            </a:r>
          </a:p>
          <a:p>
            <a:pPr lvl="2"/>
            <a:r>
              <a:rPr lang="en-US">
                <a:sym typeface="Museo Slab 100" pitchFamily="-65" charset="0"/>
              </a:rPr>
              <a:t>Third level</a:t>
            </a:r>
          </a:p>
          <a:p>
            <a:pPr lvl="3"/>
            <a:r>
              <a:rPr lang="en-US">
                <a:sym typeface="Museo Slab 100" pitchFamily="-65" charset="0"/>
              </a:rPr>
              <a:t>Fourth level</a:t>
            </a:r>
          </a:p>
          <a:p>
            <a:pPr lvl="4"/>
            <a:r>
              <a:rPr lang="en-US">
                <a:sym typeface="Museo Slab 100" pitchFamily="-65" charset="0"/>
              </a:rPr>
              <a:t>Fifth level</a:t>
            </a:r>
          </a:p>
        </p:txBody>
      </p:sp>
      <p:sp>
        <p:nvSpPr>
          <p:cNvPr id="2" name="Rectangle 3"/>
          <p:cNvSpPr>
            <a:spLocks noGrp="1"/>
          </p:cNvSpPr>
          <p:nvPr>
            <p:ph type="sldNum" sz="quarter" idx="2"/>
          </p:nvPr>
        </p:nvSpPr>
        <p:spPr bwMode="auto">
          <a:xfrm>
            <a:off x="4469309" y="5759648"/>
            <a:ext cx="200918" cy="200918"/>
          </a:xfrm>
          <a:prstGeom prst="rect">
            <a:avLst/>
          </a:prstGeom>
          <a:noFill/>
          <a:ln w="3175" cap="flat" cmpd="sng">
            <a:noFill/>
            <a:prstDash val="solid"/>
            <a:miter lim="400000"/>
            <a:headEnd type="none" w="med" len="med"/>
            <a:tailEnd type="none" w="med" len="med"/>
          </a:ln>
          <a:effectLst/>
        </p:spPr>
        <p:txBody>
          <a:bodyPr vert="horz" wrap="none" lIns="38100" tIns="38100" rIns="38100" bIns="38100" numCol="1" anchor="t" anchorCtr="0" compatLnSpc="1">
            <a:prstTxWarp prst="textNoShape">
              <a:avLst/>
            </a:prstTxWarp>
          </a:bodyPr>
          <a:lstStyle>
            <a:lvl1pPr>
              <a:defRPr sz="984">
                <a:latin typeface="Helvetica Neue Thin" pitchFamily="-65" charset="0"/>
                <a:ea typeface="Helvetica Neue Thin" pitchFamily="-65" charset="0"/>
                <a:cs typeface="Helvetica Neue Thin" pitchFamily="-65" charset="0"/>
                <a:sym typeface="Helvetica Neue Thin" pitchFamily="-65" charset="0"/>
              </a:defRPr>
            </a:lvl1pPr>
          </a:lstStyle>
          <a:p>
            <a:pPr>
              <a:defRPr/>
            </a:pPr>
            <a:fld id="{2ED4ADB6-2B76-3A4A-A9BF-79DB0CCFBB5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0" r:id="rId2"/>
  </p:sldLayoutIdLst>
  <p:txStyles>
    <p:titleStyle>
      <a:lvl1pPr algn="l" defTabSz="584200" rtl="0" eaLnBrk="1" fontAlgn="base" hangingPunct="1">
        <a:spcBef>
          <a:spcPct val="0"/>
        </a:spcBef>
        <a:spcAft>
          <a:spcPct val="0"/>
        </a:spcAft>
        <a:defRPr sz="3400" b="1">
          <a:solidFill>
            <a:srgbClr val="000000"/>
          </a:solidFill>
          <a:latin typeface="+mj-lt"/>
          <a:ea typeface="+mj-ea"/>
          <a:cs typeface="+mj-cs"/>
          <a:sym typeface="Rockwell" pitchFamily="-65" charset="0"/>
        </a:defRPr>
      </a:lvl1pPr>
      <a:lvl2pPr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2pPr>
      <a:lvl3pPr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3pPr>
      <a:lvl4pPr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4pPr>
      <a:lvl5pPr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5pPr>
      <a:lvl6pPr marL="457200"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6pPr>
      <a:lvl7pPr marL="914400"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7pPr>
      <a:lvl8pPr marL="1371600"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8pPr>
      <a:lvl9pPr marL="1828800" algn="l" defTabSz="584200" rtl="0" eaLnBrk="1" fontAlgn="base" hangingPunct="1">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9pPr>
    </p:titleStyle>
    <p:bodyStyle>
      <a:lvl1pPr marL="342900" indent="-3429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1pPr>
      <a:lvl2pPr marL="742950" indent="-51435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2pPr>
      <a:lvl3pPr marL="1143000" indent="-6858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3pPr>
      <a:lvl4pPr marL="1600200" indent="-9144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4pPr>
      <a:lvl5pPr marL="2057400" indent="-11430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5pPr>
      <a:lvl6pPr marL="457200" indent="9144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6pPr>
      <a:lvl7pPr marL="914400" indent="9144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7pPr>
      <a:lvl8pPr marL="1371600" indent="9144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8pPr>
      <a:lvl9pPr marL="1828800" indent="914400" algn="l" defTabSz="584200" rtl="0" eaLnBrk="1" fontAlgn="base" hangingPunct="1">
        <a:spcBef>
          <a:spcPct val="0"/>
        </a:spcBef>
        <a:spcAft>
          <a:spcPct val="0"/>
        </a:spcAft>
        <a:defRPr sz="3600">
          <a:solidFill>
            <a:srgbClr val="000000"/>
          </a:solidFill>
          <a:latin typeface="+mn-lt"/>
          <a:ea typeface="+mn-ea"/>
          <a:cs typeface="+mn-cs"/>
          <a:sym typeface="Museo Slab 100" pitchFamily="-65"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4098" name="Rectangle 1"/>
          <p:cNvSpPr>
            <a:spLocks noGrp="1"/>
          </p:cNvSpPr>
          <p:nvPr>
            <p:ph type="title"/>
          </p:nvPr>
        </p:nvSpPr>
        <p:spPr bwMode="auto">
          <a:xfrm>
            <a:off x="660797" y="1386334"/>
            <a:ext cx="5853410" cy="429742"/>
          </a:xfrm>
          <a:prstGeom prst="rect">
            <a:avLst/>
          </a:prstGeom>
          <a:noFill/>
          <a:ln w="3175">
            <a:noFill/>
            <a:miter lim="400000"/>
            <a:headEnd/>
            <a:tailEnd/>
          </a:ln>
        </p:spPr>
        <p:txBody>
          <a:bodyPr vert="horz" wrap="square" lIns="38100" tIns="38100" rIns="38100" bIns="38100" numCol="1" anchor="t" anchorCtr="0" compatLnSpc="1">
            <a:prstTxWarp prst="textNoShape">
              <a:avLst/>
            </a:prstTxWarp>
          </a:bodyPr>
          <a:lstStyle/>
          <a:p>
            <a:pPr lvl="0"/>
            <a:r>
              <a:rPr lang="en-US">
                <a:sym typeface="Rockwell" pitchFamily="-65" charset="0"/>
              </a:rPr>
              <a:t>Click to edit Master title style</a:t>
            </a:r>
          </a:p>
        </p:txBody>
      </p:sp>
      <p:sp>
        <p:nvSpPr>
          <p:cNvPr id="4099" name="Rectangle 2"/>
          <p:cNvSpPr>
            <a:spLocks noGrp="1"/>
          </p:cNvSpPr>
          <p:nvPr>
            <p:ph type="body" sz="half" idx="1"/>
          </p:nvPr>
        </p:nvSpPr>
        <p:spPr bwMode="auto">
          <a:xfrm>
            <a:off x="969988" y="2238004"/>
            <a:ext cx="5853410" cy="3315146"/>
          </a:xfrm>
          <a:prstGeom prst="rect">
            <a:avLst/>
          </a:prstGeom>
          <a:noFill/>
          <a:ln w="3175">
            <a:noFill/>
            <a:miter lim="400000"/>
            <a:headEnd/>
            <a:tailEnd/>
          </a:ln>
        </p:spPr>
        <p:txBody>
          <a:bodyPr vert="horz" wrap="square" lIns="38100" tIns="38100" rIns="38100" bIns="38100" numCol="1" anchor="t" anchorCtr="0" compatLnSpc="1">
            <a:prstTxWarp prst="textNoShape">
              <a:avLst/>
            </a:prstTxWarp>
          </a:bodyPr>
          <a:lstStyle/>
          <a:p>
            <a:pPr lvl="0"/>
            <a:r>
              <a:rPr lang="en-US">
                <a:sym typeface="Museo Slab 100" pitchFamily="-65" charset="0"/>
              </a:rPr>
              <a:t>Click to edit Master text styles</a:t>
            </a:r>
          </a:p>
          <a:p>
            <a:pPr lvl="1"/>
            <a:r>
              <a:rPr lang="en-US">
                <a:sym typeface="Museo Slab 100" pitchFamily="-65" charset="0"/>
              </a:rPr>
              <a:t>Second level</a:t>
            </a:r>
          </a:p>
          <a:p>
            <a:pPr lvl="2"/>
            <a:r>
              <a:rPr lang="en-US">
                <a:sym typeface="Museo Slab 100" pitchFamily="-65" charset="0"/>
              </a:rPr>
              <a:t>Third level</a:t>
            </a:r>
          </a:p>
          <a:p>
            <a:pPr lvl="3"/>
            <a:r>
              <a:rPr lang="en-US">
                <a:sym typeface="Museo Slab 100" pitchFamily="-65" charset="0"/>
              </a:rPr>
              <a:t>Fourth level</a:t>
            </a:r>
          </a:p>
          <a:p>
            <a:pPr lvl="4"/>
            <a:r>
              <a:rPr lang="en-US">
                <a:sym typeface="Museo Slab 100" pitchFamily="-65" charset="0"/>
              </a:rPr>
              <a:t>Fifth level</a:t>
            </a:r>
          </a:p>
        </p:txBody>
      </p:sp>
      <p:sp>
        <p:nvSpPr>
          <p:cNvPr id="2051" name="Line 3"/>
          <p:cNvSpPr>
            <a:spLocks noChangeShapeType="1"/>
          </p:cNvSpPr>
          <p:nvPr/>
        </p:nvSpPr>
        <p:spPr bwMode="auto">
          <a:xfrm>
            <a:off x="187524" y="6428259"/>
            <a:ext cx="8767837" cy="0"/>
          </a:xfrm>
          <a:prstGeom prst="line">
            <a:avLst/>
          </a:prstGeom>
          <a:noFill/>
          <a:ln w="12700" cap="flat" cmpd="sng">
            <a:solidFill>
              <a:srgbClr val="929292"/>
            </a:solidFill>
            <a:prstDash val="solid"/>
            <a:round/>
            <a:headEnd type="none" w="med" len="med"/>
            <a:tailEnd type="none" w="med" len="med"/>
          </a:ln>
          <a:effectLst/>
        </p:spPr>
        <p:txBody>
          <a:bodyPr lIns="26789" tIns="26789" rIns="26789" bIns="26789" anchor="ctr">
            <a:prstTxWarp prst="textNoShape">
              <a:avLst/>
            </a:prstTxWarp>
          </a:bodyPr>
          <a:lstStyle/>
          <a:p>
            <a:pPr>
              <a:defRPr/>
            </a:pPr>
            <a:endParaRPr lang="en-US" sz="1406">
              <a:solidFill>
                <a:srgbClr val="FFFFFF"/>
              </a:solidFill>
              <a:latin typeface="Helvetica Neue Medium" pitchFamily="-65" charset="0"/>
              <a:ea typeface="Helvetica Neue Medium" pitchFamily="-65" charset="0"/>
              <a:cs typeface="Helvetica Neue Medium" pitchFamily="-65" charset="0"/>
              <a:sym typeface="Helvetica Neue Medium" pitchFamily="-65" charset="0"/>
            </a:endParaRPr>
          </a:p>
        </p:txBody>
      </p:sp>
      <p:sp>
        <p:nvSpPr>
          <p:cNvPr id="2052" name="Text Box 4"/>
          <p:cNvSpPr txBox="1">
            <a:spLocks/>
          </p:cNvSpPr>
          <p:nvPr/>
        </p:nvSpPr>
        <p:spPr bwMode="auto">
          <a:xfrm>
            <a:off x="6500813" y="6480721"/>
            <a:ext cx="2182192" cy="227707"/>
          </a:xfrm>
          <a:prstGeom prst="rect">
            <a:avLst/>
          </a:prstGeom>
          <a:noFill/>
          <a:ln w="3175" cap="flat" cmpd="sng">
            <a:noFill/>
            <a:prstDash val="solid"/>
            <a:miter lim="400000"/>
            <a:headEnd type="none" w="med" len="med"/>
            <a:tailEnd type="none" w="med" len="med"/>
          </a:ln>
          <a:effectLst/>
        </p:spPr>
        <p:txBody>
          <a:bodyPr wrap="square" lIns="26789" tIns="26789" rIns="26789" bIns="26789" anchor="ctr">
            <a:prstTxWarp prst="textNoShape">
              <a:avLst/>
            </a:prstTxWarp>
            <a:spAutoFit/>
          </a:bodyPr>
          <a:lstStyle/>
          <a:p>
            <a:pPr algn="r"/>
            <a:r>
              <a:rPr lang="en-US" sz="1125" dirty="0">
                <a:solidFill>
                  <a:schemeClr val="bg1">
                    <a:lumMod val="65000"/>
                  </a:schemeClr>
                </a:solidFill>
                <a:latin typeface="Calibri" pitchFamily="-65" charset="0"/>
                <a:ea typeface="Calibri" pitchFamily="-65" charset="0"/>
                <a:cs typeface="Calibri" pitchFamily="-65" charset="0"/>
                <a:sym typeface="Calibri" pitchFamily="-65" charset="0"/>
              </a:rPr>
              <a:t>THE ALLIANCE FOR EARLY SUCCESS | </a:t>
            </a:r>
          </a:p>
        </p:txBody>
      </p:sp>
      <p:sp>
        <p:nvSpPr>
          <p:cNvPr id="8" name="TextBox 7"/>
          <p:cNvSpPr txBox="1"/>
          <p:nvPr userDrawn="1"/>
        </p:nvSpPr>
        <p:spPr>
          <a:xfrm>
            <a:off x="8643937" y="6482953"/>
            <a:ext cx="299474" cy="611706"/>
          </a:xfrm>
          <a:prstGeom prst="rect">
            <a:avLst/>
          </a:prstGeom>
          <a:noFill/>
        </p:spPr>
        <p:txBody>
          <a:bodyPr wrap="square" rtlCol="0">
            <a:spAutoFit/>
          </a:bodyPr>
          <a:lstStyle/>
          <a:p>
            <a:pPr algn="l"/>
            <a:fld id="{0128A712-90B9-C040-B7DF-D083F091DAC5}" type="slidenum">
              <a:rPr lang="en-US" sz="1125" b="0" i="0" smtClean="0">
                <a:solidFill>
                  <a:schemeClr val="bg1">
                    <a:lumMod val="65000"/>
                  </a:schemeClr>
                </a:solidFill>
                <a:latin typeface="Calibri"/>
                <a:cs typeface="Calibri"/>
              </a:rPr>
              <a:pPr algn="l"/>
              <a:t>‹#›</a:t>
            </a:fld>
            <a:endParaRPr lang="en-US" sz="1125" b="0" i="0" dirty="0">
              <a:solidFill>
                <a:schemeClr val="bg1">
                  <a:lumMod val="65000"/>
                </a:schemeClr>
              </a:solidFill>
              <a:latin typeface="Calibri"/>
              <a:cs typeface="Calibri"/>
            </a:endParaRPr>
          </a:p>
        </p:txBody>
      </p:sp>
    </p:spTree>
  </p:cSld>
  <p:clrMap bg1="lt1" tx1="dk1" bg2="lt2" tx2="dk2" accent1="accent1" accent2="accent2" accent3="accent3" accent4="accent4" accent5="accent5" accent6="accent6" hlink="hlink" folHlink="folHlink"/>
  <p:sldLayoutIdLst>
    <p:sldLayoutId id="2147483652" r:id="rId1"/>
  </p:sldLayoutIdLst>
  <p:txStyles>
    <p:titleStyle>
      <a:lvl1pPr algn="l" defTabSz="584200" rtl="0" eaLnBrk="0" fontAlgn="base" hangingPunct="0">
        <a:spcBef>
          <a:spcPct val="0"/>
        </a:spcBef>
        <a:spcAft>
          <a:spcPct val="0"/>
        </a:spcAft>
        <a:defRPr sz="3400" b="1">
          <a:solidFill>
            <a:srgbClr val="000000"/>
          </a:solidFill>
          <a:latin typeface="+mj-lt"/>
          <a:ea typeface="+mj-ea"/>
          <a:cs typeface="+mj-cs"/>
          <a:sym typeface="Rockwell" pitchFamily="-65" charset="0"/>
        </a:defRPr>
      </a:lvl1pPr>
      <a:lvl2pPr algn="l" defTabSz="584200" rtl="0" eaLnBrk="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2pPr>
      <a:lvl3pPr algn="l" defTabSz="584200" rtl="0" eaLnBrk="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3pPr>
      <a:lvl4pPr algn="l" defTabSz="584200" rtl="0" eaLnBrk="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4pPr>
      <a:lvl5pPr algn="l" defTabSz="584200" rtl="0" eaLnBrk="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5pPr>
      <a:lvl6pPr marL="457200" algn="l" defTabSz="584200" rtl="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6pPr>
      <a:lvl7pPr marL="914400" algn="l" defTabSz="584200" rtl="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7pPr>
      <a:lvl8pPr marL="1371600" algn="l" defTabSz="584200" rtl="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8pPr>
      <a:lvl9pPr marL="1828800" algn="l" defTabSz="584200" rtl="0" fontAlgn="base" hangingPunct="0">
        <a:spcBef>
          <a:spcPct val="0"/>
        </a:spcBef>
        <a:spcAft>
          <a:spcPct val="0"/>
        </a:spcAft>
        <a:defRPr sz="3400" b="1">
          <a:solidFill>
            <a:srgbClr val="000000"/>
          </a:solidFill>
          <a:latin typeface="Rockwell" pitchFamily="-65" charset="0"/>
          <a:ea typeface="Rockwell" pitchFamily="-65" charset="0"/>
          <a:cs typeface="Rockwell" pitchFamily="-65" charset="0"/>
          <a:sym typeface="Rockwell" pitchFamily="-65" charset="0"/>
        </a:defRPr>
      </a:lvl9pPr>
    </p:titleStyle>
    <p:bodyStyle>
      <a:lvl1pPr marL="342900" indent="-342900" algn="l" defTabSz="584200" rtl="0" eaLnBrk="0" fontAlgn="base" hangingPunct="0">
        <a:spcBef>
          <a:spcPct val="0"/>
        </a:spcBef>
        <a:spcAft>
          <a:spcPct val="0"/>
        </a:spcAft>
        <a:defRPr sz="3600">
          <a:solidFill>
            <a:srgbClr val="000000"/>
          </a:solidFill>
          <a:latin typeface="+mn-lt"/>
          <a:ea typeface="+mn-ea"/>
          <a:cs typeface="+mn-cs"/>
          <a:sym typeface="Museo Slab 100" pitchFamily="-65" charset="0"/>
        </a:defRPr>
      </a:lvl1pPr>
      <a:lvl2pPr marL="742950" indent="-514350" algn="l" defTabSz="584200" rtl="0" eaLnBrk="0" fontAlgn="base" hangingPunct="0">
        <a:spcBef>
          <a:spcPct val="0"/>
        </a:spcBef>
        <a:spcAft>
          <a:spcPct val="0"/>
        </a:spcAft>
        <a:defRPr sz="3600">
          <a:solidFill>
            <a:srgbClr val="000000"/>
          </a:solidFill>
          <a:latin typeface="+mn-lt"/>
          <a:ea typeface="+mn-ea"/>
          <a:cs typeface="+mn-cs"/>
          <a:sym typeface="Museo Slab 100" pitchFamily="-65" charset="0"/>
        </a:defRPr>
      </a:lvl2pPr>
      <a:lvl3pPr marL="1143000" indent="-685800" algn="l" defTabSz="584200" rtl="0" eaLnBrk="0" fontAlgn="base" hangingPunct="0">
        <a:spcBef>
          <a:spcPct val="0"/>
        </a:spcBef>
        <a:spcAft>
          <a:spcPct val="0"/>
        </a:spcAft>
        <a:defRPr sz="3600">
          <a:solidFill>
            <a:srgbClr val="000000"/>
          </a:solidFill>
          <a:latin typeface="+mn-lt"/>
          <a:ea typeface="+mn-ea"/>
          <a:cs typeface="+mn-cs"/>
          <a:sym typeface="Museo Slab 100" pitchFamily="-65" charset="0"/>
        </a:defRPr>
      </a:lvl3pPr>
      <a:lvl4pPr marL="1600200" indent="-914400" algn="l" defTabSz="584200" rtl="0" eaLnBrk="0" fontAlgn="base" hangingPunct="0">
        <a:spcBef>
          <a:spcPct val="0"/>
        </a:spcBef>
        <a:spcAft>
          <a:spcPct val="0"/>
        </a:spcAft>
        <a:defRPr sz="3600">
          <a:solidFill>
            <a:srgbClr val="000000"/>
          </a:solidFill>
          <a:latin typeface="+mn-lt"/>
          <a:ea typeface="+mn-ea"/>
          <a:cs typeface="+mn-cs"/>
          <a:sym typeface="Museo Slab 100" pitchFamily="-65" charset="0"/>
        </a:defRPr>
      </a:lvl4pPr>
      <a:lvl5pPr marL="2057400" indent="-1143000" algn="l" defTabSz="584200" rtl="0" eaLnBrk="0" fontAlgn="base" hangingPunct="0">
        <a:spcBef>
          <a:spcPct val="0"/>
        </a:spcBef>
        <a:spcAft>
          <a:spcPct val="0"/>
        </a:spcAft>
        <a:defRPr sz="3600">
          <a:solidFill>
            <a:srgbClr val="000000"/>
          </a:solidFill>
          <a:latin typeface="+mn-lt"/>
          <a:ea typeface="+mn-ea"/>
          <a:cs typeface="+mn-cs"/>
          <a:sym typeface="Museo Slab 100" pitchFamily="-65" charset="0"/>
        </a:defRPr>
      </a:lvl5pPr>
      <a:lvl6pPr marL="457200" indent="914400" algn="l" defTabSz="584200" rtl="0" fontAlgn="base" hangingPunct="0">
        <a:spcBef>
          <a:spcPct val="0"/>
        </a:spcBef>
        <a:spcAft>
          <a:spcPct val="0"/>
        </a:spcAft>
        <a:defRPr sz="3600">
          <a:solidFill>
            <a:srgbClr val="000000"/>
          </a:solidFill>
          <a:latin typeface="+mn-lt"/>
          <a:ea typeface="+mn-ea"/>
          <a:cs typeface="+mn-cs"/>
          <a:sym typeface="Museo Slab 100" pitchFamily="-65" charset="0"/>
        </a:defRPr>
      </a:lvl6pPr>
      <a:lvl7pPr marL="914400" indent="914400" algn="l" defTabSz="584200" rtl="0" fontAlgn="base" hangingPunct="0">
        <a:spcBef>
          <a:spcPct val="0"/>
        </a:spcBef>
        <a:spcAft>
          <a:spcPct val="0"/>
        </a:spcAft>
        <a:defRPr sz="3600">
          <a:solidFill>
            <a:srgbClr val="000000"/>
          </a:solidFill>
          <a:latin typeface="+mn-lt"/>
          <a:ea typeface="+mn-ea"/>
          <a:cs typeface="+mn-cs"/>
          <a:sym typeface="Museo Slab 100" pitchFamily="-65" charset="0"/>
        </a:defRPr>
      </a:lvl7pPr>
      <a:lvl8pPr marL="1371600" indent="914400" algn="l" defTabSz="584200" rtl="0" fontAlgn="base" hangingPunct="0">
        <a:spcBef>
          <a:spcPct val="0"/>
        </a:spcBef>
        <a:spcAft>
          <a:spcPct val="0"/>
        </a:spcAft>
        <a:defRPr sz="3600">
          <a:solidFill>
            <a:srgbClr val="000000"/>
          </a:solidFill>
          <a:latin typeface="+mn-lt"/>
          <a:ea typeface="+mn-ea"/>
          <a:cs typeface="+mn-cs"/>
          <a:sym typeface="Museo Slab 100" pitchFamily="-65" charset="0"/>
        </a:defRPr>
      </a:lvl8pPr>
      <a:lvl9pPr marL="1828800" indent="914400" algn="l" defTabSz="584200" rtl="0" fontAlgn="base" hangingPunct="0">
        <a:spcBef>
          <a:spcPct val="0"/>
        </a:spcBef>
        <a:spcAft>
          <a:spcPct val="0"/>
        </a:spcAft>
        <a:defRPr sz="3600">
          <a:solidFill>
            <a:srgbClr val="000000"/>
          </a:solidFill>
          <a:latin typeface="+mn-lt"/>
          <a:ea typeface="+mn-ea"/>
          <a:cs typeface="+mn-cs"/>
          <a:sym typeface="Museo Slab 100" pitchFamily="-65"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E2DA44B-091C-46C5-9BE4-9801C5D9BCA4}" type="datetimeFigureOut">
              <a:rPr lang="en-US" smtClean="0"/>
              <a:t>4/22/2020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05931B8-0BF7-4196-A3FE-B8ED78BACDAC}" type="slidenum">
              <a:rPr lang="en-US" smtClean="0"/>
              <a:t>‹#›</a:t>
            </a:fld>
            <a:endParaRPr lang="en-US"/>
          </a:p>
        </p:txBody>
      </p:sp>
    </p:spTree>
    <p:extLst>
      <p:ext uri="{BB962C8B-B14F-4D97-AF65-F5344CB8AC3E}">
        <p14:creationId xmlns:p14="http://schemas.microsoft.com/office/powerpoint/2010/main" val="2996939342"/>
      </p:ext>
    </p:extLst>
  </p:cSld>
  <p:clrMap bg1="lt1" tx1="dk1" bg2="lt2" tx2="dk2" accent1="accent1" accent2="accent2" accent3="accent3" accent4="accent4" accent5="accent5" accent6="accent6" hlink="hlink" folHlink="folHlink"/>
  <p:sldLayoutIdLst>
    <p:sldLayoutId id="2147483649" r:id="rId1"/>
    <p:sldLayoutId id="2147483660" r:id="rId2"/>
  </p:sldLayoutIdLst>
  <p:txStyles>
    <p:titleStyle>
      <a:lvl1pPr algn="r" defTabSz="914400" rtl="0" eaLnBrk="1" latinLnBrk="0" hangingPunct="1">
        <a:lnSpc>
          <a:spcPct val="90000"/>
        </a:lnSpc>
        <a:spcBef>
          <a:spcPct val="0"/>
        </a:spcBef>
        <a:buNone/>
        <a:defRPr sz="4000" b="1" kern="1200">
          <a:solidFill>
            <a:srgbClr val="004D5C"/>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477000"/>
            <a:ext cx="9144000" cy="304800"/>
          </a:xfrm>
          <a:prstGeom prst="rect">
            <a:avLst/>
          </a:prstGeom>
          <a:solidFill>
            <a:srgbClr val="043E5A"/>
          </a:solidFill>
          <a:ln>
            <a:solidFill>
              <a:srgbClr val="003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 name="Title Placeholder 1"/>
          <p:cNvSpPr>
            <a:spLocks noGrp="1"/>
          </p:cNvSpPr>
          <p:nvPr>
            <p:ph type="title"/>
          </p:nvPr>
        </p:nvSpPr>
        <p:spPr>
          <a:xfrm>
            <a:off x="457200" y="533400"/>
            <a:ext cx="8229600" cy="762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95400"/>
            <a:ext cx="8229600" cy="510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58881"/>
            <a:ext cx="9144000" cy="398320"/>
          </a:xfrm>
          <a:prstGeom prst="rect">
            <a:avLst/>
          </a:prstGeom>
          <a:solidFill>
            <a:srgbClr val="003E5A"/>
          </a:solidFill>
          <a:ln>
            <a:solidFill>
              <a:srgbClr val="003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9" name="Rectangle 8"/>
          <p:cNvSpPr/>
          <p:nvPr userDrawn="1"/>
        </p:nvSpPr>
        <p:spPr>
          <a:xfrm>
            <a:off x="0" y="549434"/>
            <a:ext cx="9144000" cy="63071"/>
          </a:xfrm>
          <a:prstGeom prst="rect">
            <a:avLst/>
          </a:prstGeom>
          <a:solidFill>
            <a:srgbClr val="00A3E0"/>
          </a:solidFill>
          <a:ln>
            <a:solidFill>
              <a:srgbClr val="00A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pic>
        <p:nvPicPr>
          <p:cNvPr id="4" name="Picture 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20595"/>
            <a:ext cx="4623313" cy="789346"/>
          </a:xfrm>
          <a:prstGeom prst="rect">
            <a:avLst/>
          </a:prstGeom>
        </p:spPr>
      </p:pic>
    </p:spTree>
    <p:extLst>
      <p:ext uri="{BB962C8B-B14F-4D97-AF65-F5344CB8AC3E}">
        <p14:creationId xmlns:p14="http://schemas.microsoft.com/office/powerpoint/2010/main" val="4249843149"/>
      </p:ext>
    </p:extLst>
  </p:cSld>
  <p:clrMap bg1="lt1" tx1="dk1" bg2="lt2" tx2="dk2" accent1="accent1" accent2="accent2" accent3="accent3" accent4="accent4" accent5="accent5" accent6="accent6" hlink="hlink" folHlink="folHlink"/>
  <p:sldLayoutIdLst>
    <p:sldLayoutId id="2147483845" r:id="rId1"/>
    <p:sldLayoutId id="2147483844" r:id="rId2"/>
    <p:sldLayoutId id="2147483842" r:id="rId3"/>
    <p:sldLayoutId id="2147483841" r:id="rId4"/>
  </p:sldLayoutIdLst>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32656"/>
            <a:ext cx="8229600" cy="979512"/>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34504887"/>
      </p:ext>
    </p:extLst>
  </p:cSld>
  <p:clrMap bg1="lt1" tx1="dk1" bg2="lt2" tx2="dk2" accent1="accent1" accent2="accent2" accent3="accent3" accent4="accent4" accent5="accent5" accent6="accent6" hlink="hlink" folHlink="folHlink"/>
  <p:sldLayoutIdLst>
    <p:sldLayoutId id="2147483765" r:id="rId1"/>
    <p:sldLayoutId id="2147483764" r:id="rId2"/>
  </p:sldLayoutIdLst>
  <p:hf sldNum="0" hdr="0" ftr="0" dt="0"/>
  <p:txStyles>
    <p:titleStyle>
      <a:lvl1pPr algn="ctr" defTabSz="914400" rtl="0" eaLnBrk="1" latinLnBrk="0" hangingPunct="1">
        <a:lnSpc>
          <a:spcPts val="5800"/>
        </a:lnSpc>
        <a:spcBef>
          <a:spcPct val="0"/>
        </a:spcBef>
        <a:buNone/>
        <a:defRPr sz="4200" b="1" kern="1200">
          <a:solidFill>
            <a:srgbClr val="0065A0"/>
          </a:solidFill>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3.xml"/><Relationship Id="rId1" Type="http://schemas.openxmlformats.org/officeDocument/2006/relationships/slideLayout" Target="../slideLayouts/slideLayout22.xml"/><Relationship Id="rId4" Type="http://schemas.openxmlformats.org/officeDocument/2006/relationships/hyperlink" Target="https://www2.illinois.gov/sites/OECD/Documents/ECE%20Messaging%20Brief%20191218.pdf" TargetMode="Externa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3.xml"/><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7.xml.rels><?xml version="1.0" encoding="UTF-8" standalone="yes"?>
<Relationships xmlns="http://schemas.openxmlformats.org/package/2006/relationships"><Relationship Id="rId3" Type="http://schemas.openxmlformats.org/officeDocument/2006/relationships/hyperlink" Target="mailto:jhelfer@isbe.net" TargetMode="External"/><Relationship Id="rId2" Type="http://schemas.openxmlformats.org/officeDocument/2006/relationships/notesSlide" Target="../notesSlides/notesSlide65.xml"/><Relationship Id="rId1" Type="http://schemas.openxmlformats.org/officeDocument/2006/relationships/slideLayout" Target="../slideLayouts/slideLayout23.xml"/></Relationships>
</file>

<file path=ppt/slides/_rels/slide1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9.xml"/></Relationships>
</file>

<file path=ppt/slides/_rels/slide1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6.xml"/><Relationship Id="rId1" Type="http://schemas.openxmlformats.org/officeDocument/2006/relationships/slideLayout" Target="../slideLayouts/slideLayout20.xml"/><Relationship Id="rId4" Type="http://schemas.openxmlformats.org/officeDocument/2006/relationships/image" Target="../media/image47.png"/></Relationships>
</file>

<file path=ppt/slides/_rels/slide1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6.png"/><Relationship Id="rId1" Type="http://schemas.openxmlformats.org/officeDocument/2006/relationships/slideLayout" Target="../slideLayouts/slideLayout20.xml"/><Relationship Id="rId4" Type="http://schemas.microsoft.com/office/2007/relationships/hdphoto" Target="../media/hdphoto1.wdp"/></Relationships>
</file>

<file path=ppt/slides/_rels/slide1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7.xml.rels><?xml version="1.0" encoding="UTF-8" standalone="yes"?>
<Relationships xmlns="http://schemas.openxmlformats.org/package/2006/relationships"><Relationship Id="rId3" Type="http://schemas.openxmlformats.org/officeDocument/2006/relationships/hyperlink" Target="https://www.ibhe.org/transfers/" TargetMode="External"/><Relationship Id="rId2" Type="http://schemas.openxmlformats.org/officeDocument/2006/relationships/image" Target="../media/image46.png"/><Relationship Id="rId1" Type="http://schemas.openxmlformats.org/officeDocument/2006/relationships/slideLayout" Target="../slideLayouts/slideLayout20.xml"/><Relationship Id="rId4" Type="http://schemas.openxmlformats.org/officeDocument/2006/relationships/image" Target="../media/image61.png"/></Relationships>
</file>

<file path=ppt/slides/_rels/slide1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6.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hyperlink" Target="https://urldefense.proofpoint.com/v2/url?u=http-3A__www.ildceo.net_wifi&amp;d=DwQFAg&amp;c=euGZstcaTDllvimEN8b7jXrwqOf-v5A_CdpgnVfiiMM&amp;r=lORSiaapxl2-r-XUT1YZjXAci23TyFj12E58DS7SYfY&amp;m=GSEE9ZbtQNAN3Qk8CUfSdS3OniuuxMOT2rMfheiKBlA&amp;s=6Ur8XuqHMcTMs9A0Q5bDN20xFzcCYECG9H6KiB8799s&amp;e=" TargetMode="External"/><Relationship Id="rId2" Type="http://schemas.openxmlformats.org/officeDocument/2006/relationships/image" Target="../media/image46.png"/><Relationship Id="rId1" Type="http://schemas.openxmlformats.org/officeDocument/2006/relationships/slideLayout" Target="../slideLayouts/slideLayout20.xml"/><Relationship Id="rId4" Type="http://schemas.openxmlformats.org/officeDocument/2006/relationships/image" Target="../media/image64.png"/></Relationships>
</file>

<file path=ppt/slides/_rels/slide1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46.png"/><Relationship Id="rId1" Type="http://schemas.openxmlformats.org/officeDocument/2006/relationships/slideLayout" Target="../slideLayouts/slideLayout20.xml"/><Relationship Id="rId4" Type="http://schemas.openxmlformats.org/officeDocument/2006/relationships/image" Target="../media/image66.png"/></Relationships>
</file>

<file path=ppt/slides/_rels/slide1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hyperlink" Target="https://learnaway.education.illinois.edu/" TargetMode="Externa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luminafoundation.org/our-work/unlocking-the-nations-potential/" TargetMode="Externa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hyperlink" Target="https://urldefense.proofpoint.com/v2/url?u=https-3A__hv.t.hubspotemail.net_e2t_c_-2AW5H3LtN8drrTJW7jbChv6tqGy50_-2AN2zlZtq2xRjFN5CVP-2DkXh-5Fds0_5_f18dQhb0SmhX8XJ8w6N92wQjsHyjJqVRJgRT8q-2Dl8gN3hHhdGXL0jYVp3s9r54SnJxW31W-2DFL2L7FKLW1TxSXP8TzqkrVqh2CF1SPRP6W33kT9R1Ww6BFW2MznrN567bYVW5lKvt-5F5420y5MJVPYMVVW1HW32p-2DC34cMfVrW3Kqlz72KFZxKN3Z79f5MNBCZVMMQxX80gSRfW97rB1b8xqV92V8lqF68CDqjNW99qH055rY6mdN6L4t0ZRc08DW6TM7Lk94D23tW5GF7jM1mJV5MVTjzRv4xsQTvW97P-5F5598cpYjW26nSgy8n2mzPW60g3qJ6PYlf3W8m7Z-2DR5vvV-2DFVZtR762zq13YVdSNwx7wTZy2W9jW8NB8csGDVVD2JBL7qRyQgW3jL0St5mg0v6N5hjC8kpCqKnN4QDgwJWWkClW8ywzYj8BnVLJW2-2DzBYH5p-5FMN1W16Gs5J2-2DB8f1N7gTb-5FhLG01PMrTzpY1f1p-5FdVLXWH03&amp;d=DwMFaQ&amp;c=euGZstcaTDllvimEN8b7jXrwqOf-v5A_CdpgnVfiiMM&amp;r=HU_iuuLdjqPLK12wcFPvfHx5cqyirkOoZA3zlIZWlf0&amp;m=uSqANUrIqEKarrPrh3URl-hQ3zLVvbKVSias8joyE-I&amp;s=Zh5eUGrSXtrjWTEPM0ScX5e2-rS1qmbHW_WzPaeKvHA&amp;e=" TargetMode="External"/><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hyperlink" Target="mailto:kberman@ounceofprevention.org" TargetMode="External"/><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9.xml"/><Relationship Id="rId1" Type="http://schemas.openxmlformats.org/officeDocument/2006/relationships/slideLayout" Target="../slideLayouts/slideLayout14.xml"/><Relationship Id="rId4" Type="http://schemas.openxmlformats.org/officeDocument/2006/relationships/image" Target="../media/image35.png"/></Relationships>
</file>

<file path=ppt/slides/_rels/slide7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3" Type="http://schemas.openxmlformats.org/officeDocument/2006/relationships/hyperlink" Target="https://www.iccb.org/iccb/coronavirus-guidance-resources/" TargetMode="External"/><Relationship Id="rId2" Type="http://schemas.openxmlformats.org/officeDocument/2006/relationships/notesSlide" Target="../notesSlides/notesSlide54.xml"/><Relationship Id="rId1" Type="http://schemas.openxmlformats.org/officeDocument/2006/relationships/slideLayout" Target="../slideLayouts/slideLayout25.xml"/></Relationships>
</file>

<file path=ppt/slides/_rels/slide86.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55.xml"/><Relationship Id="rId1" Type="http://schemas.openxmlformats.org/officeDocument/2006/relationships/slideLayout" Target="../slideLayouts/slideLayout2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9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0.xml"/><Relationship Id="rId1" Type="http://schemas.openxmlformats.org/officeDocument/2006/relationships/slideLayout" Target="../slideLayouts/slideLayout2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7151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6" name="Picture Placeholder 5" descr="Final College Cohort ReportNP.pdf - Adobe Acrobat Reader DC">
            <a:extLst>
              <a:ext uri="{FF2B5EF4-FFF2-40B4-BE49-F238E27FC236}">
                <a16:creationId xmlns:a16="http://schemas.microsoft.com/office/drawing/2014/main" id="{3CDB271B-0AF5-4833-AC99-6441BF1C92D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1871576" y="444843"/>
            <a:ext cx="4551590" cy="5844395"/>
          </a:xfrm>
          <a:prstGeom prst="rect">
            <a:avLst/>
          </a:prstGeom>
          <a:ln>
            <a:solidFill>
              <a:schemeClr val="tx1">
                <a:lumMod val="50000"/>
                <a:lumOff val="50000"/>
              </a:schemeClr>
            </a:solidFill>
          </a:ln>
        </p:spPr>
      </p:pic>
    </p:spTree>
    <p:extLst>
      <p:ext uri="{BB962C8B-B14F-4D97-AF65-F5344CB8AC3E}">
        <p14:creationId xmlns:p14="http://schemas.microsoft.com/office/powerpoint/2010/main" val="139755636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B47C07-40C8-4678-93D6-4024CAF200B9}"/>
              </a:ext>
            </a:extLst>
          </p:cNvPr>
          <p:cNvSpPr>
            <a:spLocks noGrp="1"/>
          </p:cNvSpPr>
          <p:nvPr>
            <p:ph type="ctrTitle"/>
          </p:nvPr>
        </p:nvSpPr>
        <p:spPr/>
        <p:txBody>
          <a:bodyPr/>
          <a:lstStyle/>
          <a:p>
            <a:r>
              <a:rPr lang="en-US" dirty="0"/>
              <a:t>Rule Updates</a:t>
            </a:r>
          </a:p>
        </p:txBody>
      </p:sp>
      <p:sp>
        <p:nvSpPr>
          <p:cNvPr id="5" name="Subtitle 4">
            <a:extLst>
              <a:ext uri="{FF2B5EF4-FFF2-40B4-BE49-F238E27FC236}">
                <a16:creationId xmlns:a16="http://schemas.microsoft.com/office/drawing/2014/main" id="{D6A06F95-AAEF-44FD-8E25-FE1A98F64D28}"/>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52817756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149B6-581C-44FF-8D95-6231D4B20744}"/>
              </a:ext>
            </a:extLst>
          </p:cNvPr>
          <p:cNvSpPr>
            <a:spLocks noGrp="1"/>
          </p:cNvSpPr>
          <p:nvPr>
            <p:ph type="title"/>
          </p:nvPr>
        </p:nvSpPr>
        <p:spPr/>
        <p:txBody>
          <a:bodyPr>
            <a:normAutofit/>
          </a:bodyPr>
          <a:lstStyle/>
          <a:p>
            <a:r>
              <a:rPr lang="en-US" dirty="0"/>
              <a:t>Why the change in Part 25: </a:t>
            </a:r>
          </a:p>
        </p:txBody>
      </p:sp>
      <p:sp>
        <p:nvSpPr>
          <p:cNvPr id="3" name="Content Placeholder 2">
            <a:extLst>
              <a:ext uri="{FF2B5EF4-FFF2-40B4-BE49-F238E27FC236}">
                <a16:creationId xmlns:a16="http://schemas.microsoft.com/office/drawing/2014/main" id="{B6D4BE57-4E33-46C4-82A8-2F0A41ED6F71}"/>
              </a:ext>
            </a:extLst>
          </p:cNvPr>
          <p:cNvSpPr>
            <a:spLocks noGrp="1"/>
          </p:cNvSpPr>
          <p:nvPr>
            <p:ph idx="1"/>
          </p:nvPr>
        </p:nvSpPr>
        <p:spPr/>
        <p:txBody>
          <a:bodyPr/>
          <a:lstStyle/>
          <a:p>
            <a:r>
              <a:rPr lang="en-US" dirty="0">
                <a:cs typeface="Calibri"/>
              </a:rPr>
              <a:t>Feedback from higher education faculty;</a:t>
            </a:r>
          </a:p>
          <a:p>
            <a:r>
              <a:rPr lang="en-US" dirty="0">
                <a:cs typeface="Calibri"/>
              </a:rPr>
              <a:t>National and State Teacher shortage; </a:t>
            </a:r>
          </a:p>
          <a:p>
            <a:r>
              <a:rPr lang="en-US" dirty="0">
                <a:cs typeface="Calibri"/>
              </a:rPr>
              <a:t>Districts looking for “maximum flexibility;” </a:t>
            </a:r>
          </a:p>
          <a:p>
            <a:r>
              <a:rPr lang="en-US" dirty="0">
                <a:cs typeface="Calibri"/>
              </a:rPr>
              <a:t>A PEL is considered the foundational license, unlike the former “certificate” structure. </a:t>
            </a:r>
          </a:p>
          <a:p>
            <a:r>
              <a:rPr lang="en-US" dirty="0">
                <a:cs typeface="Calibri"/>
              </a:rPr>
              <a:t>Educators seeking additional endorsements can now expand grade range.</a:t>
            </a:r>
          </a:p>
          <a:p>
            <a:endParaRPr lang="en-US" dirty="0"/>
          </a:p>
        </p:txBody>
      </p:sp>
    </p:spTree>
    <p:extLst>
      <p:ext uri="{BB962C8B-B14F-4D97-AF65-F5344CB8AC3E}">
        <p14:creationId xmlns:p14="http://schemas.microsoft.com/office/powerpoint/2010/main" val="338993717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70DA8-BDF1-4BD8-835B-8E64A12E9C86}"/>
              </a:ext>
            </a:extLst>
          </p:cNvPr>
          <p:cNvSpPr>
            <a:spLocks noGrp="1"/>
          </p:cNvSpPr>
          <p:nvPr>
            <p:ph type="title"/>
          </p:nvPr>
        </p:nvSpPr>
        <p:spPr/>
        <p:txBody>
          <a:bodyPr/>
          <a:lstStyle/>
          <a:p>
            <a:r>
              <a:rPr lang="en-US" dirty="0"/>
              <a:t>Part 25 Updates	</a:t>
            </a:r>
          </a:p>
        </p:txBody>
      </p:sp>
      <p:sp>
        <p:nvSpPr>
          <p:cNvPr id="3" name="Content Placeholder 2">
            <a:extLst>
              <a:ext uri="{FF2B5EF4-FFF2-40B4-BE49-F238E27FC236}">
                <a16:creationId xmlns:a16="http://schemas.microsoft.com/office/drawing/2014/main" id="{02CC6E7D-098D-4D79-9CFF-CDB968F79EAD}"/>
              </a:ext>
            </a:extLst>
          </p:cNvPr>
          <p:cNvSpPr>
            <a:spLocks noGrp="1"/>
          </p:cNvSpPr>
          <p:nvPr>
            <p:ph idx="1"/>
          </p:nvPr>
        </p:nvSpPr>
        <p:spPr/>
        <p:txBody>
          <a:bodyPr>
            <a:normAutofit lnSpcReduction="10000"/>
          </a:bodyPr>
          <a:lstStyle/>
          <a:p>
            <a:pPr marL="0" indent="0">
              <a:buNone/>
            </a:pPr>
            <a:r>
              <a:rPr lang="en-US" dirty="0"/>
              <a:t>Effective December 2019:</a:t>
            </a:r>
          </a:p>
          <a:p>
            <a:r>
              <a:rPr lang="en-US" dirty="0"/>
              <a:t>25.100- Subsequent Endorsements: 18 SH content Coursework + Content Test</a:t>
            </a:r>
          </a:p>
          <a:p>
            <a:pPr lvl="1"/>
            <a:r>
              <a:rPr lang="en-US" dirty="0"/>
              <a:t>Specific areas have coursework distributions: Early Childhood, Elementary Education, Middle Grade, Reading Specialist, and Safety and Drivers Education</a:t>
            </a:r>
          </a:p>
          <a:p>
            <a:r>
              <a:rPr lang="en-US" dirty="0"/>
              <a:t>Alternative Programs: Preschool for All classrooms</a:t>
            </a:r>
          </a:p>
          <a:p>
            <a:pPr lvl="1"/>
            <a:r>
              <a:rPr lang="en-US" dirty="0"/>
              <a:t>Must be assigned a Mentor </a:t>
            </a:r>
            <a:r>
              <a:rPr lang="en-US" u="sng" dirty="0"/>
              <a:t>or equivalent </a:t>
            </a:r>
            <a:r>
              <a:rPr lang="en-US" dirty="0"/>
              <a:t> </a:t>
            </a:r>
          </a:p>
          <a:p>
            <a:pPr lvl="1"/>
            <a:r>
              <a:rPr lang="en-US" dirty="0"/>
              <a:t>Must be assessed by a Principal </a:t>
            </a:r>
            <a:r>
              <a:rPr lang="en-US" u="sng" dirty="0"/>
              <a:t>or equivalent. </a:t>
            </a:r>
            <a:endParaRPr lang="en-US" dirty="0"/>
          </a:p>
        </p:txBody>
      </p:sp>
    </p:spTree>
    <p:extLst>
      <p:ext uri="{BB962C8B-B14F-4D97-AF65-F5344CB8AC3E}">
        <p14:creationId xmlns:p14="http://schemas.microsoft.com/office/powerpoint/2010/main" val="160156756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B47C07-40C8-4678-93D6-4024CAF200B9}"/>
              </a:ext>
            </a:extLst>
          </p:cNvPr>
          <p:cNvSpPr>
            <a:spLocks noGrp="1"/>
          </p:cNvSpPr>
          <p:nvPr>
            <p:ph type="ctrTitle"/>
          </p:nvPr>
        </p:nvSpPr>
        <p:spPr/>
        <p:txBody>
          <a:bodyPr/>
          <a:lstStyle/>
          <a:p>
            <a:r>
              <a:rPr lang="en-US" dirty="0"/>
              <a:t>Teacher Recruitment </a:t>
            </a:r>
          </a:p>
        </p:txBody>
      </p:sp>
      <p:sp>
        <p:nvSpPr>
          <p:cNvPr id="5" name="Subtitle 4">
            <a:extLst>
              <a:ext uri="{FF2B5EF4-FFF2-40B4-BE49-F238E27FC236}">
                <a16:creationId xmlns:a16="http://schemas.microsoft.com/office/drawing/2014/main" id="{D6A06F95-AAEF-44FD-8E25-FE1A98F64D2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0830431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542CD9-312D-4BEB-904C-937D793BBD73}"/>
              </a:ext>
            </a:extLst>
          </p:cNvPr>
          <p:cNvSpPr>
            <a:spLocks noGrp="1"/>
          </p:cNvSpPr>
          <p:nvPr>
            <p:ph type="title"/>
          </p:nvPr>
        </p:nvSpPr>
        <p:spPr>
          <a:xfrm>
            <a:off x="457200" y="533400"/>
            <a:ext cx="8229600" cy="762000"/>
          </a:xfrm>
        </p:spPr>
        <p:txBody>
          <a:bodyPr/>
          <a:lstStyle/>
          <a:p>
            <a:r>
              <a:rPr lang="en-US"/>
              <a:t>Teacher Recruitment Efforts</a:t>
            </a:r>
            <a:endParaRPr lang="en-US" dirty="0"/>
          </a:p>
        </p:txBody>
      </p:sp>
      <p:pic>
        <p:nvPicPr>
          <p:cNvPr id="4" name="Content Placeholder 3">
            <a:extLst>
              <a:ext uri="{FF2B5EF4-FFF2-40B4-BE49-F238E27FC236}">
                <a16:creationId xmlns:a16="http://schemas.microsoft.com/office/drawing/2014/main" id="{382FE017-0AEE-4D40-A165-78300B52CBBC}"/>
              </a:ext>
            </a:extLst>
          </p:cNvPr>
          <p:cNvPicPr>
            <a:picLocks noGrp="1" noChangeAspect="1"/>
          </p:cNvPicPr>
          <p:nvPr>
            <p:ph sz="half" idx="1"/>
          </p:nvPr>
        </p:nvPicPr>
        <p:blipFill>
          <a:blip r:embed="rId3"/>
          <a:stretch>
            <a:fillRect/>
          </a:stretch>
        </p:blipFill>
        <p:spPr>
          <a:xfrm>
            <a:off x="304800" y="1524000"/>
            <a:ext cx="3208883" cy="4525963"/>
          </a:xfrm>
          <a:prstGeom prst="rect">
            <a:avLst/>
          </a:prstGeom>
        </p:spPr>
      </p:pic>
      <p:sp>
        <p:nvSpPr>
          <p:cNvPr id="6" name="Content Placeholder 5">
            <a:extLst>
              <a:ext uri="{FF2B5EF4-FFF2-40B4-BE49-F238E27FC236}">
                <a16:creationId xmlns:a16="http://schemas.microsoft.com/office/drawing/2014/main" id="{69ECF3B4-DA29-4F13-B9B8-1F11A5C14C65}"/>
              </a:ext>
            </a:extLst>
          </p:cNvPr>
          <p:cNvSpPr>
            <a:spLocks noGrp="1"/>
          </p:cNvSpPr>
          <p:nvPr>
            <p:ph sz="half" idx="2"/>
          </p:nvPr>
        </p:nvSpPr>
        <p:spPr>
          <a:xfrm>
            <a:off x="4114800" y="1526309"/>
            <a:ext cx="4572000" cy="4525963"/>
          </a:xfrm>
        </p:spPr>
        <p:txBody>
          <a:bodyPr>
            <a:normAutofit fontScale="92500"/>
          </a:bodyPr>
          <a:lstStyle/>
          <a:p>
            <a:r>
              <a:rPr lang="en-US" dirty="0"/>
              <a:t>Developed in collaboration with GOECD and our Illinois Early Childhood Partners.</a:t>
            </a:r>
          </a:p>
          <a:p>
            <a:r>
              <a:rPr lang="en-US" dirty="0"/>
              <a:t>Assists in describing the EC careers available at different educational and salary levels.</a:t>
            </a:r>
          </a:p>
          <a:p>
            <a:r>
              <a:rPr lang="en-US" dirty="0"/>
              <a:t>In alignment with ISBE strategies in “Elevating Educators.”</a:t>
            </a:r>
          </a:p>
          <a:p>
            <a:pPr marL="0" indent="0">
              <a:buNone/>
            </a:pPr>
            <a:r>
              <a:rPr lang="en-US" sz="1900" dirty="0">
                <a:hlinkClick r:id="rId4"/>
              </a:rPr>
              <a:t>https://www2.illinois.gov/sites/OECD/Documents/ECE%20Messaging%20Brief%20191218.pdf</a:t>
            </a:r>
            <a:endParaRPr lang="en-US" sz="1900" dirty="0"/>
          </a:p>
        </p:txBody>
      </p:sp>
    </p:spTree>
    <p:extLst>
      <p:ext uri="{BB962C8B-B14F-4D97-AF65-F5344CB8AC3E}">
        <p14:creationId xmlns:p14="http://schemas.microsoft.com/office/powerpoint/2010/main" val="107530532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BC5AD-416B-4F1C-996E-295F98B418CC}"/>
              </a:ext>
            </a:extLst>
          </p:cNvPr>
          <p:cNvSpPr>
            <a:spLocks noGrp="1"/>
          </p:cNvSpPr>
          <p:nvPr>
            <p:ph type="title"/>
          </p:nvPr>
        </p:nvSpPr>
        <p:spPr/>
        <p:txBody>
          <a:bodyPr/>
          <a:lstStyle/>
          <a:p>
            <a:r>
              <a:rPr lang="en-US" dirty="0"/>
              <a:t>Recruitment Strategies</a:t>
            </a:r>
          </a:p>
        </p:txBody>
      </p:sp>
      <p:sp>
        <p:nvSpPr>
          <p:cNvPr id="3" name="Content Placeholder 2">
            <a:extLst>
              <a:ext uri="{FF2B5EF4-FFF2-40B4-BE49-F238E27FC236}">
                <a16:creationId xmlns:a16="http://schemas.microsoft.com/office/drawing/2014/main" id="{05B1369B-BB14-405B-8F32-30E4AD8E505F}"/>
              </a:ext>
            </a:extLst>
          </p:cNvPr>
          <p:cNvSpPr>
            <a:spLocks noGrp="1"/>
          </p:cNvSpPr>
          <p:nvPr>
            <p:ph idx="1"/>
          </p:nvPr>
        </p:nvSpPr>
        <p:spPr/>
        <p:txBody>
          <a:bodyPr>
            <a:normAutofit fontScale="77500" lnSpcReduction="20000"/>
          </a:bodyPr>
          <a:lstStyle/>
          <a:p>
            <a:pPr marL="0" indent="0">
              <a:buNone/>
            </a:pPr>
            <a:r>
              <a:rPr lang="en-US" b="1" dirty="0">
                <a:solidFill>
                  <a:srgbClr val="0070C0"/>
                </a:solidFill>
              </a:rPr>
              <a:t>ISBE Goal - Elevating Educators: </a:t>
            </a:r>
            <a:r>
              <a:rPr lang="en-US" dirty="0">
                <a:solidFill>
                  <a:srgbClr val="0070C0"/>
                </a:solidFill>
              </a:rPr>
              <a:t>Illinois’ diverse student population will have educators who are prepared through multiple pathways and are supported in and recognized for their efforts to provide each and every child an education that meets their needs.</a:t>
            </a:r>
          </a:p>
          <a:p>
            <a:r>
              <a:rPr lang="en-US" dirty="0"/>
              <a:t>“Grow Your own” – Teachers are more representative of the student populations they work with.</a:t>
            </a:r>
          </a:p>
          <a:p>
            <a:endParaRPr lang="en-US" dirty="0"/>
          </a:p>
          <a:p>
            <a:r>
              <a:rPr lang="en-US" dirty="0"/>
              <a:t>Recruit &amp; support the educational development of those individuals already part of the environment (nutrition, aides…).</a:t>
            </a:r>
          </a:p>
          <a:p>
            <a:endParaRPr lang="en-US" dirty="0"/>
          </a:p>
          <a:p>
            <a:r>
              <a:rPr lang="en-US" dirty="0"/>
              <a:t>Early Childhood teachers represented in “Teacher of the Year.”</a:t>
            </a:r>
          </a:p>
          <a:p>
            <a:endParaRPr lang="en-US" dirty="0"/>
          </a:p>
        </p:txBody>
      </p:sp>
    </p:spTree>
    <p:extLst>
      <p:ext uri="{BB962C8B-B14F-4D97-AF65-F5344CB8AC3E}">
        <p14:creationId xmlns:p14="http://schemas.microsoft.com/office/powerpoint/2010/main" val="50573603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BAA6C-9D1C-4900-B739-AC3280077307}"/>
              </a:ext>
            </a:extLst>
          </p:cNvPr>
          <p:cNvSpPr>
            <a:spLocks noGrp="1"/>
          </p:cNvSpPr>
          <p:nvPr>
            <p:ph type="title"/>
          </p:nvPr>
        </p:nvSpPr>
        <p:spPr/>
        <p:txBody>
          <a:bodyPr/>
          <a:lstStyle/>
          <a:p>
            <a:r>
              <a:rPr lang="en-US" dirty="0"/>
              <a:t>FY21 Recruitment Grants</a:t>
            </a:r>
          </a:p>
        </p:txBody>
      </p:sp>
      <p:sp>
        <p:nvSpPr>
          <p:cNvPr id="3" name="Content Placeholder 2">
            <a:extLst>
              <a:ext uri="{FF2B5EF4-FFF2-40B4-BE49-F238E27FC236}">
                <a16:creationId xmlns:a16="http://schemas.microsoft.com/office/drawing/2014/main" id="{AEE23717-5A40-4A53-ACD6-DAA88DAAAEED}"/>
              </a:ext>
            </a:extLst>
          </p:cNvPr>
          <p:cNvSpPr>
            <a:spLocks noGrp="1"/>
          </p:cNvSpPr>
          <p:nvPr>
            <p:ph idx="1"/>
          </p:nvPr>
        </p:nvSpPr>
        <p:spPr/>
        <p:txBody>
          <a:bodyPr/>
          <a:lstStyle/>
          <a:p>
            <a:r>
              <a:rPr lang="en-US" dirty="0"/>
              <a:t>Golden Apple</a:t>
            </a:r>
          </a:p>
          <a:p>
            <a:r>
              <a:rPr lang="en-US" dirty="0"/>
              <a:t>Educators Rising</a:t>
            </a:r>
          </a:p>
          <a:p>
            <a:r>
              <a:rPr lang="en-US" dirty="0"/>
              <a:t>Supporting Future Teachers</a:t>
            </a:r>
          </a:p>
          <a:p>
            <a:r>
              <a:rPr lang="en-US" dirty="0"/>
              <a:t>Diverse and Learner Ready Teachers</a:t>
            </a:r>
          </a:p>
          <a:p>
            <a:r>
              <a:rPr lang="en-US" dirty="0"/>
              <a:t>Teach for America</a:t>
            </a:r>
          </a:p>
          <a:p>
            <a:pPr marL="0" indent="0">
              <a:buNone/>
            </a:pPr>
            <a:endParaRPr lang="en-US" dirty="0"/>
          </a:p>
          <a:p>
            <a:pPr marL="0" indent="0">
              <a:buNone/>
            </a:pPr>
            <a:r>
              <a:rPr lang="en-US" dirty="0">
                <a:solidFill>
                  <a:srgbClr val="0070C0"/>
                </a:solidFill>
              </a:rPr>
              <a:t>Total: </a:t>
            </a:r>
            <a:r>
              <a:rPr lang="en-US" b="1" dirty="0">
                <a:solidFill>
                  <a:srgbClr val="0070C0"/>
                </a:solidFill>
              </a:rPr>
              <a:t>$14.5 Million</a:t>
            </a:r>
          </a:p>
        </p:txBody>
      </p:sp>
    </p:spTree>
    <p:extLst>
      <p:ext uri="{BB962C8B-B14F-4D97-AF65-F5344CB8AC3E}">
        <p14:creationId xmlns:p14="http://schemas.microsoft.com/office/powerpoint/2010/main" val="301742183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B47C07-40C8-4678-93D6-4024CAF200B9}"/>
              </a:ext>
            </a:extLst>
          </p:cNvPr>
          <p:cNvSpPr>
            <a:spLocks noGrp="1"/>
          </p:cNvSpPr>
          <p:nvPr>
            <p:ph type="ctrTitle"/>
          </p:nvPr>
        </p:nvSpPr>
        <p:spPr/>
        <p:txBody>
          <a:bodyPr/>
          <a:lstStyle/>
          <a:p>
            <a:r>
              <a:rPr lang="en-US" dirty="0"/>
              <a:t>Alignment Efforts</a:t>
            </a:r>
          </a:p>
        </p:txBody>
      </p:sp>
      <p:sp>
        <p:nvSpPr>
          <p:cNvPr id="5" name="Subtitle 4">
            <a:extLst>
              <a:ext uri="{FF2B5EF4-FFF2-40B4-BE49-F238E27FC236}">
                <a16:creationId xmlns:a16="http://schemas.microsoft.com/office/drawing/2014/main" id="{D6A06F95-AAEF-44FD-8E25-FE1A98F64D2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6107348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CF84-F58F-4AD3-810B-E7D7C0E6AA0C}"/>
              </a:ext>
            </a:extLst>
          </p:cNvPr>
          <p:cNvSpPr>
            <a:spLocks noGrp="1"/>
          </p:cNvSpPr>
          <p:nvPr>
            <p:ph type="title"/>
          </p:nvPr>
        </p:nvSpPr>
        <p:spPr/>
        <p:txBody>
          <a:bodyPr/>
          <a:lstStyle/>
          <a:p>
            <a:r>
              <a:rPr lang="en-US" dirty="0"/>
              <a:t>Multi-faceted Alignment Efforts</a:t>
            </a:r>
          </a:p>
        </p:txBody>
      </p:sp>
      <p:sp>
        <p:nvSpPr>
          <p:cNvPr id="3" name="Content Placeholder 2">
            <a:extLst>
              <a:ext uri="{FF2B5EF4-FFF2-40B4-BE49-F238E27FC236}">
                <a16:creationId xmlns:a16="http://schemas.microsoft.com/office/drawing/2014/main" id="{3E605161-7128-4C69-AA08-32C1BB108E5C}"/>
              </a:ext>
            </a:extLst>
          </p:cNvPr>
          <p:cNvSpPr>
            <a:spLocks noGrp="1"/>
          </p:cNvSpPr>
          <p:nvPr>
            <p:ph idx="1"/>
          </p:nvPr>
        </p:nvSpPr>
        <p:spPr>
          <a:xfrm>
            <a:off x="457200" y="1447800"/>
            <a:ext cx="8229600" cy="4953000"/>
          </a:xfrm>
        </p:spPr>
        <p:txBody>
          <a:bodyPr>
            <a:normAutofit fontScale="92500" lnSpcReduction="20000"/>
          </a:bodyPr>
          <a:lstStyle/>
          <a:p>
            <a:pPr fontAlgn="base"/>
            <a:r>
              <a:rPr lang="en-US" b="1" dirty="0"/>
              <a:t>Curriculum: </a:t>
            </a:r>
            <a:r>
              <a:rPr lang="en-US" dirty="0"/>
              <a:t>Building a specific K–3 math curriculum with an aligned </a:t>
            </a:r>
            <a:r>
              <a:rPr lang="en-US" dirty="0" err="1"/>
              <a:t>preK</a:t>
            </a:r>
            <a:r>
              <a:rPr lang="en-US" dirty="0"/>
              <a:t> curriculum;</a:t>
            </a:r>
          </a:p>
          <a:p>
            <a:pPr fontAlgn="base"/>
            <a:r>
              <a:rPr lang="en-US" b="1" dirty="0"/>
              <a:t>Standards: </a:t>
            </a:r>
            <a:r>
              <a:rPr lang="en-US" dirty="0"/>
              <a:t>Expanding the state’s English Language Arts (ELA) standards, which begin at kindergarten, so they can be used in preschool;</a:t>
            </a:r>
          </a:p>
          <a:p>
            <a:pPr fontAlgn="base"/>
            <a:r>
              <a:rPr lang="en-US" b="1" dirty="0"/>
              <a:t>Assessment:</a:t>
            </a:r>
            <a:r>
              <a:rPr lang="en-US" dirty="0"/>
              <a:t> Adopting a common assessment for </a:t>
            </a:r>
            <a:r>
              <a:rPr lang="en-US" dirty="0" err="1"/>
              <a:t>preK</a:t>
            </a:r>
            <a:r>
              <a:rPr lang="en-US" dirty="0"/>
              <a:t> and TK aligned with kindergarten Common Core State Standards; and</a:t>
            </a:r>
          </a:p>
          <a:p>
            <a:pPr fontAlgn="base"/>
            <a:r>
              <a:rPr lang="en-US" b="1" dirty="0"/>
              <a:t>Professional development:</a:t>
            </a:r>
            <a:r>
              <a:rPr lang="en-US" dirty="0"/>
              <a:t> Engaging </a:t>
            </a:r>
            <a:r>
              <a:rPr lang="en-US" dirty="0" err="1"/>
              <a:t>preK</a:t>
            </a:r>
            <a:r>
              <a:rPr lang="en-US" dirty="0"/>
              <a:t>, kindergarten, first-, and second grade teachers to align expectations for teacher professional development.</a:t>
            </a:r>
          </a:p>
          <a:p>
            <a:endParaRPr lang="en-US" dirty="0"/>
          </a:p>
        </p:txBody>
      </p:sp>
    </p:spTree>
    <p:extLst>
      <p:ext uri="{BB962C8B-B14F-4D97-AF65-F5344CB8AC3E}">
        <p14:creationId xmlns:p14="http://schemas.microsoft.com/office/powerpoint/2010/main" val="271030280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61D8A-F2A8-422A-93E6-5EC4002B0DBF}"/>
              </a:ext>
            </a:extLst>
          </p:cNvPr>
          <p:cNvSpPr>
            <a:spLocks noGrp="1"/>
          </p:cNvSpPr>
          <p:nvPr>
            <p:ph type="title"/>
          </p:nvPr>
        </p:nvSpPr>
        <p:spPr>
          <a:xfrm>
            <a:off x="457200" y="533400"/>
            <a:ext cx="8229600" cy="762000"/>
          </a:xfrm>
        </p:spPr>
        <p:txBody>
          <a:bodyPr>
            <a:normAutofit/>
          </a:bodyPr>
          <a:lstStyle/>
          <a:p>
            <a:r>
              <a:rPr lang="en-US"/>
              <a:t>Alignment of Curriculum &amp; Standards</a:t>
            </a:r>
            <a:endParaRPr lang="en-US" dirty="0"/>
          </a:p>
        </p:txBody>
      </p:sp>
      <p:sp>
        <p:nvSpPr>
          <p:cNvPr id="3" name="Content Placeholder 2">
            <a:extLst>
              <a:ext uri="{FF2B5EF4-FFF2-40B4-BE49-F238E27FC236}">
                <a16:creationId xmlns:a16="http://schemas.microsoft.com/office/drawing/2014/main" id="{E5B9C01E-F8CC-4F79-B0E6-F46CA4A067DD}"/>
              </a:ext>
            </a:extLst>
          </p:cNvPr>
          <p:cNvSpPr>
            <a:spLocks noGrp="1"/>
          </p:cNvSpPr>
          <p:nvPr>
            <p:ph idx="1"/>
          </p:nvPr>
        </p:nvSpPr>
        <p:spPr>
          <a:xfrm>
            <a:off x="457200" y="1295400"/>
            <a:ext cx="8229600" cy="5105400"/>
          </a:xfrm>
        </p:spPr>
        <p:txBody>
          <a:bodyPr/>
          <a:lstStyle/>
          <a:p>
            <a:r>
              <a:rPr lang="en-US" dirty="0"/>
              <a:t>Adherence to Current Standards &amp; Common Core;</a:t>
            </a:r>
          </a:p>
          <a:p>
            <a:r>
              <a:rPr lang="en-US" dirty="0"/>
              <a:t>Incorporate </a:t>
            </a:r>
            <a:r>
              <a:rPr lang="en-US" b="1" dirty="0">
                <a:solidFill>
                  <a:srgbClr val="0070C0"/>
                </a:solidFill>
              </a:rPr>
              <a:t>Social Emotional Development </a:t>
            </a:r>
            <a:r>
              <a:rPr lang="en-US" dirty="0"/>
              <a:t>beyond Preschool;</a:t>
            </a:r>
          </a:p>
          <a:p>
            <a:r>
              <a:rPr lang="en-US" dirty="0"/>
              <a:t>Change Educational Norms to Include Early Childhood;</a:t>
            </a:r>
          </a:p>
          <a:p>
            <a:endParaRPr lang="en-US" dirty="0"/>
          </a:p>
          <a:p>
            <a:endParaRPr lang="en-US" dirty="0"/>
          </a:p>
        </p:txBody>
      </p:sp>
      <p:pic>
        <p:nvPicPr>
          <p:cNvPr id="4" name="Picture 3">
            <a:extLst>
              <a:ext uri="{FF2B5EF4-FFF2-40B4-BE49-F238E27FC236}">
                <a16:creationId xmlns:a16="http://schemas.microsoft.com/office/drawing/2014/main" id="{811F04AD-07C4-4C1D-9A34-2BAFE39C3B60}"/>
              </a:ext>
            </a:extLst>
          </p:cNvPr>
          <p:cNvPicPr>
            <a:picLocks noChangeAspect="1"/>
          </p:cNvPicPr>
          <p:nvPr/>
        </p:nvPicPr>
        <p:blipFill>
          <a:blip r:embed="rId2"/>
          <a:stretch>
            <a:fillRect/>
          </a:stretch>
        </p:blipFill>
        <p:spPr>
          <a:xfrm>
            <a:off x="762000" y="4724400"/>
            <a:ext cx="1377816" cy="1463167"/>
          </a:xfrm>
          <a:prstGeom prst="rect">
            <a:avLst/>
          </a:prstGeom>
        </p:spPr>
      </p:pic>
      <p:pic>
        <p:nvPicPr>
          <p:cNvPr id="5" name="Picture 4">
            <a:extLst>
              <a:ext uri="{FF2B5EF4-FFF2-40B4-BE49-F238E27FC236}">
                <a16:creationId xmlns:a16="http://schemas.microsoft.com/office/drawing/2014/main" id="{38C43BD4-F147-46A8-9B06-5CA652270A39}"/>
              </a:ext>
            </a:extLst>
          </p:cNvPr>
          <p:cNvPicPr>
            <a:picLocks noChangeAspect="1"/>
          </p:cNvPicPr>
          <p:nvPr/>
        </p:nvPicPr>
        <p:blipFill>
          <a:blip r:embed="rId3"/>
          <a:stretch>
            <a:fillRect/>
          </a:stretch>
        </p:blipFill>
        <p:spPr>
          <a:xfrm>
            <a:off x="2543547" y="4980323"/>
            <a:ext cx="3392658" cy="951320"/>
          </a:xfrm>
          <a:prstGeom prst="rect">
            <a:avLst/>
          </a:prstGeom>
        </p:spPr>
      </p:pic>
      <p:pic>
        <p:nvPicPr>
          <p:cNvPr id="6" name="Picture 5">
            <a:extLst>
              <a:ext uri="{FF2B5EF4-FFF2-40B4-BE49-F238E27FC236}">
                <a16:creationId xmlns:a16="http://schemas.microsoft.com/office/drawing/2014/main" id="{DDB7822E-9F58-4DA8-828F-14CBC38A034A}"/>
              </a:ext>
            </a:extLst>
          </p:cNvPr>
          <p:cNvPicPr>
            <a:picLocks noChangeAspect="1"/>
          </p:cNvPicPr>
          <p:nvPr/>
        </p:nvPicPr>
        <p:blipFill>
          <a:blip r:embed="rId4"/>
          <a:stretch>
            <a:fillRect/>
          </a:stretch>
        </p:blipFill>
        <p:spPr>
          <a:xfrm>
            <a:off x="6339937" y="4693125"/>
            <a:ext cx="1844200" cy="1222354"/>
          </a:xfrm>
          <a:prstGeom prst="rect">
            <a:avLst/>
          </a:prstGeom>
        </p:spPr>
      </p:pic>
    </p:spTree>
    <p:extLst>
      <p:ext uri="{BB962C8B-B14F-4D97-AF65-F5344CB8AC3E}">
        <p14:creationId xmlns:p14="http://schemas.microsoft.com/office/powerpoint/2010/main" val="599893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8" name="Picture Placeholder 5" descr="PD29920_NP.pdf - Adobe Acrobat Reader DC">
            <a:extLst>
              <a:ext uri="{FF2B5EF4-FFF2-40B4-BE49-F238E27FC236}">
                <a16:creationId xmlns:a16="http://schemas.microsoft.com/office/drawing/2014/main" id="{11FBB4D7-3040-473C-90D4-F7E13BC794A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1448616" y="471529"/>
            <a:ext cx="4656909" cy="5970795"/>
          </a:xfrm>
          <a:prstGeom prst="rect">
            <a:avLst/>
          </a:prstGeom>
          <a:ln>
            <a:solidFill>
              <a:schemeClr val="tx1">
                <a:lumMod val="50000"/>
                <a:lumOff val="50000"/>
              </a:schemeClr>
            </a:solidFill>
          </a:ln>
        </p:spPr>
      </p:pic>
    </p:spTree>
    <p:extLst>
      <p:ext uri="{BB962C8B-B14F-4D97-AF65-F5344CB8AC3E}">
        <p14:creationId xmlns:p14="http://schemas.microsoft.com/office/powerpoint/2010/main" val="119353272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50D4-1753-43F6-AF05-FD20A85F68F7}"/>
              </a:ext>
            </a:extLst>
          </p:cNvPr>
          <p:cNvSpPr>
            <a:spLocks noGrp="1"/>
          </p:cNvSpPr>
          <p:nvPr>
            <p:ph type="title"/>
          </p:nvPr>
        </p:nvSpPr>
        <p:spPr>
          <a:xfrm>
            <a:off x="457200" y="1066800"/>
            <a:ext cx="8229600" cy="762000"/>
          </a:xfrm>
        </p:spPr>
        <p:txBody>
          <a:bodyPr>
            <a:normAutofit fontScale="90000"/>
          </a:bodyPr>
          <a:lstStyle/>
          <a:p>
            <a:r>
              <a:rPr lang="en-US" dirty="0"/>
              <a:t>IL Professional Teaching Standards to IL Professional Educator Competencies </a:t>
            </a:r>
          </a:p>
        </p:txBody>
      </p:sp>
      <p:sp>
        <p:nvSpPr>
          <p:cNvPr id="3" name="Content Placeholder 2">
            <a:extLst>
              <a:ext uri="{FF2B5EF4-FFF2-40B4-BE49-F238E27FC236}">
                <a16:creationId xmlns:a16="http://schemas.microsoft.com/office/drawing/2014/main" id="{8A9A0FFD-C95A-44CD-990A-53BA2A1B9D16}"/>
              </a:ext>
            </a:extLst>
          </p:cNvPr>
          <p:cNvSpPr>
            <a:spLocks noGrp="1"/>
          </p:cNvSpPr>
          <p:nvPr>
            <p:ph idx="1"/>
          </p:nvPr>
        </p:nvSpPr>
        <p:spPr>
          <a:xfrm>
            <a:off x="304800" y="2514600"/>
            <a:ext cx="8839200" cy="4038600"/>
          </a:xfrm>
        </p:spPr>
        <p:txBody>
          <a:bodyPr>
            <a:normAutofit fontScale="70000" lnSpcReduction="20000"/>
          </a:bodyPr>
          <a:lstStyle/>
          <a:p>
            <a:pPr marL="0" indent="0">
              <a:buNone/>
            </a:pPr>
            <a:r>
              <a:rPr lang="en-US" dirty="0"/>
              <a:t>Led by 30 IPEC Steering Committee representatives from all professional organizations </a:t>
            </a:r>
          </a:p>
          <a:p>
            <a:pPr marL="0" indent="0">
              <a:buNone/>
            </a:pPr>
            <a:r>
              <a:rPr lang="en-US" dirty="0"/>
              <a:t> </a:t>
            </a:r>
          </a:p>
          <a:p>
            <a:pPr lvl="0"/>
            <a:r>
              <a:rPr lang="en-US" dirty="0"/>
              <a:t>Phase 1: (June 2019-May 2020) Competency Statement Development </a:t>
            </a:r>
          </a:p>
          <a:p>
            <a:pPr marL="0" indent="0">
              <a:buNone/>
            </a:pPr>
            <a:endParaRPr lang="en-US" dirty="0"/>
          </a:p>
          <a:p>
            <a:pPr lvl="0"/>
            <a:r>
              <a:rPr lang="en-US" dirty="0"/>
              <a:t>Phase II: (June 2020-May 2021) Competency Measurements, Assessments, and Connections to Specific Areas of Licensure </a:t>
            </a:r>
          </a:p>
          <a:p>
            <a:pPr marL="0" indent="0">
              <a:buNone/>
            </a:pPr>
            <a:endParaRPr lang="en-US" dirty="0"/>
          </a:p>
          <a:p>
            <a:pPr lvl="0"/>
            <a:r>
              <a:rPr lang="en-US" dirty="0"/>
              <a:t>Phase III: (June 2021-June 2022) Competency Embedding and Implementation in Systems  </a:t>
            </a:r>
          </a:p>
          <a:p>
            <a:pPr marL="0" lvl="0" indent="0">
              <a:buNone/>
            </a:pPr>
            <a:endParaRPr lang="en-US" dirty="0"/>
          </a:p>
          <a:p>
            <a:pPr lvl="0"/>
            <a:r>
              <a:rPr lang="en-US" dirty="0"/>
              <a:t>September 2022- Program alignment to IPEC </a:t>
            </a:r>
          </a:p>
          <a:p>
            <a:endParaRPr lang="en-US" dirty="0"/>
          </a:p>
        </p:txBody>
      </p:sp>
    </p:spTree>
    <p:extLst>
      <p:ext uri="{BB962C8B-B14F-4D97-AF65-F5344CB8AC3E}">
        <p14:creationId xmlns:p14="http://schemas.microsoft.com/office/powerpoint/2010/main" val="11506203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BB0B4-3E3E-4348-8FBF-3BB810913EF8}"/>
              </a:ext>
            </a:extLst>
          </p:cNvPr>
          <p:cNvSpPr>
            <a:spLocks noGrp="1"/>
          </p:cNvSpPr>
          <p:nvPr>
            <p:ph type="title"/>
          </p:nvPr>
        </p:nvSpPr>
        <p:spPr>
          <a:xfrm>
            <a:off x="457200" y="718921"/>
            <a:ext cx="8229600" cy="762000"/>
          </a:xfrm>
        </p:spPr>
        <p:txBody>
          <a:bodyPr>
            <a:normAutofit fontScale="90000"/>
          </a:bodyPr>
          <a:lstStyle/>
          <a:p>
            <a:r>
              <a:rPr lang="en-US" sz="3200" dirty="0">
                <a:solidFill>
                  <a:srgbClr val="335B74"/>
                </a:solidFill>
              </a:rPr>
              <a:t>Children’s social and emotional health affects overall development and learning</a:t>
            </a:r>
            <a:endParaRPr lang="en-US" dirty="0"/>
          </a:p>
        </p:txBody>
      </p:sp>
      <p:sp>
        <p:nvSpPr>
          <p:cNvPr id="3" name="Content Placeholder 2">
            <a:extLst>
              <a:ext uri="{FF2B5EF4-FFF2-40B4-BE49-F238E27FC236}">
                <a16:creationId xmlns:a16="http://schemas.microsoft.com/office/drawing/2014/main" id="{B9A163BF-7C0A-44E0-9BC0-9C527C352695}"/>
              </a:ext>
            </a:extLst>
          </p:cNvPr>
          <p:cNvSpPr>
            <a:spLocks noGrp="1"/>
          </p:cNvSpPr>
          <p:nvPr>
            <p:ph sz="quarter" idx="2"/>
          </p:nvPr>
        </p:nvSpPr>
        <p:spPr>
          <a:xfrm>
            <a:off x="422564" y="2514600"/>
            <a:ext cx="4040188" cy="3951288"/>
          </a:xfrm>
        </p:spPr>
        <p:txBody>
          <a:bodyPr>
            <a:normAutofit/>
          </a:bodyPr>
          <a:lstStyle/>
          <a:p>
            <a:pPr marL="0" lvl="0" indent="0">
              <a:buNone/>
            </a:pPr>
            <a:r>
              <a:rPr lang="en-US" sz="2400" dirty="0">
                <a:solidFill>
                  <a:prstClr val="black"/>
                </a:solidFill>
              </a:rPr>
              <a:t>…tend to be happier, show greater motivation to learn, have a more positive attitude toward school, more eagerly participate in class activities, and demonstrate higher academic performance than less mentally healthy peers.</a:t>
            </a:r>
          </a:p>
          <a:p>
            <a:pPr marL="0" lvl="0" indent="0">
              <a:buNone/>
            </a:pPr>
            <a:r>
              <a:rPr lang="en-US" sz="1100" dirty="0">
                <a:solidFill>
                  <a:prstClr val="black"/>
                </a:solidFill>
              </a:rPr>
              <a:t>(Hyson 2004; </a:t>
            </a:r>
            <a:r>
              <a:rPr lang="en-US" sz="1100" dirty="0" err="1">
                <a:solidFill>
                  <a:prstClr val="black"/>
                </a:solidFill>
              </a:rPr>
              <a:t>Kostelnik</a:t>
            </a:r>
            <a:r>
              <a:rPr lang="en-US" sz="1100" dirty="0">
                <a:solidFill>
                  <a:prstClr val="black"/>
                </a:solidFill>
              </a:rPr>
              <a:t> et al. 2015)</a:t>
            </a:r>
          </a:p>
          <a:p>
            <a:endParaRPr lang="en-US" dirty="0"/>
          </a:p>
        </p:txBody>
      </p:sp>
      <p:sp>
        <p:nvSpPr>
          <p:cNvPr id="4" name="Content Placeholder 3">
            <a:extLst>
              <a:ext uri="{FF2B5EF4-FFF2-40B4-BE49-F238E27FC236}">
                <a16:creationId xmlns:a16="http://schemas.microsoft.com/office/drawing/2014/main" id="{35868A71-EDC6-45E6-9AA7-389831DF03FB}"/>
              </a:ext>
            </a:extLst>
          </p:cNvPr>
          <p:cNvSpPr>
            <a:spLocks noGrp="1"/>
          </p:cNvSpPr>
          <p:nvPr>
            <p:ph sz="quarter" idx="4"/>
          </p:nvPr>
        </p:nvSpPr>
        <p:spPr>
          <a:xfrm>
            <a:off x="4681250" y="2438400"/>
            <a:ext cx="4041775" cy="3951288"/>
          </a:xfrm>
        </p:spPr>
        <p:txBody>
          <a:bodyPr>
            <a:normAutofit/>
          </a:bodyPr>
          <a:lstStyle/>
          <a:p>
            <a:pPr marL="0" lvl="0" indent="0">
              <a:buNone/>
            </a:pPr>
            <a:r>
              <a:rPr lang="en-US" sz="2400" dirty="0">
                <a:solidFill>
                  <a:prstClr val="black"/>
                </a:solidFill>
              </a:rPr>
              <a:t>…tend to have trouble following directions and participating in learning activities. Compared with healthier peers, they may be more likely to suffer rejection by classmates, have low self-esteem, do poorly in school, and be suspended.</a:t>
            </a:r>
          </a:p>
          <a:p>
            <a:pPr marL="0" lvl="0" indent="0">
              <a:buNone/>
            </a:pPr>
            <a:r>
              <a:rPr lang="en-US" sz="1100" dirty="0">
                <a:solidFill>
                  <a:prstClr val="black"/>
                </a:solidFill>
              </a:rPr>
              <a:t>(Hyson 2004; </a:t>
            </a:r>
            <a:r>
              <a:rPr lang="en-US" sz="1100" dirty="0" err="1">
                <a:solidFill>
                  <a:prstClr val="black"/>
                </a:solidFill>
              </a:rPr>
              <a:t>Kostelnik</a:t>
            </a:r>
            <a:r>
              <a:rPr lang="en-US" sz="1100" dirty="0">
                <a:solidFill>
                  <a:prstClr val="black"/>
                </a:solidFill>
              </a:rPr>
              <a:t> et al. 2015). </a:t>
            </a:r>
            <a:endParaRPr lang="en-US" sz="1100" dirty="0"/>
          </a:p>
        </p:txBody>
      </p:sp>
      <p:sp>
        <p:nvSpPr>
          <p:cNvPr id="5" name="Text Placeholder 4">
            <a:extLst>
              <a:ext uri="{FF2B5EF4-FFF2-40B4-BE49-F238E27FC236}">
                <a16:creationId xmlns:a16="http://schemas.microsoft.com/office/drawing/2014/main" id="{22B543DC-FF88-4C82-BA7C-B95E5FFF9F4D}"/>
              </a:ext>
            </a:extLst>
          </p:cNvPr>
          <p:cNvSpPr>
            <a:spLocks noGrp="1"/>
          </p:cNvSpPr>
          <p:nvPr>
            <p:ph type="body" sz="quarter" idx="1"/>
          </p:nvPr>
        </p:nvSpPr>
        <p:spPr>
          <a:xfrm>
            <a:off x="434109" y="1677879"/>
            <a:ext cx="4040188" cy="639762"/>
          </a:xfrm>
        </p:spPr>
        <p:txBody>
          <a:bodyPr>
            <a:normAutofit fontScale="92500" lnSpcReduction="20000"/>
          </a:bodyPr>
          <a:lstStyle/>
          <a:p>
            <a:r>
              <a:rPr lang="en-US" dirty="0"/>
              <a:t>Children with strong social emotional skills…</a:t>
            </a:r>
          </a:p>
        </p:txBody>
      </p:sp>
      <p:sp>
        <p:nvSpPr>
          <p:cNvPr id="6" name="Text Placeholder 5">
            <a:extLst>
              <a:ext uri="{FF2B5EF4-FFF2-40B4-BE49-F238E27FC236}">
                <a16:creationId xmlns:a16="http://schemas.microsoft.com/office/drawing/2014/main" id="{53D8C8CB-1531-4848-8ADD-3437741D0021}"/>
              </a:ext>
            </a:extLst>
          </p:cNvPr>
          <p:cNvSpPr>
            <a:spLocks noGrp="1"/>
          </p:cNvSpPr>
          <p:nvPr>
            <p:ph type="body" sz="quarter" idx="3"/>
          </p:nvPr>
        </p:nvSpPr>
        <p:spPr>
          <a:xfrm>
            <a:off x="4669705" y="1677879"/>
            <a:ext cx="4041775" cy="639762"/>
          </a:xfrm>
        </p:spPr>
        <p:txBody>
          <a:bodyPr>
            <a:normAutofit fontScale="92500" lnSpcReduction="20000"/>
          </a:bodyPr>
          <a:lstStyle/>
          <a:p>
            <a:r>
              <a:rPr lang="en-US" dirty="0"/>
              <a:t>Children who exhibit social and emotional difficulties… </a:t>
            </a:r>
          </a:p>
        </p:txBody>
      </p:sp>
    </p:spTree>
    <p:extLst>
      <p:ext uri="{BB962C8B-B14F-4D97-AF65-F5344CB8AC3E}">
        <p14:creationId xmlns:p14="http://schemas.microsoft.com/office/powerpoint/2010/main" val="402227387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3664D-7C79-4065-915D-C7150D8D2088}"/>
              </a:ext>
            </a:extLst>
          </p:cNvPr>
          <p:cNvSpPr>
            <a:spLocks noGrp="1"/>
          </p:cNvSpPr>
          <p:nvPr>
            <p:ph type="title"/>
          </p:nvPr>
        </p:nvSpPr>
        <p:spPr>
          <a:xfrm>
            <a:off x="457200" y="609600"/>
            <a:ext cx="8229600" cy="762000"/>
          </a:xfrm>
        </p:spPr>
        <p:txBody>
          <a:bodyPr>
            <a:normAutofit fontScale="90000"/>
          </a:bodyPr>
          <a:lstStyle/>
          <a:p>
            <a:r>
              <a:rPr lang="en-US" sz="3100" dirty="0"/>
              <a:t>Change Educational Norms to Include Early Childhood</a:t>
            </a:r>
            <a:br>
              <a:rPr lang="en-US" dirty="0"/>
            </a:br>
            <a:endParaRPr lang="en-US" sz="1200" dirty="0"/>
          </a:p>
        </p:txBody>
      </p:sp>
      <p:sp>
        <p:nvSpPr>
          <p:cNvPr id="3" name="Content Placeholder 2">
            <a:extLst>
              <a:ext uri="{FF2B5EF4-FFF2-40B4-BE49-F238E27FC236}">
                <a16:creationId xmlns:a16="http://schemas.microsoft.com/office/drawing/2014/main" id="{1B074753-C79D-485C-9F78-D578908CF96A}"/>
              </a:ext>
            </a:extLst>
          </p:cNvPr>
          <p:cNvSpPr>
            <a:spLocks noGrp="1"/>
          </p:cNvSpPr>
          <p:nvPr>
            <p:ph sz="quarter" idx="1"/>
          </p:nvPr>
        </p:nvSpPr>
        <p:spPr>
          <a:xfrm>
            <a:off x="457200" y="1295400"/>
            <a:ext cx="3886201" cy="4572000"/>
          </a:xfrm>
        </p:spPr>
        <p:txBody>
          <a:bodyPr>
            <a:normAutofit fontScale="85000" lnSpcReduction="20000"/>
          </a:bodyPr>
          <a:lstStyle/>
          <a:p>
            <a:pPr marL="0" indent="0">
              <a:buNone/>
            </a:pPr>
            <a:endParaRPr lang="en-US" i="1" dirty="0">
              <a:solidFill>
                <a:srgbClr val="0070C0"/>
              </a:solidFill>
            </a:endParaRPr>
          </a:p>
          <a:p>
            <a:pPr marL="0" indent="0">
              <a:buNone/>
            </a:pPr>
            <a:r>
              <a:rPr lang="en-US" i="1" dirty="0">
                <a:solidFill>
                  <a:srgbClr val="0070C0"/>
                </a:solidFill>
              </a:rPr>
              <a:t>“…for too many K-12 leaders, early learning is ‘other’ – something they are in favor of even if it’s not really their job to do something about it. And the data are quite clear: the things that it is “their job to do” will never happen properly without a stronger connection between the early years and what comes after them.”</a:t>
            </a:r>
          </a:p>
          <a:p>
            <a:pPr marL="0" indent="0">
              <a:buNone/>
            </a:pPr>
            <a:r>
              <a:rPr lang="en-US" sz="1200" dirty="0">
                <a:solidFill>
                  <a:srgbClr val="335B74"/>
                </a:solidFill>
                <a:ea typeface="+mj-ea"/>
                <a:cs typeface="+mj-cs"/>
              </a:rPr>
              <a:t>Elliot Regenstein | Foresight Law + Policy 	</a:t>
            </a:r>
          </a:p>
          <a:p>
            <a:pPr marL="0" indent="0">
              <a:buNone/>
            </a:pPr>
            <a:r>
              <a:rPr lang="en-US" sz="1200" dirty="0">
                <a:solidFill>
                  <a:srgbClr val="335B74"/>
                </a:solidFill>
                <a:ea typeface="+mj-ea"/>
                <a:cs typeface="+mj-cs"/>
              </a:rPr>
              <a:t>WHY THE K-12 WORLD HASN’T EMBRACED EARLY LEARNING</a:t>
            </a:r>
            <a:endParaRPr lang="en-US" i="1" dirty="0">
              <a:solidFill>
                <a:srgbClr val="0070C0"/>
              </a:solidFill>
            </a:endParaRPr>
          </a:p>
        </p:txBody>
      </p:sp>
      <p:sp>
        <p:nvSpPr>
          <p:cNvPr id="4" name="Content Placeholder 3">
            <a:extLst>
              <a:ext uri="{FF2B5EF4-FFF2-40B4-BE49-F238E27FC236}">
                <a16:creationId xmlns:a16="http://schemas.microsoft.com/office/drawing/2014/main" id="{B10A1A86-279B-44FB-AFCE-84F39ED49F40}"/>
              </a:ext>
            </a:extLst>
          </p:cNvPr>
          <p:cNvSpPr>
            <a:spLocks noGrp="1"/>
          </p:cNvSpPr>
          <p:nvPr>
            <p:ph sz="quarter" idx="2"/>
          </p:nvPr>
        </p:nvSpPr>
        <p:spPr>
          <a:xfrm>
            <a:off x="4800601" y="1524000"/>
            <a:ext cx="3965136" cy="4343400"/>
          </a:xfrm>
        </p:spPr>
        <p:txBody>
          <a:bodyPr>
            <a:normAutofit fontScale="85000" lnSpcReduction="20000"/>
          </a:bodyPr>
          <a:lstStyle/>
          <a:p>
            <a:pPr>
              <a:buFont typeface="Wingdings" panose="05000000000000000000" pitchFamily="2" charset="2"/>
              <a:buChar char="q"/>
            </a:pPr>
            <a:r>
              <a:rPr lang="en-US" dirty="0">
                <a:solidFill>
                  <a:srgbClr val="002060"/>
                </a:solidFill>
              </a:rPr>
              <a:t>Proficiency is a critical metric of school performance</a:t>
            </a:r>
          </a:p>
          <a:p>
            <a:pPr>
              <a:buFont typeface="Wingdings" panose="05000000000000000000" pitchFamily="2" charset="2"/>
              <a:buChar char="q"/>
            </a:pPr>
            <a:r>
              <a:rPr lang="en-US" dirty="0">
                <a:solidFill>
                  <a:srgbClr val="002060"/>
                </a:solidFill>
              </a:rPr>
              <a:t>If a cohort of students is not proficient it is hard to catch up</a:t>
            </a:r>
          </a:p>
          <a:p>
            <a:pPr>
              <a:buFont typeface="Wingdings" panose="05000000000000000000" pitchFamily="2" charset="2"/>
              <a:buChar char="q"/>
            </a:pPr>
            <a:r>
              <a:rPr lang="en-US" dirty="0">
                <a:solidFill>
                  <a:srgbClr val="002060"/>
                </a:solidFill>
              </a:rPr>
              <a:t>A lot of students are behind by 3rd grade</a:t>
            </a:r>
          </a:p>
          <a:p>
            <a:pPr>
              <a:buFont typeface="Wingdings" panose="05000000000000000000" pitchFamily="2" charset="2"/>
              <a:buChar char="q"/>
            </a:pPr>
            <a:r>
              <a:rPr lang="en-US" dirty="0">
                <a:solidFill>
                  <a:srgbClr val="002060"/>
                </a:solidFill>
              </a:rPr>
              <a:t>Catching up is less correlated to income than starting out behind</a:t>
            </a:r>
          </a:p>
          <a:p>
            <a:pPr>
              <a:buFont typeface="Wingdings" panose="05000000000000000000" pitchFamily="2" charset="2"/>
              <a:buChar char="q"/>
            </a:pPr>
            <a:r>
              <a:rPr lang="en-US" dirty="0">
                <a:solidFill>
                  <a:srgbClr val="002060"/>
                </a:solidFill>
              </a:rPr>
              <a:t>We have to start at the beginning</a:t>
            </a:r>
          </a:p>
          <a:p>
            <a:endParaRPr lang="en-US" dirty="0"/>
          </a:p>
        </p:txBody>
      </p:sp>
    </p:spTree>
    <p:extLst>
      <p:ext uri="{BB962C8B-B14F-4D97-AF65-F5344CB8AC3E}">
        <p14:creationId xmlns:p14="http://schemas.microsoft.com/office/powerpoint/2010/main" val="23046683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4CE28-371C-46BA-B857-ACEADF5C7B89}"/>
              </a:ext>
            </a:extLst>
          </p:cNvPr>
          <p:cNvSpPr>
            <a:spLocks noGrp="1"/>
          </p:cNvSpPr>
          <p:nvPr>
            <p:ph type="title"/>
          </p:nvPr>
        </p:nvSpPr>
        <p:spPr/>
        <p:txBody>
          <a:bodyPr/>
          <a:lstStyle/>
          <a:p>
            <a:r>
              <a:rPr lang="en-US" dirty="0"/>
              <a:t>Aligned Assessment</a:t>
            </a:r>
          </a:p>
        </p:txBody>
      </p:sp>
      <p:sp>
        <p:nvSpPr>
          <p:cNvPr id="3" name="Content Placeholder 2">
            <a:extLst>
              <a:ext uri="{FF2B5EF4-FFF2-40B4-BE49-F238E27FC236}">
                <a16:creationId xmlns:a16="http://schemas.microsoft.com/office/drawing/2014/main" id="{BA642710-EC12-4D8C-B201-7574E9515C86}"/>
              </a:ext>
            </a:extLst>
          </p:cNvPr>
          <p:cNvSpPr>
            <a:spLocks noGrp="1"/>
          </p:cNvSpPr>
          <p:nvPr>
            <p:ph idx="1"/>
          </p:nvPr>
        </p:nvSpPr>
        <p:spPr/>
        <p:txBody>
          <a:bodyPr/>
          <a:lstStyle/>
          <a:p>
            <a:pPr marL="0" indent="0">
              <a:buNone/>
            </a:pPr>
            <a:r>
              <a:rPr lang="en-US" b="1" dirty="0">
                <a:solidFill>
                  <a:srgbClr val="0070C0"/>
                </a:solidFill>
              </a:rPr>
              <a:t>ISBE GOAL:  </a:t>
            </a:r>
            <a:r>
              <a:rPr lang="en-US" dirty="0">
                <a:solidFill>
                  <a:srgbClr val="0070C0"/>
                </a:solidFill>
              </a:rPr>
              <a:t>Develop and support an aligned PreK-12 student learning system within four years that enables every student to accurately demonstrate their ability. </a:t>
            </a:r>
            <a:endParaRPr lang="en-US" b="1" dirty="0">
              <a:solidFill>
                <a:srgbClr val="0070C0"/>
              </a:solidFill>
            </a:endParaRPr>
          </a:p>
          <a:p>
            <a:r>
              <a:rPr lang="en-US" sz="2800" b="1" dirty="0"/>
              <a:t>KIDS </a:t>
            </a:r>
            <a:r>
              <a:rPr lang="en-US" sz="2800" dirty="0"/>
              <a:t> - Aligned to common PreK Assessments;</a:t>
            </a:r>
          </a:p>
          <a:p>
            <a:r>
              <a:rPr lang="en-US" sz="2800" b="1" dirty="0"/>
              <a:t>Explore expansion </a:t>
            </a:r>
            <a:r>
              <a:rPr lang="en-US" sz="2800" dirty="0"/>
              <a:t>of Authentic/Observational through 2</a:t>
            </a:r>
            <a:r>
              <a:rPr lang="en-US" sz="2800" baseline="30000" dirty="0"/>
              <a:t>nd</a:t>
            </a:r>
            <a:r>
              <a:rPr lang="en-US" sz="2800" dirty="0"/>
              <a:t> Grade.</a:t>
            </a:r>
          </a:p>
          <a:p>
            <a:endParaRPr lang="en-US" dirty="0"/>
          </a:p>
          <a:p>
            <a:endParaRPr lang="en-US" dirty="0"/>
          </a:p>
        </p:txBody>
      </p:sp>
      <p:pic>
        <p:nvPicPr>
          <p:cNvPr id="4" name="Picture 3">
            <a:extLst>
              <a:ext uri="{FF2B5EF4-FFF2-40B4-BE49-F238E27FC236}">
                <a16:creationId xmlns:a16="http://schemas.microsoft.com/office/drawing/2014/main" id="{06F6EB99-9899-4E0D-A05B-A7BB56DD3B90}"/>
              </a:ext>
            </a:extLst>
          </p:cNvPr>
          <p:cNvPicPr>
            <a:picLocks noChangeAspect="1"/>
          </p:cNvPicPr>
          <p:nvPr/>
        </p:nvPicPr>
        <p:blipFill>
          <a:blip r:embed="rId2"/>
          <a:stretch>
            <a:fillRect/>
          </a:stretch>
        </p:blipFill>
        <p:spPr>
          <a:xfrm>
            <a:off x="4572000" y="4376338"/>
            <a:ext cx="3903134" cy="1987517"/>
          </a:xfrm>
          <a:prstGeom prst="rect">
            <a:avLst/>
          </a:prstGeom>
        </p:spPr>
      </p:pic>
    </p:spTree>
    <p:extLst>
      <p:ext uri="{BB962C8B-B14F-4D97-AF65-F5344CB8AC3E}">
        <p14:creationId xmlns:p14="http://schemas.microsoft.com/office/powerpoint/2010/main" val="244875516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B47C07-40C8-4678-93D6-4024CAF200B9}"/>
              </a:ext>
            </a:extLst>
          </p:cNvPr>
          <p:cNvSpPr>
            <a:spLocks noGrp="1"/>
          </p:cNvSpPr>
          <p:nvPr>
            <p:ph type="ctrTitle"/>
          </p:nvPr>
        </p:nvSpPr>
        <p:spPr/>
        <p:txBody>
          <a:bodyPr/>
          <a:lstStyle/>
          <a:p>
            <a:r>
              <a:rPr lang="en-US" dirty="0"/>
              <a:t>Teacher Retention</a:t>
            </a:r>
          </a:p>
        </p:txBody>
      </p:sp>
      <p:sp>
        <p:nvSpPr>
          <p:cNvPr id="5" name="Subtitle 4">
            <a:extLst>
              <a:ext uri="{FF2B5EF4-FFF2-40B4-BE49-F238E27FC236}">
                <a16:creationId xmlns:a16="http://schemas.microsoft.com/office/drawing/2014/main" id="{D6A06F95-AAEF-44FD-8E25-FE1A98F64D2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8293945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BC115-45A3-4566-B9C8-BA0F407EC83F}"/>
              </a:ext>
            </a:extLst>
          </p:cNvPr>
          <p:cNvSpPr>
            <a:spLocks noGrp="1"/>
          </p:cNvSpPr>
          <p:nvPr>
            <p:ph type="title"/>
          </p:nvPr>
        </p:nvSpPr>
        <p:spPr/>
        <p:txBody>
          <a:bodyPr/>
          <a:lstStyle/>
          <a:p>
            <a:r>
              <a:rPr lang="en-US" dirty="0"/>
              <a:t>Professional Learning</a:t>
            </a:r>
          </a:p>
        </p:txBody>
      </p:sp>
      <p:sp>
        <p:nvSpPr>
          <p:cNvPr id="3" name="Content Placeholder 2">
            <a:extLst>
              <a:ext uri="{FF2B5EF4-FFF2-40B4-BE49-F238E27FC236}">
                <a16:creationId xmlns:a16="http://schemas.microsoft.com/office/drawing/2014/main" id="{023E2C4F-6189-4E7C-AA96-7CCEDD3C2817}"/>
              </a:ext>
            </a:extLst>
          </p:cNvPr>
          <p:cNvSpPr>
            <a:spLocks noGrp="1"/>
          </p:cNvSpPr>
          <p:nvPr>
            <p:ph sz="half" idx="1"/>
          </p:nvPr>
        </p:nvSpPr>
        <p:spPr>
          <a:xfrm>
            <a:off x="457200" y="1295400"/>
            <a:ext cx="4038600" cy="5105400"/>
          </a:xfrm>
        </p:spPr>
        <p:txBody>
          <a:bodyPr>
            <a:normAutofit fontScale="70000" lnSpcReduction="20000"/>
          </a:bodyPr>
          <a:lstStyle/>
          <a:p>
            <a:pPr marL="0" indent="0">
              <a:buNone/>
            </a:pPr>
            <a:r>
              <a:rPr lang="en-US" sz="3100" dirty="0"/>
              <a:t>Through:</a:t>
            </a:r>
          </a:p>
          <a:p>
            <a:r>
              <a:rPr lang="en-US" sz="3100" dirty="0"/>
              <a:t>Increased opportunities for understanding, communication and cooperation. </a:t>
            </a:r>
          </a:p>
          <a:p>
            <a:r>
              <a:rPr lang="en-US" sz="3100" dirty="0"/>
              <a:t>Identifying areas of disconnect and provide peer-to-peer feedback.</a:t>
            </a:r>
          </a:p>
          <a:p>
            <a:r>
              <a:rPr lang="en-US" sz="3100" dirty="0"/>
              <a:t>Enhancing the effectiveness and efficiency of </a:t>
            </a:r>
            <a:r>
              <a:rPr lang="en-US" sz="3100" dirty="0" err="1"/>
              <a:t>preK</a:t>
            </a:r>
            <a:r>
              <a:rPr lang="en-US" sz="3100" dirty="0"/>
              <a:t>–3 alignment.</a:t>
            </a:r>
          </a:p>
          <a:p>
            <a:pPr marL="0" indent="0">
              <a:buNone/>
            </a:pPr>
            <a:endParaRPr lang="en-US" sz="3100" dirty="0"/>
          </a:p>
          <a:p>
            <a:pPr marL="0" indent="0">
              <a:buNone/>
            </a:pPr>
            <a:r>
              <a:rPr lang="en-US" sz="3100" dirty="0"/>
              <a:t>In a variety of forms: </a:t>
            </a:r>
          </a:p>
          <a:p>
            <a:r>
              <a:rPr lang="en-US" sz="3100" dirty="0"/>
              <a:t>Classroom Observations</a:t>
            </a:r>
          </a:p>
          <a:p>
            <a:r>
              <a:rPr lang="en-US" sz="3100" dirty="0"/>
              <a:t>Transition Planning</a:t>
            </a:r>
          </a:p>
          <a:p>
            <a:r>
              <a:rPr lang="en-US" sz="3100" dirty="0"/>
              <a:t>Common Coach</a:t>
            </a:r>
          </a:p>
          <a:p>
            <a:endParaRPr lang="en-US" dirty="0"/>
          </a:p>
        </p:txBody>
      </p:sp>
      <p:sp>
        <p:nvSpPr>
          <p:cNvPr id="4" name="Content Placeholder 3">
            <a:extLst>
              <a:ext uri="{FF2B5EF4-FFF2-40B4-BE49-F238E27FC236}">
                <a16:creationId xmlns:a16="http://schemas.microsoft.com/office/drawing/2014/main" id="{A29E89B3-D598-4286-9F30-02D3E7D1F002}"/>
              </a:ext>
            </a:extLst>
          </p:cNvPr>
          <p:cNvSpPr>
            <a:spLocks noGrp="1"/>
          </p:cNvSpPr>
          <p:nvPr>
            <p:ph sz="half" idx="2"/>
          </p:nvPr>
        </p:nvSpPr>
        <p:spPr>
          <a:xfrm>
            <a:off x="4648200" y="1295400"/>
            <a:ext cx="4038600" cy="4602163"/>
          </a:xfrm>
        </p:spPr>
        <p:txBody>
          <a:bodyPr>
            <a:normAutofit fontScale="70000" lnSpcReduction="20000"/>
          </a:bodyPr>
          <a:lstStyle/>
          <a:p>
            <a:pPr marL="0" indent="0">
              <a:buNone/>
            </a:pPr>
            <a:endParaRPr lang="en-US" dirty="0"/>
          </a:p>
          <a:p>
            <a:pPr marL="0" indent="0">
              <a:buNone/>
            </a:pPr>
            <a:r>
              <a:rPr lang="en-US" sz="4600" b="1" dirty="0">
                <a:solidFill>
                  <a:srgbClr val="0070C0"/>
                </a:solidFill>
              </a:rPr>
              <a:t>ISBE Strategy:  </a:t>
            </a:r>
            <a:r>
              <a:rPr lang="en-US" sz="4600" dirty="0">
                <a:solidFill>
                  <a:srgbClr val="0070C0"/>
                </a:solidFill>
              </a:rPr>
              <a:t>Retain educators by providing coaching and mentoring, teacher leadership opportunities, principal preparation support, and access to high-quality professional learning.</a:t>
            </a:r>
          </a:p>
        </p:txBody>
      </p:sp>
    </p:spTree>
    <p:extLst>
      <p:ext uri="{BB962C8B-B14F-4D97-AF65-F5344CB8AC3E}">
        <p14:creationId xmlns:p14="http://schemas.microsoft.com/office/powerpoint/2010/main" val="61751386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1333-F5A0-44D6-B615-2437E66AB893}"/>
              </a:ext>
            </a:extLst>
          </p:cNvPr>
          <p:cNvSpPr>
            <a:spLocks noGrp="1"/>
          </p:cNvSpPr>
          <p:nvPr>
            <p:ph type="title"/>
          </p:nvPr>
        </p:nvSpPr>
        <p:spPr/>
        <p:txBody>
          <a:bodyPr/>
          <a:lstStyle/>
          <a:p>
            <a:r>
              <a:rPr lang="en-US" dirty="0"/>
              <a:t>FY21 Retention Grants</a:t>
            </a:r>
          </a:p>
        </p:txBody>
      </p:sp>
      <p:sp>
        <p:nvSpPr>
          <p:cNvPr id="5" name="Content Placeholder 4">
            <a:extLst>
              <a:ext uri="{FF2B5EF4-FFF2-40B4-BE49-F238E27FC236}">
                <a16:creationId xmlns:a16="http://schemas.microsoft.com/office/drawing/2014/main" id="{83F7CCDF-4518-4114-8ECA-CCE36A65DC1B}"/>
              </a:ext>
            </a:extLst>
          </p:cNvPr>
          <p:cNvSpPr>
            <a:spLocks noGrp="1"/>
          </p:cNvSpPr>
          <p:nvPr>
            <p:ph idx="1"/>
          </p:nvPr>
        </p:nvSpPr>
        <p:spPr/>
        <p:txBody>
          <a:bodyPr/>
          <a:lstStyle/>
          <a:p>
            <a:r>
              <a:rPr lang="en-US" dirty="0"/>
              <a:t>New Teacher Mentoring</a:t>
            </a:r>
          </a:p>
          <a:p>
            <a:r>
              <a:rPr lang="en-US" dirty="0"/>
              <a:t>New Principal Mentoring</a:t>
            </a:r>
          </a:p>
          <a:p>
            <a:r>
              <a:rPr lang="en-US" dirty="0"/>
              <a:t>National Board for Professional Teaching Standards</a:t>
            </a:r>
          </a:p>
          <a:p>
            <a:pPr marL="0" indent="0">
              <a:buNone/>
            </a:pPr>
            <a:endParaRPr lang="en-US" dirty="0"/>
          </a:p>
          <a:p>
            <a:pPr marL="0" indent="0">
              <a:buNone/>
            </a:pPr>
            <a:r>
              <a:rPr lang="en-US" dirty="0">
                <a:solidFill>
                  <a:srgbClr val="0070C0"/>
                </a:solidFill>
              </a:rPr>
              <a:t>Total: </a:t>
            </a:r>
            <a:r>
              <a:rPr lang="en-US" b="1" dirty="0">
                <a:solidFill>
                  <a:srgbClr val="0070C0"/>
                </a:solidFill>
              </a:rPr>
              <a:t>$4.5 Million</a:t>
            </a:r>
          </a:p>
        </p:txBody>
      </p:sp>
    </p:spTree>
    <p:extLst>
      <p:ext uri="{BB962C8B-B14F-4D97-AF65-F5344CB8AC3E}">
        <p14:creationId xmlns:p14="http://schemas.microsoft.com/office/powerpoint/2010/main" val="91808252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37443-A517-467C-8664-F5FFD9B1F98B}"/>
              </a:ext>
            </a:extLst>
          </p:cNvPr>
          <p:cNvSpPr>
            <a:spLocks noGrp="1"/>
          </p:cNvSpPr>
          <p:nvPr>
            <p:ph type="title"/>
          </p:nvPr>
        </p:nvSpPr>
        <p:spPr/>
        <p:txBody>
          <a:bodyPr/>
          <a:lstStyle/>
          <a:p>
            <a:r>
              <a:rPr lang="en-US" dirty="0"/>
              <a:t>Contact Information</a:t>
            </a:r>
          </a:p>
        </p:txBody>
      </p:sp>
      <p:sp>
        <p:nvSpPr>
          <p:cNvPr id="3" name="Content Placeholder 2">
            <a:extLst>
              <a:ext uri="{FF2B5EF4-FFF2-40B4-BE49-F238E27FC236}">
                <a16:creationId xmlns:a16="http://schemas.microsoft.com/office/drawing/2014/main" id="{EA9F6DDF-F989-4E34-8DF9-C7D4848C143D}"/>
              </a:ext>
            </a:extLst>
          </p:cNvPr>
          <p:cNvSpPr>
            <a:spLocks noGrp="1"/>
          </p:cNvSpPr>
          <p:nvPr>
            <p:ph idx="1"/>
          </p:nvPr>
        </p:nvSpPr>
        <p:spPr/>
        <p:txBody>
          <a:bodyPr/>
          <a:lstStyle/>
          <a:p>
            <a:pPr marL="0" indent="0" algn="ctr">
              <a:buNone/>
            </a:pPr>
            <a:endParaRPr lang="en-US" dirty="0"/>
          </a:p>
          <a:p>
            <a:pPr marL="0" indent="0" algn="ctr">
              <a:buNone/>
            </a:pPr>
            <a:r>
              <a:rPr lang="en-US" dirty="0"/>
              <a:t>Jason Helfer Ph.D.</a:t>
            </a:r>
          </a:p>
          <a:p>
            <a:pPr marL="0" indent="0" algn="ctr">
              <a:buNone/>
            </a:pPr>
            <a:r>
              <a:rPr lang="en-US" dirty="0"/>
              <a:t>Deputy Instructional Education Officer</a:t>
            </a:r>
          </a:p>
          <a:p>
            <a:pPr marL="0" indent="0" algn="ctr">
              <a:buNone/>
            </a:pPr>
            <a:r>
              <a:rPr lang="en-US" dirty="0">
                <a:hlinkClick r:id="rId3"/>
              </a:rPr>
              <a:t>jhelfer@isbe.net</a:t>
            </a:r>
            <a:endParaRPr lang="en-US" dirty="0"/>
          </a:p>
          <a:p>
            <a:pPr marL="0" indent="0" algn="ctr">
              <a:buNone/>
            </a:pPr>
            <a:r>
              <a:rPr lang="en-US" dirty="0"/>
              <a:t>217-782-4123</a:t>
            </a:r>
          </a:p>
          <a:p>
            <a:pPr marL="0" indent="0">
              <a:buNone/>
            </a:pPr>
            <a:endParaRPr lang="en-US" dirty="0"/>
          </a:p>
        </p:txBody>
      </p:sp>
    </p:spTree>
    <p:extLst>
      <p:ext uri="{BB962C8B-B14F-4D97-AF65-F5344CB8AC3E}">
        <p14:creationId xmlns:p14="http://schemas.microsoft.com/office/powerpoint/2010/main" val="117088485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Welcome</a:t>
            </a:r>
          </a:p>
        </p:txBody>
      </p:sp>
      <p:sp>
        <p:nvSpPr>
          <p:cNvPr id="3" name="Content Placeholder 2"/>
          <p:cNvSpPr>
            <a:spLocks noGrp="1"/>
          </p:cNvSpPr>
          <p:nvPr>
            <p:ph idx="1"/>
          </p:nvPr>
        </p:nvSpPr>
        <p:spPr/>
        <p:txBody>
          <a:bodyPr>
            <a:normAutofit/>
          </a:bodyPr>
          <a:lstStyle/>
          <a:p>
            <a:pPr marL="0" indent="0" algn="ctr">
              <a:buNone/>
            </a:pPr>
            <a:endParaRPr lang="en-US" sz="4400" b="1" dirty="0"/>
          </a:p>
          <a:p>
            <a:pPr marL="0" indent="0" algn="ctr">
              <a:buNone/>
            </a:pPr>
            <a:r>
              <a:rPr lang="en-US" sz="5400" b="1" dirty="0"/>
              <a:t>Dr. Eric Lichtenberger,</a:t>
            </a:r>
          </a:p>
          <a:p>
            <a:pPr marL="0" indent="0" algn="ctr">
              <a:buNone/>
            </a:pPr>
            <a:r>
              <a:rPr lang="en-US" sz="5400" i="1" dirty="0"/>
              <a:t>Illinois Board of Higher Education </a:t>
            </a:r>
          </a:p>
        </p:txBody>
      </p:sp>
    </p:spTree>
    <p:extLst>
      <p:ext uri="{BB962C8B-B14F-4D97-AF65-F5344CB8AC3E}">
        <p14:creationId xmlns:p14="http://schemas.microsoft.com/office/powerpoint/2010/main" val="416312047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56191"/>
          </a:xfrm>
        </p:spPr>
        <p:txBody>
          <a:bodyPr>
            <a:normAutofit/>
          </a:bodyPr>
          <a:lstStyle/>
          <a:p>
            <a:r>
              <a:rPr lang="en-US" sz="6600" dirty="0">
                <a:solidFill>
                  <a:srgbClr val="D42C2A"/>
                </a:solidFill>
                <a:latin typeface="Arial Black" panose="020B0A04020102020204" pitchFamily="34" charset="0"/>
              </a:rPr>
              <a:t>Questions</a:t>
            </a:r>
          </a:p>
        </p:txBody>
      </p:sp>
      <p:sp>
        <p:nvSpPr>
          <p:cNvPr id="3" name="Content Placeholder 2"/>
          <p:cNvSpPr>
            <a:spLocks noGrp="1"/>
          </p:cNvSpPr>
          <p:nvPr>
            <p:ph idx="1"/>
          </p:nvPr>
        </p:nvSpPr>
        <p:spPr>
          <a:xfrm>
            <a:off x="457200" y="1910443"/>
            <a:ext cx="8229600" cy="4215720"/>
          </a:xfrm>
        </p:spPr>
        <p:txBody>
          <a:bodyPr>
            <a:normAutofit/>
          </a:bodyPr>
          <a:lstStyle/>
          <a:p>
            <a:pPr marL="0" indent="0" algn="ctr">
              <a:buNone/>
            </a:pPr>
            <a:r>
              <a:rPr lang="en-US" sz="5400" b="1" dirty="0"/>
              <a:t>Please type your questions for ISBE into the chat box.  Preface questions with the agency or person they are directed to.</a:t>
            </a:r>
          </a:p>
        </p:txBody>
      </p:sp>
    </p:spTree>
    <p:extLst>
      <p:ext uri="{BB962C8B-B14F-4D97-AF65-F5344CB8AC3E}">
        <p14:creationId xmlns:p14="http://schemas.microsoft.com/office/powerpoint/2010/main" val="1614610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03148"/>
          </a:xfrm>
        </p:spPr>
        <p:txBody>
          <a:bodyPr>
            <a:normAutofit fontScale="90000"/>
          </a:bodyPr>
          <a:lstStyle/>
          <a:p>
            <a:r>
              <a:rPr lang="en-US" dirty="0">
                <a:solidFill>
                  <a:srgbClr val="D42C2A"/>
                </a:solidFill>
                <a:latin typeface="Arial Black" panose="020B0A04020102020204" pitchFamily="34" charset="0"/>
              </a:rPr>
              <a:t>Faculty Stepped up to Plate and hit a HOME RUN!</a:t>
            </a:r>
          </a:p>
        </p:txBody>
      </p:sp>
      <p:sp>
        <p:nvSpPr>
          <p:cNvPr id="3" name="Content Placeholder 2"/>
          <p:cNvSpPr>
            <a:spLocks noGrp="1"/>
          </p:cNvSpPr>
          <p:nvPr>
            <p:ph idx="1"/>
          </p:nvPr>
        </p:nvSpPr>
        <p:spPr>
          <a:xfrm>
            <a:off x="457200" y="2171700"/>
            <a:ext cx="8229600" cy="3954463"/>
          </a:xfrm>
        </p:spPr>
        <p:txBody>
          <a:bodyPr>
            <a:normAutofit/>
          </a:bodyPr>
          <a:lstStyle/>
          <a:p>
            <a:r>
              <a:rPr lang="en-US" dirty="0"/>
              <a:t>How many courses were redesigned to utilize virtual platforms to ensure students are able to complete this semester?</a:t>
            </a:r>
          </a:p>
          <a:p>
            <a:r>
              <a:rPr lang="en-US" dirty="0"/>
              <a:t>How many additional hours/days/weeks have been spent to ensure the COVID-19 crisis does not derail your students?</a:t>
            </a:r>
          </a:p>
          <a:p>
            <a:r>
              <a:rPr lang="en-US" dirty="0"/>
              <a:t>Faculty deserve a standing ovation!</a:t>
            </a:r>
          </a:p>
        </p:txBody>
      </p:sp>
    </p:spTree>
    <p:extLst>
      <p:ext uri="{BB962C8B-B14F-4D97-AF65-F5344CB8AC3E}">
        <p14:creationId xmlns:p14="http://schemas.microsoft.com/office/powerpoint/2010/main" val="292624489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ubtitle 3"/>
          <p:cNvSpPr txBox="1">
            <a:spLocks/>
          </p:cNvSpPr>
          <p:nvPr/>
        </p:nvSpPr>
        <p:spPr>
          <a:xfrm>
            <a:off x="0" y="4001894"/>
            <a:ext cx="9144000" cy="1329782"/>
          </a:xfrm>
          <a:prstGeom prst="rect">
            <a:avLst/>
          </a:prstGeom>
        </p:spPr>
        <p:txBody>
          <a:bodyPr vert="horz" lIns="68580" tIns="34290" rIns="68580" bIns="3429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en-US" sz="3300" b="1" dirty="0">
                <a:solidFill>
                  <a:schemeClr val="bg1"/>
                </a:solidFill>
                <a:latin typeface="Tw Cen MT" panose="020B0602020104020603" pitchFamily="34" charset="0"/>
              </a:rPr>
              <a:t>Higher Education Update</a:t>
            </a:r>
          </a:p>
          <a:p>
            <a:pPr marL="0" indent="0" algn="ctr">
              <a:spcBef>
                <a:spcPts val="0"/>
              </a:spcBef>
              <a:buNone/>
            </a:pPr>
            <a:endParaRPr lang="en-US" sz="1500" b="1" dirty="0">
              <a:solidFill>
                <a:schemeClr val="bg1"/>
              </a:solidFill>
              <a:latin typeface="Tw Cen MT" panose="020B0602020104020603" pitchFamily="34" charset="0"/>
            </a:endParaRPr>
          </a:p>
          <a:p>
            <a:pPr marL="0" indent="0" algn="ctr">
              <a:spcBef>
                <a:spcPts val="0"/>
              </a:spcBef>
              <a:buNone/>
            </a:pPr>
            <a:r>
              <a:rPr lang="en-US" sz="2100" b="1" dirty="0">
                <a:solidFill>
                  <a:schemeClr val="bg1"/>
                </a:solidFill>
                <a:latin typeface="Tw Cen MT" panose="020B0602020104020603" pitchFamily="34" charset="0"/>
              </a:rPr>
              <a:t>Eric Lichtenberger</a:t>
            </a:r>
            <a:r>
              <a:rPr lang="en-US" sz="2100" b="1" dirty="0">
                <a:solidFill>
                  <a:schemeClr val="bg1"/>
                </a:solidFill>
                <a:latin typeface="Tw Cen MT" panose="020B0602020104020603" pitchFamily="34" charset="0"/>
                <a:sym typeface="Wingdings" panose="05000000000000000000" pitchFamily="2" charset="2"/>
              </a:rPr>
              <a:t>|</a:t>
            </a:r>
            <a:r>
              <a:rPr lang="en-US" sz="2100" b="1" dirty="0">
                <a:solidFill>
                  <a:schemeClr val="bg1"/>
                </a:solidFill>
                <a:latin typeface="Tw Cen MT" panose="020B0602020104020603" pitchFamily="34" charset="0"/>
              </a:rPr>
              <a:t> April 16</a:t>
            </a:r>
            <a:r>
              <a:rPr lang="en-US" sz="2100" b="1" baseline="30000" dirty="0">
                <a:solidFill>
                  <a:schemeClr val="bg1"/>
                </a:solidFill>
                <a:latin typeface="Tw Cen MT" panose="020B0602020104020603" pitchFamily="34" charset="0"/>
              </a:rPr>
              <a:t>th</a:t>
            </a:r>
            <a:r>
              <a:rPr lang="en-US" sz="2100" b="1" dirty="0">
                <a:solidFill>
                  <a:schemeClr val="bg1"/>
                </a:solidFill>
                <a:latin typeface="Tw Cen MT" panose="020B0602020104020603" pitchFamily="34" charset="0"/>
              </a:rPr>
              <a:t>, 2020</a:t>
            </a:r>
          </a:p>
        </p:txBody>
      </p:sp>
    </p:spTree>
    <p:extLst>
      <p:ext uri="{BB962C8B-B14F-4D97-AF65-F5344CB8AC3E}">
        <p14:creationId xmlns:p14="http://schemas.microsoft.com/office/powerpoint/2010/main" val="139606834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3009" y="1029510"/>
            <a:ext cx="9144000" cy="475440"/>
          </a:xfrm>
        </p:spPr>
        <p:txBody>
          <a:bodyPr>
            <a:noAutofit/>
          </a:bodyPr>
          <a:lstStyle/>
          <a:p>
            <a:pPr algn="ctr"/>
            <a:r>
              <a:rPr lang="en-US" dirty="0">
                <a:latin typeface="Tw Cen MT" panose="020B0602020104020603" pitchFamily="34" charset="0"/>
              </a:rPr>
              <a:t>Illinois is rapidly becoming more and more diverse. </a:t>
            </a:r>
          </a:p>
        </p:txBody>
      </p:sp>
      <p:pic>
        <p:nvPicPr>
          <p:cNvPr id="3" name="Picture 2">
            <a:extLst>
              <a:ext uri="{FF2B5EF4-FFF2-40B4-BE49-F238E27FC236}">
                <a16:creationId xmlns:a16="http://schemas.microsoft.com/office/drawing/2014/main" id="{76CDB09C-A52A-498C-A881-D03F802D62B2}"/>
              </a:ext>
            </a:extLst>
          </p:cNvPr>
          <p:cNvPicPr>
            <a:picLocks noChangeAspect="1"/>
          </p:cNvPicPr>
          <p:nvPr/>
        </p:nvPicPr>
        <p:blipFill>
          <a:blip r:embed="rId4"/>
          <a:stretch>
            <a:fillRect/>
          </a:stretch>
        </p:blipFill>
        <p:spPr>
          <a:xfrm>
            <a:off x="113914" y="1425979"/>
            <a:ext cx="8916173" cy="4110584"/>
          </a:xfrm>
          <a:prstGeom prst="rect">
            <a:avLst/>
          </a:prstGeom>
        </p:spPr>
      </p:pic>
      <p:sp>
        <p:nvSpPr>
          <p:cNvPr id="4" name="TextBox 3">
            <a:extLst>
              <a:ext uri="{FF2B5EF4-FFF2-40B4-BE49-F238E27FC236}">
                <a16:creationId xmlns:a16="http://schemas.microsoft.com/office/drawing/2014/main" id="{8035A663-DDC8-4A9B-BCB6-968E87746311}"/>
              </a:ext>
            </a:extLst>
          </p:cNvPr>
          <p:cNvSpPr txBox="1"/>
          <p:nvPr/>
        </p:nvSpPr>
        <p:spPr>
          <a:xfrm>
            <a:off x="1417320" y="5536563"/>
            <a:ext cx="6695902" cy="323165"/>
          </a:xfrm>
          <a:prstGeom prst="rect">
            <a:avLst/>
          </a:prstGeom>
          <a:noFill/>
        </p:spPr>
        <p:txBody>
          <a:bodyPr wrap="square" rtlCol="0">
            <a:spAutoFit/>
          </a:bodyPr>
          <a:lstStyle/>
          <a:p>
            <a:r>
              <a:rPr lang="en-US" sz="1500" dirty="0"/>
              <a:t>Public school students (all grades). Source: ISBE Report Card </a:t>
            </a:r>
          </a:p>
        </p:txBody>
      </p:sp>
    </p:spTree>
    <p:extLst>
      <p:ext uri="{BB962C8B-B14F-4D97-AF65-F5344CB8AC3E}">
        <p14:creationId xmlns:p14="http://schemas.microsoft.com/office/powerpoint/2010/main" val="255821464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579758"/>
          </a:xfrm>
        </p:spPr>
        <p:txBody>
          <a:bodyPr>
            <a:noAutofit/>
          </a:bodyPr>
          <a:lstStyle/>
          <a:p>
            <a:pPr algn="ctr"/>
            <a:r>
              <a:rPr lang="en-US" sz="2100" dirty="0">
                <a:latin typeface="Tw Cen MT" panose="020B0602020104020603" pitchFamily="34" charset="0"/>
              </a:rPr>
              <a:t>Race/Ethnicity Distribution of Recent Illinois Public High School Graduates</a:t>
            </a:r>
          </a:p>
        </p:txBody>
      </p:sp>
      <p:pic>
        <p:nvPicPr>
          <p:cNvPr id="7" name="Picture 6">
            <a:extLst>
              <a:ext uri="{FF2B5EF4-FFF2-40B4-BE49-F238E27FC236}">
                <a16:creationId xmlns:a16="http://schemas.microsoft.com/office/drawing/2014/main" id="{55EC56A3-AB15-4190-9CBF-AEFA139D7A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168612" y="1758324"/>
            <a:ext cx="4743054" cy="3591955"/>
          </a:xfrm>
          <a:prstGeom prst="rect">
            <a:avLst/>
          </a:prstGeom>
        </p:spPr>
      </p:pic>
      <p:sp>
        <p:nvSpPr>
          <p:cNvPr id="3" name="TextBox 2">
            <a:extLst>
              <a:ext uri="{FF2B5EF4-FFF2-40B4-BE49-F238E27FC236}">
                <a16:creationId xmlns:a16="http://schemas.microsoft.com/office/drawing/2014/main" id="{77CA67EA-6C7F-441F-92EA-DE422A3EC0A4}"/>
              </a:ext>
            </a:extLst>
          </p:cNvPr>
          <p:cNvSpPr txBox="1"/>
          <p:nvPr/>
        </p:nvSpPr>
        <p:spPr>
          <a:xfrm>
            <a:off x="2867892" y="5487439"/>
            <a:ext cx="3852949" cy="300082"/>
          </a:xfrm>
          <a:prstGeom prst="rect">
            <a:avLst/>
          </a:prstGeom>
          <a:noFill/>
        </p:spPr>
        <p:txBody>
          <a:bodyPr wrap="square" rtlCol="0">
            <a:spAutoFit/>
          </a:bodyPr>
          <a:lstStyle/>
          <a:p>
            <a:r>
              <a:rPr lang="en-US" sz="1350" dirty="0"/>
              <a:t>Source: Illinois State Board of Education</a:t>
            </a:r>
          </a:p>
        </p:txBody>
      </p:sp>
    </p:spTree>
    <p:extLst>
      <p:ext uri="{BB962C8B-B14F-4D97-AF65-F5344CB8AC3E}">
        <p14:creationId xmlns:p14="http://schemas.microsoft.com/office/powerpoint/2010/main" val="14771275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781625-2641-408F-B904-D0E6D22DF43A}"/>
              </a:ext>
            </a:extLst>
          </p:cNvPr>
          <p:cNvPicPr>
            <a:picLocks noChangeAspect="1"/>
          </p:cNvPicPr>
          <p:nvPr/>
        </p:nvPicPr>
        <p:blipFill>
          <a:blip r:embed="rId3"/>
          <a:stretch>
            <a:fillRect/>
          </a:stretch>
        </p:blipFill>
        <p:spPr>
          <a:xfrm>
            <a:off x="799773" y="1714322"/>
            <a:ext cx="7544454" cy="4115157"/>
          </a:xfrm>
          <a:prstGeom prst="rect">
            <a:avLst/>
          </a:prstGeom>
        </p:spPr>
      </p:pic>
      <p:sp>
        <p:nvSpPr>
          <p:cNvPr id="2" name="Title 1"/>
          <p:cNvSpPr>
            <a:spLocks noGrp="1"/>
          </p:cNvSpPr>
          <p:nvPr>
            <p:ph type="title"/>
          </p:nvPr>
        </p:nvSpPr>
        <p:spPr>
          <a:xfrm>
            <a:off x="628650" y="1131094"/>
            <a:ext cx="7886700" cy="579758"/>
          </a:xfrm>
        </p:spPr>
        <p:txBody>
          <a:bodyPr>
            <a:normAutofit/>
          </a:bodyPr>
          <a:lstStyle/>
          <a:p>
            <a:pPr algn="ctr"/>
            <a:r>
              <a:rPr lang="en-US" sz="1950">
                <a:latin typeface="Tw Cen MT" panose="020B0602020104020603" pitchFamily="34" charset="0"/>
              </a:rPr>
              <a:t>2019 High School Graduation Rates by Race/Ethnicity</a:t>
            </a:r>
          </a:p>
        </p:txBody>
      </p:sp>
    </p:spTree>
    <p:extLst>
      <p:ext uri="{BB962C8B-B14F-4D97-AF65-F5344CB8AC3E}">
        <p14:creationId xmlns:p14="http://schemas.microsoft.com/office/powerpoint/2010/main" val="395831655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F3AA463-2350-4B03-AA99-85341D16E604}"/>
              </a:ext>
            </a:extLst>
          </p:cNvPr>
          <p:cNvPicPr>
            <a:picLocks noChangeAspect="1"/>
          </p:cNvPicPr>
          <p:nvPr/>
        </p:nvPicPr>
        <p:blipFill>
          <a:blip r:embed="rId3"/>
          <a:stretch>
            <a:fillRect/>
          </a:stretch>
        </p:blipFill>
        <p:spPr>
          <a:xfrm>
            <a:off x="406611" y="1547459"/>
            <a:ext cx="8230313" cy="3424725"/>
          </a:xfrm>
          <a:prstGeom prst="rect">
            <a:avLst/>
          </a:prstGeom>
        </p:spPr>
      </p:pic>
      <p:sp>
        <p:nvSpPr>
          <p:cNvPr id="2" name="Title 1"/>
          <p:cNvSpPr>
            <a:spLocks noGrp="1"/>
          </p:cNvSpPr>
          <p:nvPr>
            <p:ph type="title"/>
          </p:nvPr>
        </p:nvSpPr>
        <p:spPr>
          <a:xfrm>
            <a:off x="-1" y="1010461"/>
            <a:ext cx="9144000" cy="536999"/>
          </a:xfrm>
        </p:spPr>
        <p:txBody>
          <a:bodyPr>
            <a:normAutofit/>
          </a:bodyPr>
          <a:lstStyle/>
          <a:p>
            <a:pPr algn="ctr"/>
            <a:r>
              <a:rPr lang="en-US" sz="2400" dirty="0">
                <a:latin typeface="Tw Cen MT"/>
              </a:rPr>
              <a:t>Overall Education Attainment Rate for Working Age Adults in Illinois</a:t>
            </a:r>
            <a:endParaRPr lang="en-US" sz="2400" dirty="0">
              <a:latin typeface="Tw Cen MT" panose="020B0602020104020603" pitchFamily="34" charset="0"/>
            </a:endParaRPr>
          </a:p>
        </p:txBody>
      </p:sp>
      <p:sp>
        <p:nvSpPr>
          <p:cNvPr id="3" name="TextBox 2">
            <a:extLst>
              <a:ext uri="{FF2B5EF4-FFF2-40B4-BE49-F238E27FC236}">
                <a16:creationId xmlns:a16="http://schemas.microsoft.com/office/drawing/2014/main" id="{6905B7A5-6809-4C77-AAAC-05FFB3D808E9}"/>
              </a:ext>
            </a:extLst>
          </p:cNvPr>
          <p:cNvSpPr txBox="1"/>
          <p:nvPr/>
        </p:nvSpPr>
        <p:spPr>
          <a:xfrm>
            <a:off x="1325880" y="5159087"/>
            <a:ext cx="6867352" cy="507831"/>
          </a:xfrm>
          <a:prstGeom prst="rect">
            <a:avLst/>
          </a:prstGeom>
          <a:noFill/>
        </p:spPr>
        <p:txBody>
          <a:bodyPr wrap="square" rtlCol="0">
            <a:spAutoFit/>
          </a:bodyPr>
          <a:lstStyle/>
          <a:p>
            <a:r>
              <a:rPr lang="en-US" sz="1350" dirty="0"/>
              <a:t>Source: Lumina Foundation’s Stronger Nation Report (2020)</a:t>
            </a:r>
          </a:p>
          <a:p>
            <a:r>
              <a:rPr lang="en-US" sz="1350" dirty="0"/>
              <a:t> Note: Staring in 2014 estimates for high quality sub-associate’s degrees credential were added. </a:t>
            </a:r>
          </a:p>
        </p:txBody>
      </p:sp>
      <p:sp>
        <p:nvSpPr>
          <p:cNvPr id="4" name="TextBox 3">
            <a:extLst>
              <a:ext uri="{FF2B5EF4-FFF2-40B4-BE49-F238E27FC236}">
                <a16:creationId xmlns:a16="http://schemas.microsoft.com/office/drawing/2014/main" id="{EA5E4E69-C0FE-4C50-9C7E-BDD59F57329C}"/>
              </a:ext>
            </a:extLst>
          </p:cNvPr>
          <p:cNvSpPr txBox="1"/>
          <p:nvPr/>
        </p:nvSpPr>
        <p:spPr>
          <a:xfrm>
            <a:off x="7937615" y="1747316"/>
            <a:ext cx="615143" cy="553998"/>
          </a:xfrm>
          <a:prstGeom prst="rect">
            <a:avLst/>
          </a:prstGeom>
          <a:solidFill>
            <a:schemeClr val="bg1"/>
          </a:solidFill>
        </p:spPr>
        <p:txBody>
          <a:bodyPr wrap="square" rtlCol="0">
            <a:spAutoFit/>
          </a:bodyPr>
          <a:lstStyle/>
          <a:p>
            <a:r>
              <a:rPr lang="en-US" sz="1500" dirty="0"/>
              <a:t>52.2%</a:t>
            </a:r>
          </a:p>
        </p:txBody>
      </p:sp>
    </p:spTree>
    <p:extLst>
      <p:ext uri="{BB962C8B-B14F-4D97-AF65-F5344CB8AC3E}">
        <p14:creationId xmlns:p14="http://schemas.microsoft.com/office/powerpoint/2010/main" val="358225896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96FE104-7BBA-449E-B336-039D17B02B0C}"/>
              </a:ext>
            </a:extLst>
          </p:cNvPr>
          <p:cNvSpPr/>
          <p:nvPr/>
        </p:nvSpPr>
        <p:spPr>
          <a:xfrm>
            <a:off x="711511" y="1031501"/>
            <a:ext cx="7931426" cy="923330"/>
          </a:xfrm>
          <a:prstGeom prst="rect">
            <a:avLst/>
          </a:prstGeom>
        </p:spPr>
        <p:txBody>
          <a:bodyPr wrap="square">
            <a:spAutoFit/>
          </a:bodyPr>
          <a:lstStyle/>
          <a:p>
            <a:r>
              <a:rPr lang="en-US" sz="2700" b="1" dirty="0">
                <a:solidFill>
                  <a:srgbClr val="004D5C"/>
                </a:solidFill>
                <a:latin typeface="Tw Cen MT" panose="020B0602020104020603" pitchFamily="34" charset="0"/>
                <a:ea typeface="+mj-ea"/>
                <a:cs typeface="+mj-cs"/>
              </a:rPr>
              <a:t>Percentage of Jobs in 2020 that Will Require a Postsecondary Education</a:t>
            </a:r>
          </a:p>
        </p:txBody>
      </p:sp>
      <p:sp>
        <p:nvSpPr>
          <p:cNvPr id="9" name="Rectangle 8">
            <a:extLst>
              <a:ext uri="{FF2B5EF4-FFF2-40B4-BE49-F238E27FC236}">
                <a16:creationId xmlns:a16="http://schemas.microsoft.com/office/drawing/2014/main" id="{64B43428-31DF-4B55-A61C-8ED9FAC477D8}"/>
              </a:ext>
            </a:extLst>
          </p:cNvPr>
          <p:cNvSpPr/>
          <p:nvPr/>
        </p:nvSpPr>
        <p:spPr>
          <a:xfrm>
            <a:off x="1072246" y="5661195"/>
            <a:ext cx="7968605" cy="253916"/>
          </a:xfrm>
          <a:prstGeom prst="rect">
            <a:avLst/>
          </a:prstGeom>
        </p:spPr>
        <p:txBody>
          <a:bodyPr wrap="square">
            <a:spAutoFit/>
          </a:bodyPr>
          <a:lstStyle/>
          <a:p>
            <a:pPr algn="r"/>
            <a:r>
              <a:rPr lang="en-US" sz="1050" i="1">
                <a:latin typeface="Tw Cen MT" panose="020B0602020104020603" pitchFamily="34" charset="0"/>
              </a:rPr>
              <a:t>Source:  the Georgetown University Center on Education and the Workforce. (2013). Recovery: Job growth and education requirements through 2020. </a:t>
            </a:r>
          </a:p>
        </p:txBody>
      </p:sp>
      <p:pic>
        <p:nvPicPr>
          <p:cNvPr id="10" name="Picture 9">
            <a:extLst>
              <a:ext uri="{FF2B5EF4-FFF2-40B4-BE49-F238E27FC236}">
                <a16:creationId xmlns:a16="http://schemas.microsoft.com/office/drawing/2014/main" id="{FB6CD8BD-8747-4C44-A209-E8494C818F32}"/>
              </a:ext>
            </a:extLst>
          </p:cNvPr>
          <p:cNvPicPr>
            <a:picLocks noChangeAspect="1"/>
          </p:cNvPicPr>
          <p:nvPr/>
        </p:nvPicPr>
        <p:blipFill>
          <a:blip r:embed="rId3"/>
          <a:stretch>
            <a:fillRect/>
          </a:stretch>
        </p:blipFill>
        <p:spPr>
          <a:xfrm>
            <a:off x="456844" y="1529170"/>
            <a:ext cx="8230313" cy="3799661"/>
          </a:xfrm>
          <a:prstGeom prst="rect">
            <a:avLst/>
          </a:prstGeom>
        </p:spPr>
      </p:pic>
    </p:spTree>
    <p:extLst>
      <p:ext uri="{BB962C8B-B14F-4D97-AF65-F5344CB8AC3E}">
        <p14:creationId xmlns:p14="http://schemas.microsoft.com/office/powerpoint/2010/main" val="198681959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 y="1010460"/>
            <a:ext cx="9144000" cy="932640"/>
          </a:xfrm>
        </p:spPr>
        <p:txBody>
          <a:bodyPr>
            <a:normAutofit/>
          </a:bodyPr>
          <a:lstStyle/>
          <a:p>
            <a:pPr algn="ctr"/>
            <a:r>
              <a:rPr lang="en-US" sz="2700" dirty="0">
                <a:latin typeface="Tw Cen MT" panose="020B0602020104020603" pitchFamily="34" charset="0"/>
              </a:rPr>
              <a:t>Educational Attainment in Illinois – 2018</a:t>
            </a:r>
          </a:p>
        </p:txBody>
      </p:sp>
      <p:pic>
        <p:nvPicPr>
          <p:cNvPr id="7" name="Picture 6" descr="A picture containing drawing, player&#10;&#10;Description automatically generated">
            <a:extLst>
              <a:ext uri="{FF2B5EF4-FFF2-40B4-BE49-F238E27FC236}">
                <a16:creationId xmlns:a16="http://schemas.microsoft.com/office/drawing/2014/main" id="{A964E458-0DBA-4500-8042-A77D55137F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763" y="1858225"/>
            <a:ext cx="8602553" cy="2202163"/>
          </a:xfrm>
          <a:prstGeom prst="rect">
            <a:avLst/>
          </a:prstGeom>
        </p:spPr>
      </p:pic>
    </p:spTree>
    <p:extLst>
      <p:ext uri="{BB962C8B-B14F-4D97-AF65-F5344CB8AC3E}">
        <p14:creationId xmlns:p14="http://schemas.microsoft.com/office/powerpoint/2010/main" val="124300897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07C12F-2CAF-444A-B587-0C6FCD94237F}"/>
              </a:ext>
            </a:extLst>
          </p:cNvPr>
          <p:cNvPicPr>
            <a:picLocks noChangeAspect="1"/>
          </p:cNvPicPr>
          <p:nvPr/>
        </p:nvPicPr>
        <p:blipFill>
          <a:blip r:embed="rId3"/>
          <a:stretch>
            <a:fillRect/>
          </a:stretch>
        </p:blipFill>
        <p:spPr>
          <a:xfrm>
            <a:off x="1142703" y="1882005"/>
            <a:ext cx="6858595" cy="3429297"/>
          </a:xfrm>
          <a:prstGeom prst="rect">
            <a:avLst/>
          </a:prstGeom>
        </p:spPr>
      </p:pic>
      <p:sp>
        <p:nvSpPr>
          <p:cNvPr id="2" name="Title 1"/>
          <p:cNvSpPr>
            <a:spLocks noGrp="1"/>
          </p:cNvSpPr>
          <p:nvPr>
            <p:ph type="title"/>
          </p:nvPr>
        </p:nvSpPr>
        <p:spPr>
          <a:xfrm>
            <a:off x="0" y="1131094"/>
            <a:ext cx="9144000" cy="579758"/>
          </a:xfrm>
        </p:spPr>
        <p:txBody>
          <a:bodyPr>
            <a:normAutofit/>
          </a:bodyPr>
          <a:lstStyle/>
          <a:p>
            <a:pPr algn="ctr"/>
            <a:r>
              <a:rPr lang="en-US" sz="1950" dirty="0">
                <a:latin typeface="Tw Cen MT" panose="020B0602020104020603" pitchFamily="34" charset="0"/>
              </a:rPr>
              <a:t>Degree-attainment rates among Illinois adults (ages 25-64) by Race/Ethnicity</a:t>
            </a:r>
          </a:p>
        </p:txBody>
      </p:sp>
      <p:sp>
        <p:nvSpPr>
          <p:cNvPr id="3" name="Rectangle 2">
            <a:extLst>
              <a:ext uri="{FF2B5EF4-FFF2-40B4-BE49-F238E27FC236}">
                <a16:creationId xmlns:a16="http://schemas.microsoft.com/office/drawing/2014/main" id="{83F5D511-3DEA-4CA8-BD9A-A160CB469422}"/>
              </a:ext>
            </a:extLst>
          </p:cNvPr>
          <p:cNvSpPr/>
          <p:nvPr/>
        </p:nvSpPr>
        <p:spPr>
          <a:xfrm>
            <a:off x="1709304" y="5449907"/>
            <a:ext cx="6031923" cy="300082"/>
          </a:xfrm>
          <a:prstGeom prst="rect">
            <a:avLst/>
          </a:prstGeom>
        </p:spPr>
        <p:txBody>
          <a:bodyPr wrap="square">
            <a:spAutoFit/>
          </a:bodyPr>
          <a:lstStyle/>
          <a:p>
            <a:r>
              <a:rPr lang="en-US" sz="1350" dirty="0">
                <a:latin typeface="Tw Cen MT" panose="020B0602020104020603" pitchFamily="34" charset="0"/>
              </a:rPr>
              <a:t>Percentage with an associate degree or higher. Source: American Community Survey</a:t>
            </a:r>
            <a:endParaRPr lang="en-US" sz="1350" dirty="0"/>
          </a:p>
        </p:txBody>
      </p:sp>
    </p:spTree>
    <p:extLst>
      <p:ext uri="{BB962C8B-B14F-4D97-AF65-F5344CB8AC3E}">
        <p14:creationId xmlns:p14="http://schemas.microsoft.com/office/powerpoint/2010/main" val="2005526903"/>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A17EEB7-D366-4AFB-AEC6-6887EA895675}"/>
              </a:ext>
            </a:extLst>
          </p:cNvPr>
          <p:cNvSpPr>
            <a:spLocks noGrp="1"/>
          </p:cNvSpPr>
          <p:nvPr>
            <p:ph type="title"/>
          </p:nvPr>
        </p:nvSpPr>
        <p:spPr>
          <a:xfrm>
            <a:off x="-1" y="1010460"/>
            <a:ext cx="9144000" cy="475440"/>
          </a:xfrm>
        </p:spPr>
        <p:txBody>
          <a:bodyPr>
            <a:normAutofit/>
          </a:bodyPr>
          <a:lstStyle/>
          <a:p>
            <a:pPr algn="ctr"/>
            <a:r>
              <a:rPr lang="en-US" sz="1950">
                <a:latin typeface="Tw Cen MT" panose="020B0602020104020603" pitchFamily="34" charset="0"/>
              </a:rPr>
              <a:t>Bachelor’s Degree or Higher Attainment by Race and County</a:t>
            </a:r>
          </a:p>
        </p:txBody>
      </p:sp>
      <p:pic>
        <p:nvPicPr>
          <p:cNvPr id="8" name="Picture 7" descr="A picture containing text&#10;&#10;Description automatically generated">
            <a:extLst>
              <a:ext uri="{FF2B5EF4-FFF2-40B4-BE49-F238E27FC236}">
                <a16:creationId xmlns:a16="http://schemas.microsoft.com/office/drawing/2014/main" id="{1C03B4D5-9D85-4168-B4BF-4D0FCC597F03}"/>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t="8754" b="11507"/>
          <a:stretch/>
        </p:blipFill>
        <p:spPr>
          <a:xfrm>
            <a:off x="837775" y="1485901"/>
            <a:ext cx="7351010" cy="4101419"/>
          </a:xfrm>
          <a:prstGeom prst="rect">
            <a:avLst/>
          </a:prstGeom>
        </p:spPr>
      </p:pic>
    </p:spTree>
    <p:extLst>
      <p:ext uri="{BB962C8B-B14F-4D97-AF65-F5344CB8AC3E}">
        <p14:creationId xmlns:p14="http://schemas.microsoft.com/office/powerpoint/2010/main" val="3911860191"/>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DEB461-F4D5-463C-9151-780F3AE87493}"/>
              </a:ext>
            </a:extLst>
          </p:cNvPr>
          <p:cNvPicPr>
            <a:picLocks noChangeAspect="1"/>
          </p:cNvPicPr>
          <p:nvPr/>
        </p:nvPicPr>
        <p:blipFill>
          <a:blip r:embed="rId3"/>
          <a:stretch>
            <a:fillRect/>
          </a:stretch>
        </p:blipFill>
        <p:spPr>
          <a:xfrm>
            <a:off x="108955" y="1547459"/>
            <a:ext cx="8920745" cy="4119729"/>
          </a:xfrm>
          <a:prstGeom prst="rect">
            <a:avLst/>
          </a:prstGeom>
        </p:spPr>
      </p:pic>
      <p:sp>
        <p:nvSpPr>
          <p:cNvPr id="2" name="Title 1"/>
          <p:cNvSpPr>
            <a:spLocks noGrp="1"/>
          </p:cNvSpPr>
          <p:nvPr>
            <p:ph type="title"/>
          </p:nvPr>
        </p:nvSpPr>
        <p:spPr>
          <a:xfrm>
            <a:off x="-1" y="1010461"/>
            <a:ext cx="9144000" cy="536999"/>
          </a:xfrm>
        </p:spPr>
        <p:txBody>
          <a:bodyPr>
            <a:normAutofit/>
          </a:bodyPr>
          <a:lstStyle/>
          <a:p>
            <a:pPr algn="ctr"/>
            <a:r>
              <a:rPr lang="en-US" sz="1950">
                <a:latin typeface="Tw Cen MT" panose="020B0602020104020603" pitchFamily="34" charset="0"/>
              </a:rPr>
              <a:t>Credential Production by Sector Compared to Projected Need to Reach 60% Goal</a:t>
            </a:r>
          </a:p>
        </p:txBody>
      </p:sp>
    </p:spTree>
    <p:extLst>
      <p:ext uri="{BB962C8B-B14F-4D97-AF65-F5344CB8AC3E}">
        <p14:creationId xmlns:p14="http://schemas.microsoft.com/office/powerpoint/2010/main" val="3582878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42C2A"/>
        </a:solidFill>
        <a:effectLst/>
      </p:bgPr>
    </p:bg>
    <p:spTree>
      <p:nvGrpSpPr>
        <p:cNvPr id="1" name=""/>
        <p:cNvGrpSpPr/>
        <p:nvPr/>
      </p:nvGrpSpPr>
      <p:grpSpPr>
        <a:xfrm>
          <a:off x="0" y="0"/>
          <a:ext cx="0" cy="0"/>
          <a:chOff x="0" y="0"/>
          <a:chExt cx="0" cy="0"/>
        </a:xfrm>
      </p:grpSpPr>
      <p:pic>
        <p:nvPicPr>
          <p:cNvPr id="4" name="Picture 2" descr="Pat Bagley, The Salt Lake Tribune, UT">
            <a:extLst>
              <a:ext uri="{FF2B5EF4-FFF2-40B4-BE49-F238E27FC236}">
                <a16:creationId xmlns:a16="http://schemas.microsoft.com/office/drawing/2014/main" id="{13669887-3F4E-0341-A313-AF2F0ADEDA2B}"/>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 b="2522"/>
          <a:stretch/>
        </p:blipFill>
        <p:spPr bwMode="auto">
          <a:xfrm>
            <a:off x="551285" y="597241"/>
            <a:ext cx="8041430" cy="5663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64346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C967B7-A1EB-4F55-85ED-B410B05AB137}"/>
              </a:ext>
            </a:extLst>
          </p:cNvPr>
          <p:cNvPicPr>
            <a:picLocks noChangeAspect="1"/>
          </p:cNvPicPr>
          <p:nvPr/>
        </p:nvPicPr>
        <p:blipFill>
          <a:blip r:embed="rId3"/>
          <a:stretch>
            <a:fillRect/>
          </a:stretch>
        </p:blipFill>
        <p:spPr>
          <a:xfrm>
            <a:off x="457201" y="1710425"/>
            <a:ext cx="8230313" cy="3808806"/>
          </a:xfrm>
          <a:prstGeom prst="rect">
            <a:avLst/>
          </a:prstGeom>
        </p:spPr>
      </p:pic>
      <p:sp>
        <p:nvSpPr>
          <p:cNvPr id="2" name="Title 1"/>
          <p:cNvSpPr>
            <a:spLocks noGrp="1"/>
          </p:cNvSpPr>
          <p:nvPr>
            <p:ph type="title"/>
          </p:nvPr>
        </p:nvSpPr>
        <p:spPr>
          <a:xfrm>
            <a:off x="628650" y="1131094"/>
            <a:ext cx="7886700" cy="579758"/>
          </a:xfrm>
        </p:spPr>
        <p:txBody>
          <a:bodyPr>
            <a:normAutofit/>
          </a:bodyPr>
          <a:lstStyle/>
          <a:p>
            <a:pPr algn="ctr"/>
            <a:r>
              <a:rPr lang="en-US" sz="1950">
                <a:latin typeface="Tw Cen MT" panose="020B0602020104020603" pitchFamily="34" charset="0"/>
              </a:rPr>
              <a:t>Difference between Actual Credential Production and Projected Need</a:t>
            </a:r>
          </a:p>
        </p:txBody>
      </p:sp>
    </p:spTree>
    <p:extLst>
      <p:ext uri="{BB962C8B-B14F-4D97-AF65-F5344CB8AC3E}">
        <p14:creationId xmlns:p14="http://schemas.microsoft.com/office/powerpoint/2010/main" val="254311039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ECA11541-B220-40E6-B599-C49B9EFF5628}"/>
              </a:ext>
            </a:extLst>
          </p:cNvPr>
          <p:cNvSpPr>
            <a:spLocks noChangeArrowheads="1"/>
          </p:cNvSpPr>
          <p:nvPr/>
        </p:nvSpPr>
        <p:spPr bwMode="auto">
          <a:xfrm>
            <a:off x="196795" y="1072945"/>
            <a:ext cx="858672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marL="0" marR="0" lvl="0" indent="0" algn="l" defTabSz="685800" rtl="0" eaLnBrk="0" fontAlgn="base" latinLnBrk="0" hangingPunct="0">
              <a:lnSpc>
                <a:spcPct val="100000"/>
              </a:lnSpc>
              <a:spcBef>
                <a:spcPct val="0"/>
              </a:spcBef>
              <a:spcAft>
                <a:spcPct val="0"/>
              </a:spcAft>
              <a:buClrTx/>
              <a:buSzTx/>
              <a:buFontTx/>
              <a:buNone/>
              <a:tabLst/>
            </a:pPr>
            <a:r>
              <a:rPr kumimoji="0" lang="en-US" altLang="en-US" sz="2100" b="0" i="1"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Rate of Out-of-State Enrollment among </a:t>
            </a:r>
            <a:r>
              <a:rPr kumimoji="0" lang="en-US" altLang="en-US" sz="2100" b="0" i="1"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Illinois Public High School </a:t>
            </a:r>
          </a:p>
          <a:p>
            <a:pPr marL="0" marR="0" lvl="0" indent="0" algn="l" defTabSz="685800" rtl="0" eaLnBrk="0" fontAlgn="base" latinLnBrk="0" hangingPunct="0">
              <a:lnSpc>
                <a:spcPct val="100000"/>
              </a:lnSpc>
              <a:spcBef>
                <a:spcPct val="0"/>
              </a:spcBef>
              <a:spcAft>
                <a:spcPct val="0"/>
              </a:spcAft>
              <a:buClrTx/>
              <a:buSzTx/>
              <a:buFontTx/>
              <a:buNone/>
              <a:tabLst/>
            </a:pPr>
            <a:r>
              <a:rPr kumimoji="0" lang="en-US" altLang="en-US" sz="2100" b="0" i="1" u="none" strike="noStrike" cap="none" normalizeH="0" baseline="0" dirty="0">
                <a:ln>
                  <a:noFill/>
                </a:ln>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Graduates Enrolling at Four-Year Colleges</a:t>
            </a:r>
            <a:r>
              <a:rPr kumimoji="0" lang="en-US" altLang="en-US" sz="2100" b="0" i="1"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from 2013 to 2017</a:t>
            </a:r>
            <a:endParaRPr kumimoji="0" lang="en-US" altLang="en-US" sz="2100" b="0" i="0" u="none" strike="noStrike" cap="none" normalizeH="0" baseline="0" dirty="0">
              <a:ln>
                <a:noFill/>
              </a:ln>
              <a:solidFill>
                <a:schemeClr val="tx1"/>
              </a:solidFill>
              <a:effectLst/>
            </a:endParaRPr>
          </a:p>
          <a:p>
            <a:pPr marL="0" marR="0" lvl="0" indent="0" algn="l" defTabSz="685800" rtl="0" eaLnBrk="0" fontAlgn="base" latinLnBrk="0" hangingPunct="0">
              <a:lnSpc>
                <a:spcPct val="100000"/>
              </a:lnSpc>
              <a:spcBef>
                <a:spcPct val="0"/>
              </a:spcBef>
              <a:spcAft>
                <a:spcPct val="0"/>
              </a:spcAft>
              <a:buClrTx/>
              <a:buSzTx/>
              <a:buFontTx/>
              <a:buNone/>
              <a:tabLst/>
            </a:pPr>
            <a:endParaRPr kumimoji="0" lang="en-US" altLang="en-US" sz="1350" b="0" i="0" u="none" strike="noStrike" cap="none" normalizeH="0" baseline="0" dirty="0">
              <a:ln>
                <a:noFill/>
              </a:ln>
              <a:solidFill>
                <a:schemeClr val="tx1"/>
              </a:solidFill>
              <a:effectLst/>
              <a:latin typeface="Arial" panose="020B0604020202020204" pitchFamily="34" charset="0"/>
            </a:endParaRPr>
          </a:p>
        </p:txBody>
      </p:sp>
      <p:graphicFrame>
        <p:nvGraphicFramePr>
          <p:cNvPr id="7" name="Chart 6">
            <a:extLst>
              <a:ext uri="{FF2B5EF4-FFF2-40B4-BE49-F238E27FC236}">
                <a16:creationId xmlns:a16="http://schemas.microsoft.com/office/drawing/2014/main" id="{78AC7FE6-6D62-4A98-8B9D-64F75051C17D}"/>
              </a:ext>
            </a:extLst>
          </p:cNvPr>
          <p:cNvGraphicFramePr/>
          <p:nvPr/>
        </p:nvGraphicFramePr>
        <p:xfrm>
          <a:off x="1759227" y="1918749"/>
          <a:ext cx="6005222" cy="3530379"/>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3">
            <a:extLst>
              <a:ext uri="{FF2B5EF4-FFF2-40B4-BE49-F238E27FC236}">
                <a16:creationId xmlns:a16="http://schemas.microsoft.com/office/drawing/2014/main" id="{E494EF1E-F5D3-4EAB-A0ED-B7212740D059}"/>
              </a:ext>
            </a:extLst>
          </p:cNvPr>
          <p:cNvSpPr>
            <a:spLocks noChangeArrowheads="1"/>
          </p:cNvSpPr>
          <p:nvPr/>
        </p:nvSpPr>
        <p:spPr bwMode="auto">
          <a:xfrm>
            <a:off x="0" y="2693707"/>
            <a:ext cx="914400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marL="0" marR="0" lvl="0" indent="0" algn="l" defTabSz="685800" rtl="0" eaLnBrk="0" fontAlgn="base" latinLnBrk="0" hangingPunct="0">
              <a:lnSpc>
                <a:spcPct val="100000"/>
              </a:lnSpc>
              <a:spcBef>
                <a:spcPct val="0"/>
              </a:spcBef>
              <a:spcAft>
                <a:spcPct val="0"/>
              </a:spcAft>
              <a:buClrTx/>
              <a:buSzTx/>
              <a:buFontTx/>
              <a:buNone/>
              <a:tabLst/>
            </a:pPr>
            <a:br>
              <a:rPr kumimoji="0" lang="en-US" altLang="en-US" sz="1350" b="0" i="0" u="none" strike="noStrike" cap="none" normalizeH="0" baseline="0">
                <a:ln>
                  <a:noFill/>
                </a:ln>
                <a:solidFill>
                  <a:schemeClr val="tx1"/>
                </a:solidFill>
                <a:effectLst/>
                <a:latin typeface="Arial" panose="020B0604020202020204" pitchFamily="34" charset="0"/>
              </a:rPr>
            </a:br>
            <a:endParaRPr kumimoji="0" lang="en-US" altLang="en-US" sz="135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3192269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CB32D6A-ED2C-4D81-A587-C4BC741E2438}"/>
              </a:ext>
            </a:extLst>
          </p:cNvPr>
          <p:cNvPicPr>
            <a:picLocks noChangeAspect="1"/>
          </p:cNvPicPr>
          <p:nvPr/>
        </p:nvPicPr>
        <p:blipFill>
          <a:blip r:embed="rId3"/>
          <a:stretch>
            <a:fillRect/>
          </a:stretch>
        </p:blipFill>
        <p:spPr>
          <a:xfrm>
            <a:off x="828923" y="1318053"/>
            <a:ext cx="6243596" cy="4682697"/>
          </a:xfrm>
          <a:prstGeom prst="rect">
            <a:avLst/>
          </a:prstGeom>
        </p:spPr>
      </p:pic>
      <p:sp>
        <p:nvSpPr>
          <p:cNvPr id="8" name="Rectangle 7">
            <a:extLst>
              <a:ext uri="{FF2B5EF4-FFF2-40B4-BE49-F238E27FC236}">
                <a16:creationId xmlns:a16="http://schemas.microsoft.com/office/drawing/2014/main" id="{6CCB212D-4D89-440A-9C5B-60A3EBA5D489}"/>
              </a:ext>
            </a:extLst>
          </p:cNvPr>
          <p:cNvSpPr/>
          <p:nvPr/>
        </p:nvSpPr>
        <p:spPr>
          <a:xfrm>
            <a:off x="176917" y="971805"/>
            <a:ext cx="8790167" cy="369332"/>
          </a:xfrm>
          <a:prstGeom prst="rect">
            <a:avLst/>
          </a:prstGeom>
        </p:spPr>
        <p:txBody>
          <a:bodyPr wrap="square">
            <a:spAutoFit/>
          </a:bodyPr>
          <a:lstStyle/>
          <a:p>
            <a:pPr algn="ctr"/>
            <a:r>
              <a:rPr lang="en-US" sz="1800" b="1" cap="small" dirty="0">
                <a:solidFill>
                  <a:srgbClr val="004D5C"/>
                </a:solidFill>
                <a:latin typeface="Century Gothic" panose="020B0502020202020204" pitchFamily="34" charset="0"/>
                <a:ea typeface="Calibri" panose="020F0502020204030204" pitchFamily="34" charset="0"/>
                <a:cs typeface="Times New Roman" panose="02020603050405020304" pitchFamily="18" charset="0"/>
              </a:rPr>
              <a:t>Residence and Migration of Freshmen Students into and from Illinois (2000-2016)</a:t>
            </a:r>
            <a:endParaRPr lang="en-US" sz="18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0774941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0843631-15E9-46EA-8966-A3F0471C41B2}"/>
              </a:ext>
            </a:extLst>
          </p:cNvPr>
          <p:cNvPicPr>
            <a:picLocks noChangeAspect="1"/>
          </p:cNvPicPr>
          <p:nvPr/>
        </p:nvPicPr>
        <p:blipFill>
          <a:blip r:embed="rId3"/>
          <a:stretch>
            <a:fillRect/>
          </a:stretch>
        </p:blipFill>
        <p:spPr>
          <a:xfrm>
            <a:off x="3554233" y="974443"/>
            <a:ext cx="5027212" cy="4452674"/>
          </a:xfrm>
          <a:prstGeom prst="rect">
            <a:avLst/>
          </a:prstGeom>
        </p:spPr>
      </p:pic>
      <p:sp>
        <p:nvSpPr>
          <p:cNvPr id="2" name="Rectangle 1">
            <a:extLst>
              <a:ext uri="{FF2B5EF4-FFF2-40B4-BE49-F238E27FC236}">
                <a16:creationId xmlns:a16="http://schemas.microsoft.com/office/drawing/2014/main" id="{92050D51-84F8-4F90-91C3-477F24EC9AEF}"/>
              </a:ext>
            </a:extLst>
          </p:cNvPr>
          <p:cNvSpPr/>
          <p:nvPr/>
        </p:nvSpPr>
        <p:spPr>
          <a:xfrm>
            <a:off x="1105232" y="5427116"/>
            <a:ext cx="6933537" cy="415498"/>
          </a:xfrm>
          <a:prstGeom prst="rect">
            <a:avLst/>
          </a:prstGeom>
        </p:spPr>
        <p:txBody>
          <a:bodyPr wrap="square">
            <a:spAutoFit/>
          </a:bodyPr>
          <a:lstStyle/>
          <a:p>
            <a:r>
              <a:rPr lang="en-US" sz="1050" dirty="0">
                <a:latin typeface="Century Gothic" panose="020B0502020202020204" pitchFamily="34" charset="0"/>
              </a:rPr>
              <a:t>Lichtenberger, E. J., &amp; Dietrich, C. (2014). </a:t>
            </a:r>
            <a:r>
              <a:rPr lang="en-US" sz="1050" i="1" dirty="0">
                <a:latin typeface="Century Gothic" panose="020B0502020202020204" pitchFamily="34" charset="0"/>
              </a:rPr>
              <a:t>Outmigration and Human Capital: Homeward Bound or Gone for Good? </a:t>
            </a:r>
            <a:r>
              <a:rPr lang="en-US" sz="1050" dirty="0">
                <a:latin typeface="Century Gothic" panose="020B0502020202020204" pitchFamily="34" charset="0"/>
              </a:rPr>
              <a:t>Policy Research: IERC 2014-1. Illinois Education Research Council.</a:t>
            </a:r>
          </a:p>
        </p:txBody>
      </p:sp>
      <p:sp>
        <p:nvSpPr>
          <p:cNvPr id="6" name="TextBox 5">
            <a:extLst>
              <a:ext uri="{FF2B5EF4-FFF2-40B4-BE49-F238E27FC236}">
                <a16:creationId xmlns:a16="http://schemas.microsoft.com/office/drawing/2014/main" id="{30391D4D-B70D-4455-A2B1-6A6F0993656D}"/>
              </a:ext>
            </a:extLst>
          </p:cNvPr>
          <p:cNvSpPr txBox="1"/>
          <p:nvPr/>
        </p:nvSpPr>
        <p:spPr>
          <a:xfrm>
            <a:off x="405516" y="1231200"/>
            <a:ext cx="2200523" cy="1938992"/>
          </a:xfrm>
          <a:prstGeom prst="rect">
            <a:avLst/>
          </a:prstGeom>
          <a:noFill/>
        </p:spPr>
        <p:txBody>
          <a:bodyPr wrap="square" rtlCol="0">
            <a:spAutoFit/>
          </a:bodyPr>
          <a:lstStyle/>
          <a:p>
            <a:r>
              <a:rPr lang="en-US" sz="3000" dirty="0"/>
              <a:t>Where are Illinois outmigrants enrolling? </a:t>
            </a:r>
          </a:p>
        </p:txBody>
      </p:sp>
    </p:spTree>
    <p:extLst>
      <p:ext uri="{BB962C8B-B14F-4D97-AF65-F5344CB8AC3E}">
        <p14:creationId xmlns:p14="http://schemas.microsoft.com/office/powerpoint/2010/main" val="252621504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FBCAE45-2624-4D6A-8FD8-7EA7085E44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433" y="1006329"/>
            <a:ext cx="5648365" cy="4806572"/>
          </a:xfrm>
          <a:prstGeom prst="rect">
            <a:avLst/>
          </a:prstGeom>
        </p:spPr>
      </p:pic>
      <p:sp>
        <p:nvSpPr>
          <p:cNvPr id="7" name="TextBox 6">
            <a:extLst>
              <a:ext uri="{FF2B5EF4-FFF2-40B4-BE49-F238E27FC236}">
                <a16:creationId xmlns:a16="http://schemas.microsoft.com/office/drawing/2014/main" id="{D50ADF3D-B2F4-488C-9680-2D6690F8FFC7}"/>
              </a:ext>
            </a:extLst>
          </p:cNvPr>
          <p:cNvSpPr txBox="1"/>
          <p:nvPr/>
        </p:nvSpPr>
        <p:spPr>
          <a:xfrm>
            <a:off x="6651980" y="926428"/>
            <a:ext cx="2259444" cy="1708160"/>
          </a:xfrm>
          <a:prstGeom prst="rect">
            <a:avLst/>
          </a:prstGeom>
          <a:noFill/>
        </p:spPr>
        <p:txBody>
          <a:bodyPr wrap="square" rtlCol="0">
            <a:spAutoFit/>
          </a:bodyPr>
          <a:lstStyle/>
          <a:p>
            <a:pPr algn="r"/>
            <a:r>
              <a:rPr lang="en-US" sz="2100" b="1" dirty="0">
                <a:solidFill>
                  <a:srgbClr val="22474E"/>
                </a:solidFill>
                <a:latin typeface="Century Gothic" panose="020B0502020202020204" pitchFamily="34" charset="0"/>
                <a:cs typeface="Arial" pitchFamily="34" charset="0"/>
              </a:rPr>
              <a:t>Enrollment Trends for Direct Four-Year College Entrants</a:t>
            </a:r>
          </a:p>
        </p:txBody>
      </p:sp>
    </p:spTree>
    <p:extLst>
      <p:ext uri="{BB962C8B-B14F-4D97-AF65-F5344CB8AC3E}">
        <p14:creationId xmlns:p14="http://schemas.microsoft.com/office/powerpoint/2010/main" val="312841076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973AFED-C1F0-4F6B-A543-37906EB89CC8}"/>
              </a:ext>
            </a:extLst>
          </p:cNvPr>
          <p:cNvSpPr>
            <a:spLocks noGrp="1"/>
          </p:cNvSpPr>
          <p:nvPr>
            <p:ph idx="1"/>
          </p:nvPr>
        </p:nvSpPr>
        <p:spPr>
          <a:xfrm>
            <a:off x="940774" y="3907498"/>
            <a:ext cx="7886700" cy="1705826"/>
          </a:xfrm>
        </p:spPr>
        <p:txBody>
          <a:bodyPr>
            <a:normAutofit lnSpcReduction="10000"/>
          </a:bodyPr>
          <a:lstStyle/>
          <a:p>
            <a:r>
              <a:rPr lang="en-US" sz="1500"/>
              <a:t>According to the National Student Clearinghouse, Illinois now leads the nation in bachelor’s degree completion rates among community college students who transfer to four-year institutions.</a:t>
            </a:r>
          </a:p>
          <a:p>
            <a:pPr lvl="1"/>
            <a:r>
              <a:rPr lang="en-US" sz="1500" i="1"/>
              <a:t>IL was ranked #3 in the nation two years ago</a:t>
            </a:r>
          </a:p>
          <a:p>
            <a:pPr lvl="0">
              <a:buClr>
                <a:srgbClr val="ACD433"/>
              </a:buClr>
            </a:pPr>
            <a:endParaRPr lang="en-US" sz="600">
              <a:solidFill>
                <a:prstClr val="black">
                  <a:lumMod val="75000"/>
                  <a:lumOff val="25000"/>
                </a:prstClr>
              </a:solidFill>
            </a:endParaRPr>
          </a:p>
          <a:p>
            <a:pPr lvl="0">
              <a:buClr>
                <a:srgbClr val="ACD433"/>
              </a:buClr>
            </a:pPr>
            <a:r>
              <a:rPr lang="en-US" sz="1500">
                <a:solidFill>
                  <a:prstClr val="black">
                    <a:lumMod val="75000"/>
                    <a:lumOff val="25000"/>
                  </a:prstClr>
                </a:solidFill>
              </a:rPr>
              <a:t>With the latest 2010 cohort, IL has surpassed both Iowa and Washington by a noticeable margin:</a:t>
            </a:r>
          </a:p>
          <a:p>
            <a:endParaRPr lang="en-US" dirty="0"/>
          </a:p>
        </p:txBody>
      </p:sp>
      <p:sp>
        <p:nvSpPr>
          <p:cNvPr id="6" name="Title 2">
            <a:extLst>
              <a:ext uri="{FF2B5EF4-FFF2-40B4-BE49-F238E27FC236}">
                <a16:creationId xmlns:a16="http://schemas.microsoft.com/office/drawing/2014/main" id="{1B50B28B-E1EC-4282-8D42-F662F275E681}"/>
              </a:ext>
            </a:extLst>
          </p:cNvPr>
          <p:cNvSpPr>
            <a:spLocks noGrp="1"/>
          </p:cNvSpPr>
          <p:nvPr>
            <p:ph type="title"/>
          </p:nvPr>
        </p:nvSpPr>
        <p:spPr>
          <a:xfrm>
            <a:off x="171450" y="971890"/>
            <a:ext cx="7886700" cy="994172"/>
          </a:xfrm>
        </p:spPr>
        <p:txBody>
          <a:bodyPr>
            <a:normAutofit/>
          </a:bodyPr>
          <a:lstStyle/>
          <a:p>
            <a:pPr algn="ctr"/>
            <a:r>
              <a:rPr lang="en-US" sz="3750" b="1" dirty="0">
                <a:solidFill>
                  <a:schemeClr val="tx1"/>
                </a:solidFill>
              </a:rPr>
              <a:t>Illinois is #1 in the NATION!</a:t>
            </a:r>
          </a:p>
        </p:txBody>
      </p:sp>
      <p:pic>
        <p:nvPicPr>
          <p:cNvPr id="8" name="Picture 7">
            <a:extLst>
              <a:ext uri="{FF2B5EF4-FFF2-40B4-BE49-F238E27FC236}">
                <a16:creationId xmlns:a16="http://schemas.microsoft.com/office/drawing/2014/main" id="{397D6015-6365-4AC7-BB54-4E9C0DB5EA72}"/>
              </a:ext>
            </a:extLst>
          </p:cNvPr>
          <p:cNvPicPr>
            <a:picLocks noChangeAspect="1"/>
          </p:cNvPicPr>
          <p:nvPr/>
        </p:nvPicPr>
        <p:blipFill>
          <a:blip r:embed="rId3"/>
          <a:stretch>
            <a:fillRect/>
          </a:stretch>
        </p:blipFill>
        <p:spPr>
          <a:xfrm>
            <a:off x="1570437" y="1880720"/>
            <a:ext cx="2843905" cy="1742589"/>
          </a:xfrm>
          <a:prstGeom prst="rect">
            <a:avLst/>
          </a:prstGeom>
        </p:spPr>
      </p:pic>
    </p:spTree>
    <p:extLst>
      <p:ext uri="{BB962C8B-B14F-4D97-AF65-F5344CB8AC3E}">
        <p14:creationId xmlns:p14="http://schemas.microsoft.com/office/powerpoint/2010/main" val="237233396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558445-F5DD-49A6-9A01-789CAFCE86D8}"/>
              </a:ext>
            </a:extLst>
          </p:cNvPr>
          <p:cNvSpPr>
            <a:spLocks noGrp="1"/>
          </p:cNvSpPr>
          <p:nvPr>
            <p:ph type="title"/>
          </p:nvPr>
        </p:nvSpPr>
        <p:spPr>
          <a:xfrm>
            <a:off x="541531" y="1023751"/>
            <a:ext cx="8060938" cy="880307"/>
          </a:xfrm>
        </p:spPr>
        <p:txBody>
          <a:bodyPr>
            <a:normAutofit/>
          </a:bodyPr>
          <a:lstStyle/>
          <a:p>
            <a:pPr algn="r"/>
            <a:r>
              <a:rPr lang="en-US" sz="2700" b="1" dirty="0">
                <a:solidFill>
                  <a:srgbClr val="22474E"/>
                </a:solidFill>
                <a:latin typeface="Century Gothic" panose="020B0502020202020204" pitchFamily="34" charset="0"/>
              </a:rPr>
              <a:t>Higher Education Context in Leading States</a:t>
            </a:r>
          </a:p>
        </p:txBody>
      </p:sp>
      <p:graphicFrame>
        <p:nvGraphicFramePr>
          <p:cNvPr id="6" name="Table 5">
            <a:extLst>
              <a:ext uri="{FF2B5EF4-FFF2-40B4-BE49-F238E27FC236}">
                <a16:creationId xmlns:a16="http://schemas.microsoft.com/office/drawing/2014/main" id="{163629BE-F85A-468F-A957-627F9B939759}"/>
              </a:ext>
            </a:extLst>
          </p:cNvPr>
          <p:cNvGraphicFramePr>
            <a:graphicFrameLocks noGrp="1"/>
          </p:cNvGraphicFramePr>
          <p:nvPr/>
        </p:nvGraphicFramePr>
        <p:xfrm>
          <a:off x="939278" y="1659510"/>
          <a:ext cx="7797218" cy="3867144"/>
        </p:xfrm>
        <a:graphic>
          <a:graphicData uri="http://schemas.openxmlformats.org/drawingml/2006/table">
            <a:tbl>
              <a:tblPr firstRow="1" firstCol="1" bandRow="1">
                <a:tableStyleId>{5C22544A-7EE6-4342-B048-85BDC9FD1C3A}</a:tableStyleId>
              </a:tblPr>
              <a:tblGrid>
                <a:gridCol w="3673688">
                  <a:extLst>
                    <a:ext uri="{9D8B030D-6E8A-4147-A177-3AD203B41FA5}">
                      <a16:colId xmlns:a16="http://schemas.microsoft.com/office/drawing/2014/main" val="20000"/>
                    </a:ext>
                  </a:extLst>
                </a:gridCol>
                <a:gridCol w="1374510">
                  <a:extLst>
                    <a:ext uri="{9D8B030D-6E8A-4147-A177-3AD203B41FA5}">
                      <a16:colId xmlns:a16="http://schemas.microsoft.com/office/drawing/2014/main" val="20001"/>
                    </a:ext>
                  </a:extLst>
                </a:gridCol>
                <a:gridCol w="1374510">
                  <a:extLst>
                    <a:ext uri="{9D8B030D-6E8A-4147-A177-3AD203B41FA5}">
                      <a16:colId xmlns:a16="http://schemas.microsoft.com/office/drawing/2014/main" val="20002"/>
                    </a:ext>
                  </a:extLst>
                </a:gridCol>
                <a:gridCol w="1374510">
                  <a:extLst>
                    <a:ext uri="{9D8B030D-6E8A-4147-A177-3AD203B41FA5}">
                      <a16:colId xmlns:a16="http://schemas.microsoft.com/office/drawing/2014/main" val="20003"/>
                    </a:ext>
                  </a:extLst>
                </a:gridCol>
              </a:tblGrid>
              <a:tr h="395504">
                <a:tc gridSpan="4">
                  <a:txBody>
                    <a:bodyPr/>
                    <a:lstStyle/>
                    <a:p>
                      <a:pPr marL="0" marR="0" algn="ctr">
                        <a:lnSpc>
                          <a:spcPct val="107000"/>
                        </a:lnSpc>
                        <a:spcBef>
                          <a:spcPts val="0"/>
                        </a:spcBef>
                        <a:spcAft>
                          <a:spcPts val="0"/>
                        </a:spcAft>
                      </a:pPr>
                      <a:r>
                        <a:rPr lang="en-US" sz="1500" dirty="0">
                          <a:effectLst/>
                          <a:latin typeface="Century Gothic" panose="020B0502020202020204" pitchFamily="34" charset="0"/>
                        </a:rPr>
                        <a:t>State-wide Comparison of  Illinois, Washington, and Iowa</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34290" marB="3429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366F7A"/>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5504">
                <a:tc>
                  <a:txBody>
                    <a:bodyPr/>
                    <a:lstStyle/>
                    <a:p>
                      <a:endParaRPr lang="en-US" sz="1500" dirty="0">
                        <a:solidFill>
                          <a:srgbClr val="2E74B5"/>
                        </a:solidFill>
                        <a:effectLst/>
                        <a:latin typeface="Century Gothic" panose="020B0502020202020204" pitchFamily="34" charset="0"/>
                        <a:cs typeface="Times New Roman" panose="02020603050405020304" pitchFamily="18" charset="0"/>
                      </a:endParaRPr>
                    </a:p>
                  </a:txBody>
                  <a:tcPr marL="51435" marR="51435"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62A9B6"/>
                    </a:solidFill>
                  </a:tcPr>
                </a:tc>
                <a:tc>
                  <a:txBody>
                    <a:bodyPr/>
                    <a:lstStyle/>
                    <a:p>
                      <a:pPr marL="0" marR="0" algn="ctr">
                        <a:lnSpc>
                          <a:spcPct val="107000"/>
                        </a:lnSpc>
                        <a:spcBef>
                          <a:spcPts val="0"/>
                        </a:spcBef>
                        <a:spcAft>
                          <a:spcPts val="0"/>
                        </a:spcAft>
                      </a:pPr>
                      <a:r>
                        <a:rPr lang="en-US" sz="1500" b="1" dirty="0">
                          <a:solidFill>
                            <a:schemeClr val="bg1"/>
                          </a:solidFill>
                          <a:effectLst/>
                          <a:latin typeface="Century Gothic" panose="020B0502020202020204" pitchFamily="34" charset="0"/>
                        </a:rPr>
                        <a:t>Illinois</a:t>
                      </a:r>
                      <a:endParaRPr lang="en-US" sz="15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62A9B6"/>
                    </a:solidFill>
                  </a:tcPr>
                </a:tc>
                <a:tc>
                  <a:txBody>
                    <a:bodyPr/>
                    <a:lstStyle/>
                    <a:p>
                      <a:pPr marL="0" marR="0" algn="ctr">
                        <a:lnSpc>
                          <a:spcPct val="107000"/>
                        </a:lnSpc>
                        <a:spcBef>
                          <a:spcPts val="0"/>
                        </a:spcBef>
                        <a:spcAft>
                          <a:spcPts val="0"/>
                        </a:spcAft>
                      </a:pPr>
                      <a:r>
                        <a:rPr lang="en-US" sz="1500" b="1" dirty="0">
                          <a:solidFill>
                            <a:schemeClr val="bg1"/>
                          </a:solidFill>
                          <a:effectLst/>
                          <a:latin typeface="Century Gothic" panose="020B0502020202020204" pitchFamily="34" charset="0"/>
                        </a:rPr>
                        <a:t>Washington</a:t>
                      </a:r>
                      <a:endParaRPr lang="en-US" sz="15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62A9B6"/>
                    </a:solidFill>
                  </a:tcPr>
                </a:tc>
                <a:tc>
                  <a:txBody>
                    <a:bodyPr/>
                    <a:lstStyle/>
                    <a:p>
                      <a:pPr marL="0" marR="0" algn="ctr">
                        <a:lnSpc>
                          <a:spcPct val="107000"/>
                        </a:lnSpc>
                        <a:spcBef>
                          <a:spcPts val="0"/>
                        </a:spcBef>
                        <a:spcAft>
                          <a:spcPts val="0"/>
                        </a:spcAft>
                      </a:pPr>
                      <a:r>
                        <a:rPr lang="en-US" sz="1500" b="1" dirty="0">
                          <a:solidFill>
                            <a:schemeClr val="bg1"/>
                          </a:solidFill>
                          <a:effectLst/>
                          <a:latin typeface="Century Gothic" panose="020B0502020202020204" pitchFamily="34" charset="0"/>
                        </a:rPr>
                        <a:t>Iowa</a:t>
                      </a:r>
                      <a:endParaRPr lang="en-US" sz="15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62A9B6"/>
                    </a:solidFill>
                  </a:tcPr>
                </a:tc>
                <a:extLst>
                  <a:ext uri="{0D108BD9-81ED-4DB2-BD59-A6C34878D82A}">
                    <a16:rowId xmlns:a16="http://schemas.microsoft.com/office/drawing/2014/main" val="10001"/>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Community Colleges</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48</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33</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14</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Community College Cohort</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33,267</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17,371</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10,267</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extLst>
                  <a:ext uri="{0D108BD9-81ED-4DB2-BD59-A6C34878D82A}">
                    <a16:rowId xmlns:a16="http://schemas.microsoft.com/office/drawing/2014/main" val="10003"/>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Rate of Transfer-Out</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a:effectLst/>
                          <a:latin typeface="Century Gothic" panose="020B0502020202020204" pitchFamily="34" charset="0"/>
                        </a:rPr>
                        <a:t>35.0%</a:t>
                      </a:r>
                      <a:endParaRPr lang="en-US" sz="150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27.8%</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30.5%</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Public Universities</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12</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6</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3</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extLst>
                  <a:ext uri="{0D108BD9-81ED-4DB2-BD59-A6C34878D82A}">
                    <a16:rowId xmlns:a16="http://schemas.microsoft.com/office/drawing/2014/main" val="10005"/>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Transfer-in Students</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a:effectLst/>
                          <a:latin typeface="Century Gothic" panose="020B0502020202020204" pitchFamily="34" charset="0"/>
                        </a:rPr>
                        <a:t>6,233</a:t>
                      </a:r>
                      <a:endParaRPr lang="en-US" sz="150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3,600</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1,845</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Private Nonprofit Colleges</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58</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15</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30</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D6DD"/>
                    </a:solidFill>
                  </a:tcPr>
                </a:tc>
                <a:extLst>
                  <a:ext uri="{0D108BD9-81ED-4DB2-BD59-A6C34878D82A}">
                    <a16:rowId xmlns:a16="http://schemas.microsoft.com/office/drawing/2014/main" val="10007"/>
                  </a:ext>
                </a:extLst>
              </a:tr>
              <a:tr h="439448">
                <a:tc>
                  <a:txBody>
                    <a:bodyPr/>
                    <a:lstStyle/>
                    <a:p>
                      <a:pPr marL="0" marR="0" algn="ctr">
                        <a:lnSpc>
                          <a:spcPct val="107000"/>
                        </a:lnSpc>
                        <a:spcBef>
                          <a:spcPts val="0"/>
                        </a:spcBef>
                        <a:spcAft>
                          <a:spcPts val="0"/>
                        </a:spcAft>
                      </a:pPr>
                      <a:r>
                        <a:rPr lang="en-US" sz="1500" b="0" dirty="0">
                          <a:solidFill>
                            <a:schemeClr val="tx1"/>
                          </a:solidFill>
                          <a:effectLst/>
                          <a:latin typeface="Century Gothic" panose="020B0502020202020204" pitchFamily="34" charset="0"/>
                        </a:rPr>
                        <a:t>Transfer-in Students</a:t>
                      </a:r>
                      <a:endParaRPr lang="en-US" sz="15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4,072</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514</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500" dirty="0">
                          <a:effectLst/>
                          <a:latin typeface="Century Gothic" panose="020B0502020202020204" pitchFamily="34" charset="0"/>
                        </a:rPr>
                        <a:t>1,158</a:t>
                      </a:r>
                      <a:endParaRPr lang="en-US" sz="1500" dirty="0">
                        <a:solidFill>
                          <a:srgbClr val="2E74B5"/>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435" marR="51435"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955105376"/>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26015F05-C387-411F-B111-AD2924A12141}"/>
              </a:ext>
            </a:extLst>
          </p:cNvPr>
          <p:cNvSpPr>
            <a:spLocks noGrp="1"/>
          </p:cNvSpPr>
          <p:nvPr>
            <p:ph idx="1"/>
          </p:nvPr>
        </p:nvSpPr>
        <p:spPr>
          <a:xfrm>
            <a:off x="1257300" y="5610142"/>
            <a:ext cx="7886700" cy="219749"/>
          </a:xfrm>
        </p:spPr>
        <p:txBody>
          <a:bodyPr>
            <a:normAutofit fontScale="40000" lnSpcReduction="20000"/>
          </a:bodyPr>
          <a:lstStyle/>
          <a:p>
            <a:r>
              <a:rPr lang="en-US" dirty="0">
                <a:hlinkClick r:id="rId3"/>
              </a:rPr>
              <a:t>https://www.ibhe.org/transfers/</a:t>
            </a:r>
            <a:endParaRPr lang="en-US" dirty="0"/>
          </a:p>
        </p:txBody>
      </p:sp>
      <p:pic>
        <p:nvPicPr>
          <p:cNvPr id="5" name="Picture 4">
            <a:extLst>
              <a:ext uri="{FF2B5EF4-FFF2-40B4-BE49-F238E27FC236}">
                <a16:creationId xmlns:a16="http://schemas.microsoft.com/office/drawing/2014/main" id="{470ABD36-3F26-405B-981D-5CE749C541B5}"/>
              </a:ext>
            </a:extLst>
          </p:cNvPr>
          <p:cNvPicPr>
            <a:picLocks noChangeAspect="1"/>
          </p:cNvPicPr>
          <p:nvPr/>
        </p:nvPicPr>
        <p:blipFill>
          <a:blip r:embed="rId4"/>
          <a:stretch>
            <a:fillRect/>
          </a:stretch>
        </p:blipFill>
        <p:spPr>
          <a:xfrm>
            <a:off x="1200628" y="979429"/>
            <a:ext cx="6623456" cy="4510544"/>
          </a:xfrm>
          <a:prstGeom prst="rect">
            <a:avLst/>
          </a:prstGeom>
        </p:spPr>
      </p:pic>
    </p:spTree>
    <p:extLst>
      <p:ext uri="{BB962C8B-B14F-4D97-AF65-F5344CB8AC3E}">
        <p14:creationId xmlns:p14="http://schemas.microsoft.com/office/powerpoint/2010/main" val="348449289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F90879CA-26FC-4B10-9CC2-76553E79E50C}"/>
              </a:ext>
            </a:extLst>
          </p:cNvPr>
          <p:cNvSpPr>
            <a:spLocks noGrp="1"/>
          </p:cNvSpPr>
          <p:nvPr>
            <p:ph type="title"/>
          </p:nvPr>
        </p:nvSpPr>
        <p:spPr>
          <a:xfrm>
            <a:off x="0" y="857250"/>
            <a:ext cx="9144000" cy="635361"/>
          </a:xfrm>
        </p:spPr>
        <p:txBody>
          <a:bodyPr>
            <a:normAutofit/>
          </a:bodyPr>
          <a:lstStyle/>
          <a:p>
            <a:pPr algn="ctr"/>
            <a:r>
              <a:rPr lang="en-US" sz="3000" b="1" dirty="0">
                <a:solidFill>
                  <a:srgbClr val="004D5C"/>
                </a:solidFill>
                <a:latin typeface="Century Gothic" panose="020B0502020202020204" pitchFamily="34" charset="0"/>
              </a:rPr>
              <a:t>Career Wages over Time</a:t>
            </a:r>
          </a:p>
        </p:txBody>
      </p:sp>
      <p:pic>
        <p:nvPicPr>
          <p:cNvPr id="6" name="Content Placeholder 4">
            <a:extLst>
              <a:ext uri="{FF2B5EF4-FFF2-40B4-BE49-F238E27FC236}">
                <a16:creationId xmlns:a16="http://schemas.microsoft.com/office/drawing/2014/main" id="{DF92C3C7-7539-47E7-BE08-CAD076EAD917}"/>
              </a:ext>
            </a:extLst>
          </p:cNvPr>
          <p:cNvPicPr>
            <a:picLocks noChangeAspect="1"/>
          </p:cNvPicPr>
          <p:nvPr/>
        </p:nvPicPr>
        <p:blipFill>
          <a:blip r:embed="rId3"/>
          <a:stretch>
            <a:fillRect/>
          </a:stretch>
        </p:blipFill>
        <p:spPr>
          <a:xfrm>
            <a:off x="1364637" y="1407832"/>
            <a:ext cx="6650278" cy="4498007"/>
          </a:xfrm>
          <a:prstGeom prst="rect">
            <a:avLst/>
          </a:prstGeom>
        </p:spPr>
      </p:pic>
    </p:spTree>
    <p:extLst>
      <p:ext uri="{BB962C8B-B14F-4D97-AF65-F5344CB8AC3E}">
        <p14:creationId xmlns:p14="http://schemas.microsoft.com/office/powerpoint/2010/main" val="172578485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ABB0A0E-96B0-4D21-9F3D-4CC1B93C2066}"/>
              </a:ext>
            </a:extLst>
          </p:cNvPr>
          <p:cNvSpPr txBox="1">
            <a:spLocks/>
          </p:cNvSpPr>
          <p:nvPr/>
        </p:nvSpPr>
        <p:spPr>
          <a:xfrm>
            <a:off x="4252273" y="1079468"/>
            <a:ext cx="3137837" cy="1025090"/>
          </a:xfrm>
          <a:prstGeom prst="rect">
            <a:avLst/>
          </a:prstGeom>
        </p:spPr>
        <p:txBody>
          <a:bodyPr vert="horz" lIns="68580" tIns="34290" rIns="68580" bIns="34290" rtlCol="0" anchor="ctr">
            <a:normAutofit/>
          </a:bodyPr>
          <a:lstStyle>
            <a:lvl1pPr algn="r" defTabSz="914400" rtl="0" eaLnBrk="1" latinLnBrk="0" hangingPunct="1">
              <a:lnSpc>
                <a:spcPct val="90000"/>
              </a:lnSpc>
              <a:spcBef>
                <a:spcPct val="0"/>
              </a:spcBef>
              <a:buNone/>
              <a:defRPr sz="4000" b="1" kern="1200">
                <a:solidFill>
                  <a:srgbClr val="004D5C"/>
                </a:solidFill>
                <a:latin typeface="Century Gothic" panose="020B0502020202020204" pitchFamily="34" charset="0"/>
                <a:ea typeface="+mj-ea"/>
                <a:cs typeface="+mj-cs"/>
              </a:defRPr>
            </a:lvl1pPr>
          </a:lstStyle>
          <a:p>
            <a:r>
              <a:rPr lang="en-US" sz="2400">
                <a:solidFill>
                  <a:srgbClr val="22474E"/>
                </a:solidFill>
              </a:rPr>
              <a:t>Job Share Distribution</a:t>
            </a:r>
            <a:endParaRPr lang="en-US" sz="2400" dirty="0">
              <a:solidFill>
                <a:srgbClr val="22474E"/>
              </a:solidFill>
            </a:endParaRPr>
          </a:p>
        </p:txBody>
      </p:sp>
      <p:pic>
        <p:nvPicPr>
          <p:cNvPr id="8" name="Content Placeholder 3">
            <a:extLst>
              <a:ext uri="{FF2B5EF4-FFF2-40B4-BE49-F238E27FC236}">
                <a16:creationId xmlns:a16="http://schemas.microsoft.com/office/drawing/2014/main" id="{A98C22BD-F0BC-43F8-AEFD-76CD373BD4DD}"/>
              </a:ext>
            </a:extLst>
          </p:cNvPr>
          <p:cNvPicPr>
            <a:picLocks noGrp="1" noChangeAspect="1"/>
          </p:cNvPicPr>
          <p:nvPr>
            <p:ph idx="1"/>
          </p:nvPr>
        </p:nvPicPr>
        <p:blipFill>
          <a:blip r:embed="rId3"/>
          <a:stretch>
            <a:fillRect/>
          </a:stretch>
        </p:blipFill>
        <p:spPr>
          <a:xfrm>
            <a:off x="1328809" y="857250"/>
            <a:ext cx="3558375" cy="5106334"/>
          </a:xfrm>
          <a:prstGeom prst="rect">
            <a:avLst/>
          </a:prstGeom>
        </p:spPr>
      </p:pic>
    </p:spTree>
    <p:extLst>
      <p:ext uri="{BB962C8B-B14F-4D97-AF65-F5344CB8AC3E}">
        <p14:creationId xmlns:p14="http://schemas.microsoft.com/office/powerpoint/2010/main" val="688728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Reminder</a:t>
            </a:r>
          </a:p>
        </p:txBody>
      </p:sp>
      <p:sp>
        <p:nvSpPr>
          <p:cNvPr id="3" name="Content Placeholder 2"/>
          <p:cNvSpPr>
            <a:spLocks noGrp="1"/>
          </p:cNvSpPr>
          <p:nvPr>
            <p:ph idx="1"/>
          </p:nvPr>
        </p:nvSpPr>
        <p:spPr>
          <a:xfrm>
            <a:off x="457200" y="1779814"/>
            <a:ext cx="8229600" cy="4346350"/>
          </a:xfrm>
        </p:spPr>
        <p:txBody>
          <a:bodyPr>
            <a:normAutofit fontScale="70000" lnSpcReduction="20000"/>
          </a:bodyPr>
          <a:lstStyle/>
          <a:p>
            <a:pPr marL="0" indent="0" algn="ctr">
              <a:buNone/>
            </a:pPr>
            <a:r>
              <a:rPr lang="en-US" sz="6000" b="1" dirty="0"/>
              <a:t>Please type questions for presenters into the chat box. Start with which agency or presenter the question </a:t>
            </a:r>
            <a:br>
              <a:rPr lang="en-US" sz="6000" b="1" dirty="0"/>
            </a:br>
            <a:r>
              <a:rPr lang="en-US" sz="6000" b="1" dirty="0"/>
              <a:t>is directed to!</a:t>
            </a:r>
          </a:p>
          <a:p>
            <a:pPr marL="0" indent="0" algn="ctr">
              <a:buNone/>
            </a:pPr>
            <a:endParaRPr lang="en-US" sz="6000" dirty="0"/>
          </a:p>
          <a:p>
            <a:pPr marL="0" indent="0" algn="ctr">
              <a:buNone/>
            </a:pPr>
            <a:r>
              <a:rPr lang="en-US" sz="6000" dirty="0"/>
              <a:t>Morning Session Q &amp; A will  begin around 11:30AM</a:t>
            </a:r>
          </a:p>
        </p:txBody>
      </p:sp>
    </p:spTree>
    <p:extLst>
      <p:ext uri="{BB962C8B-B14F-4D97-AF65-F5344CB8AC3E}">
        <p14:creationId xmlns:p14="http://schemas.microsoft.com/office/powerpoint/2010/main" val="161100759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E9ABC55-98B3-453B-8DF2-2A7753F1C321}"/>
              </a:ext>
            </a:extLst>
          </p:cNvPr>
          <p:cNvSpPr>
            <a:spLocks noGrp="1"/>
          </p:cNvSpPr>
          <p:nvPr>
            <p:ph type="title"/>
          </p:nvPr>
        </p:nvSpPr>
        <p:spPr>
          <a:xfrm>
            <a:off x="-1387006" y="1034477"/>
            <a:ext cx="7791782" cy="412257"/>
          </a:xfrm>
        </p:spPr>
        <p:txBody>
          <a:bodyPr>
            <a:normAutofit fontScale="90000"/>
          </a:bodyPr>
          <a:lstStyle/>
          <a:p>
            <a:r>
              <a:rPr lang="en-US" dirty="0"/>
              <a:t>Drive-up </a:t>
            </a:r>
            <a:r>
              <a:rPr lang="en-US" dirty="0" err="1"/>
              <a:t>WiFi</a:t>
            </a:r>
            <a:r>
              <a:rPr lang="en-US" dirty="0"/>
              <a:t> Hotspots Tool</a:t>
            </a:r>
          </a:p>
        </p:txBody>
      </p:sp>
      <p:sp>
        <p:nvSpPr>
          <p:cNvPr id="9" name="Content Placeholder 2">
            <a:extLst>
              <a:ext uri="{FF2B5EF4-FFF2-40B4-BE49-F238E27FC236}">
                <a16:creationId xmlns:a16="http://schemas.microsoft.com/office/drawing/2014/main" id="{CC3CF95B-8D3A-427C-8CE7-EC17A77A432E}"/>
              </a:ext>
            </a:extLst>
          </p:cNvPr>
          <p:cNvSpPr>
            <a:spLocks noGrp="1"/>
          </p:cNvSpPr>
          <p:nvPr>
            <p:ph idx="1"/>
          </p:nvPr>
        </p:nvSpPr>
        <p:spPr>
          <a:xfrm>
            <a:off x="1501802" y="5408285"/>
            <a:ext cx="7886700" cy="344981"/>
          </a:xfrm>
        </p:spPr>
        <p:txBody>
          <a:bodyPr>
            <a:normAutofit fontScale="77500" lnSpcReduction="20000"/>
          </a:bodyPr>
          <a:lstStyle/>
          <a:p>
            <a:r>
              <a:rPr lang="en-US" u="sng" dirty="0">
                <a:hlinkClick r:id="rId3"/>
              </a:rPr>
              <a:t>www.ildceo.net/wifi</a:t>
            </a:r>
            <a:endParaRPr lang="en-US" dirty="0"/>
          </a:p>
        </p:txBody>
      </p:sp>
      <p:pic>
        <p:nvPicPr>
          <p:cNvPr id="4" name="Picture 3">
            <a:extLst>
              <a:ext uri="{FF2B5EF4-FFF2-40B4-BE49-F238E27FC236}">
                <a16:creationId xmlns:a16="http://schemas.microsoft.com/office/drawing/2014/main" id="{3983C2A8-B9B8-44C3-AFD3-D612A07CC947}"/>
              </a:ext>
            </a:extLst>
          </p:cNvPr>
          <p:cNvPicPr>
            <a:picLocks noChangeAspect="1"/>
          </p:cNvPicPr>
          <p:nvPr/>
        </p:nvPicPr>
        <p:blipFill>
          <a:blip r:embed="rId4"/>
          <a:stretch>
            <a:fillRect/>
          </a:stretch>
        </p:blipFill>
        <p:spPr>
          <a:xfrm>
            <a:off x="1930215" y="1602644"/>
            <a:ext cx="5283571" cy="3652712"/>
          </a:xfrm>
          <a:prstGeom prst="rect">
            <a:avLst/>
          </a:prstGeom>
        </p:spPr>
      </p:pic>
    </p:spTree>
    <p:extLst>
      <p:ext uri="{BB962C8B-B14F-4D97-AF65-F5344CB8AC3E}">
        <p14:creationId xmlns:p14="http://schemas.microsoft.com/office/powerpoint/2010/main" val="153724522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E5F471D5-5FB7-4E64-B677-41425131E925}"/>
              </a:ext>
            </a:extLst>
          </p:cNvPr>
          <p:cNvSpPr>
            <a:spLocks noGrp="1"/>
          </p:cNvSpPr>
          <p:nvPr>
            <p:ph type="title"/>
          </p:nvPr>
        </p:nvSpPr>
        <p:spPr>
          <a:xfrm>
            <a:off x="3766366" y="3716965"/>
            <a:ext cx="4848965" cy="1137011"/>
          </a:xfrm>
        </p:spPr>
        <p:txBody>
          <a:bodyPr vert="horz" lIns="68580" tIns="34290" rIns="68580" bIns="34290" rtlCol="0" anchor="b">
            <a:normAutofit/>
          </a:bodyPr>
          <a:lstStyle/>
          <a:p>
            <a:r>
              <a:rPr lang="en-US" sz="3600" b="1" kern="1200" dirty="0">
                <a:solidFill>
                  <a:schemeClr val="tx1"/>
                </a:solidFill>
                <a:latin typeface="+mn-lt"/>
              </a:rPr>
              <a:t>Be sure to wash your Hans! </a:t>
            </a:r>
            <a:r>
              <a:rPr lang="en-US" sz="3600" b="1" kern="1200" dirty="0">
                <a:solidFill>
                  <a:schemeClr val="bg1"/>
                </a:solidFill>
                <a:latin typeface="Arial Black" panose="020B0A04020102020204" pitchFamily="34" charset="0"/>
              </a:rPr>
              <a:t>Hans!!!</a:t>
            </a:r>
          </a:p>
        </p:txBody>
      </p:sp>
      <p:pic>
        <p:nvPicPr>
          <p:cNvPr id="9" name="Content Placeholder 6">
            <a:extLst>
              <a:ext uri="{FF2B5EF4-FFF2-40B4-BE49-F238E27FC236}">
                <a16:creationId xmlns:a16="http://schemas.microsoft.com/office/drawing/2014/main" id="{9C42A5D5-4BD7-4603-BA77-4289E80BB14E}"/>
              </a:ext>
            </a:extLst>
          </p:cNvPr>
          <p:cNvPicPr>
            <a:picLocks noChangeAspect="1"/>
          </p:cNvPicPr>
          <p:nvPr/>
        </p:nvPicPr>
        <p:blipFill rotWithShape="1">
          <a:blip r:embed="rId3"/>
          <a:srcRect l="2459" r="4879" b="-2"/>
          <a:stretch/>
        </p:blipFill>
        <p:spPr>
          <a:xfrm>
            <a:off x="238226" y="1098550"/>
            <a:ext cx="3120339" cy="4660901"/>
          </a:xfrm>
          <a:prstGeom prst="rect">
            <a:avLst/>
          </a:prstGeom>
        </p:spPr>
      </p:pic>
      <p:pic>
        <p:nvPicPr>
          <p:cNvPr id="10" name="Content Placeholder 7">
            <a:extLst>
              <a:ext uri="{FF2B5EF4-FFF2-40B4-BE49-F238E27FC236}">
                <a16:creationId xmlns:a16="http://schemas.microsoft.com/office/drawing/2014/main" id="{70C15E07-6249-475D-B245-F8F56E939757}"/>
              </a:ext>
            </a:extLst>
          </p:cNvPr>
          <p:cNvPicPr>
            <a:picLocks noChangeAspect="1"/>
          </p:cNvPicPr>
          <p:nvPr/>
        </p:nvPicPr>
        <p:blipFill rotWithShape="1">
          <a:blip r:embed="rId4"/>
          <a:srcRect t="1186" r="2" b="40519"/>
          <a:stretch/>
        </p:blipFill>
        <p:spPr>
          <a:xfrm>
            <a:off x="3490722" y="1081772"/>
            <a:ext cx="5412814" cy="2256141"/>
          </a:xfrm>
          <a:prstGeom prst="rect">
            <a:avLst/>
          </a:prstGeom>
        </p:spPr>
      </p:pic>
    </p:spTree>
    <p:extLst>
      <p:ext uri="{BB962C8B-B14F-4D97-AF65-F5344CB8AC3E}">
        <p14:creationId xmlns:p14="http://schemas.microsoft.com/office/powerpoint/2010/main" val="259039253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56191"/>
          </a:xfrm>
        </p:spPr>
        <p:txBody>
          <a:bodyPr>
            <a:normAutofit/>
          </a:bodyPr>
          <a:lstStyle/>
          <a:p>
            <a:r>
              <a:rPr lang="en-US" sz="6600" dirty="0">
                <a:solidFill>
                  <a:srgbClr val="D42C2A"/>
                </a:solidFill>
                <a:latin typeface="Arial Black" panose="020B0A04020102020204" pitchFamily="34" charset="0"/>
              </a:rPr>
              <a:t>Questions</a:t>
            </a:r>
          </a:p>
        </p:txBody>
      </p:sp>
      <p:sp>
        <p:nvSpPr>
          <p:cNvPr id="3" name="Content Placeholder 2"/>
          <p:cNvSpPr>
            <a:spLocks noGrp="1"/>
          </p:cNvSpPr>
          <p:nvPr>
            <p:ph idx="1"/>
          </p:nvPr>
        </p:nvSpPr>
        <p:spPr>
          <a:xfrm>
            <a:off x="457200" y="1910443"/>
            <a:ext cx="8229600" cy="4215720"/>
          </a:xfrm>
        </p:spPr>
        <p:txBody>
          <a:bodyPr>
            <a:normAutofit/>
          </a:bodyPr>
          <a:lstStyle/>
          <a:p>
            <a:pPr marL="0" indent="0" algn="ctr">
              <a:buNone/>
            </a:pPr>
            <a:r>
              <a:rPr lang="en-US" sz="5400" b="1" dirty="0"/>
              <a:t>Please type your questions for IBHE into the chat box.  Preface questions with the agency or person they are directed to.</a:t>
            </a:r>
          </a:p>
        </p:txBody>
      </p:sp>
    </p:spTree>
    <p:extLst>
      <p:ext uri="{BB962C8B-B14F-4D97-AF65-F5344CB8AC3E}">
        <p14:creationId xmlns:p14="http://schemas.microsoft.com/office/powerpoint/2010/main" val="4089788619"/>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30083"/>
          </a:xfrm>
        </p:spPr>
        <p:txBody>
          <a:bodyPr>
            <a:normAutofit/>
          </a:bodyPr>
          <a:lstStyle/>
          <a:p>
            <a:r>
              <a:rPr lang="en-US" sz="6600" dirty="0">
                <a:solidFill>
                  <a:srgbClr val="D42C2A"/>
                </a:solidFill>
                <a:latin typeface="Arial Black" panose="020B0A04020102020204" pitchFamily="34" charset="0"/>
              </a:rPr>
              <a:t>Q &amp; A BEGINS</a:t>
            </a:r>
            <a:br>
              <a:rPr lang="en-US" sz="6600" dirty="0">
                <a:solidFill>
                  <a:srgbClr val="FF0000"/>
                </a:solidFill>
                <a:latin typeface="Arial Black" panose="020B0A04020102020204" pitchFamily="34" charset="0"/>
              </a:rPr>
            </a:br>
            <a:br>
              <a:rPr lang="en-US" sz="2700" dirty="0"/>
            </a:br>
            <a:endParaRPr lang="en-US" sz="2700" dirty="0">
              <a:solidFill>
                <a:srgbClr val="FF0000"/>
              </a:solidFill>
              <a:latin typeface="Arial Black" panose="020B0A04020102020204" pitchFamily="34" charset="0"/>
            </a:endParaRPr>
          </a:p>
        </p:txBody>
      </p:sp>
      <p:sp>
        <p:nvSpPr>
          <p:cNvPr id="5" name="Content Placeholder 4">
            <a:extLst>
              <a:ext uri="{FF2B5EF4-FFF2-40B4-BE49-F238E27FC236}">
                <a16:creationId xmlns:a16="http://schemas.microsoft.com/office/drawing/2014/main" id="{5BA8CE68-614B-4743-B19C-23EBCA6D322F}"/>
              </a:ext>
            </a:extLst>
          </p:cNvPr>
          <p:cNvSpPr>
            <a:spLocks noGrp="1"/>
          </p:cNvSpPr>
          <p:nvPr>
            <p:ph idx="1"/>
          </p:nvPr>
        </p:nvSpPr>
        <p:spPr>
          <a:xfrm>
            <a:off x="304799" y="1600200"/>
            <a:ext cx="8582025" cy="4525963"/>
          </a:xfrm>
        </p:spPr>
        <p:txBody>
          <a:bodyPr>
            <a:normAutofit/>
          </a:bodyPr>
          <a:lstStyle/>
          <a:p>
            <a:pPr marL="0" indent="0" algn="ctr">
              <a:buNone/>
            </a:pPr>
            <a:r>
              <a:rPr lang="en-US" dirty="0"/>
              <a:t>Afternoon Session Questions</a:t>
            </a:r>
          </a:p>
          <a:p>
            <a:r>
              <a:rPr lang="en-US" dirty="0"/>
              <a:t>Please type your questions into the chat box starting with agency or person they are </a:t>
            </a:r>
            <a:br>
              <a:rPr lang="en-US" dirty="0"/>
            </a:br>
            <a:r>
              <a:rPr lang="en-US" dirty="0"/>
              <a:t>directed to:</a:t>
            </a:r>
          </a:p>
          <a:p>
            <a:r>
              <a:rPr lang="en-US" sz="3000" dirty="0"/>
              <a:t>Marcus Brown, </a:t>
            </a:r>
            <a:r>
              <a:rPr lang="en-US" sz="3000" i="1" dirty="0"/>
              <a:t>Illinois Community College  Board </a:t>
            </a:r>
          </a:p>
          <a:p>
            <a:r>
              <a:rPr lang="en-US" sz="3000" dirty="0"/>
              <a:t>Jason Helfer, </a:t>
            </a:r>
            <a:r>
              <a:rPr lang="en-US" sz="3000" i="1" dirty="0"/>
              <a:t>Illinois State Board of Education </a:t>
            </a:r>
          </a:p>
          <a:p>
            <a:r>
              <a:rPr lang="en-US" sz="3000" dirty="0"/>
              <a:t>Eric Lichtenberger, </a:t>
            </a:r>
            <a:r>
              <a:rPr lang="en-US" sz="3000" i="1" dirty="0"/>
              <a:t>Illinois Board of Higher Education </a:t>
            </a:r>
          </a:p>
        </p:txBody>
      </p:sp>
    </p:spTree>
    <p:extLst>
      <p:ext uri="{BB962C8B-B14F-4D97-AF65-F5344CB8AC3E}">
        <p14:creationId xmlns:p14="http://schemas.microsoft.com/office/powerpoint/2010/main" val="3450479523"/>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34720"/>
            <a:ext cx="8229600" cy="1950720"/>
          </a:xfrm>
        </p:spPr>
        <p:txBody>
          <a:bodyPr>
            <a:normAutofit fontScale="90000"/>
          </a:bodyPr>
          <a:lstStyle/>
          <a:p>
            <a:r>
              <a:rPr lang="en-US" dirty="0">
                <a:solidFill>
                  <a:srgbClr val="D42C2A"/>
                </a:solidFill>
                <a:latin typeface="Arial Black" panose="020B0A04020102020204" pitchFamily="34" charset="0"/>
              </a:rPr>
              <a:t>Closing Thoughts </a:t>
            </a:r>
            <a:br>
              <a:rPr lang="en-US" dirty="0">
                <a:solidFill>
                  <a:srgbClr val="D42C2A"/>
                </a:solidFill>
                <a:latin typeface="Arial Black" panose="020B0A04020102020204" pitchFamily="34" charset="0"/>
              </a:rPr>
            </a:br>
            <a:r>
              <a:rPr lang="en-US" dirty="0">
                <a:solidFill>
                  <a:srgbClr val="D42C2A"/>
                </a:solidFill>
                <a:latin typeface="Arial Black" panose="020B0A04020102020204" pitchFamily="34" charset="0"/>
              </a:rPr>
              <a:t>&amp; </a:t>
            </a:r>
            <a:br>
              <a:rPr lang="en-US" dirty="0">
                <a:solidFill>
                  <a:srgbClr val="D42C2A"/>
                </a:solidFill>
                <a:latin typeface="Arial Black" panose="020B0A04020102020204" pitchFamily="34" charset="0"/>
              </a:rPr>
            </a:br>
            <a:r>
              <a:rPr lang="en-US" dirty="0">
                <a:solidFill>
                  <a:srgbClr val="D42C2A"/>
                </a:solidFill>
                <a:latin typeface="Arial Black" panose="020B0A04020102020204" pitchFamily="34" charset="0"/>
              </a:rPr>
              <a:t>Setting the Stage for Friday</a:t>
            </a:r>
          </a:p>
        </p:txBody>
      </p:sp>
      <p:sp>
        <p:nvSpPr>
          <p:cNvPr id="3" name="Content Placeholder 2"/>
          <p:cNvSpPr>
            <a:spLocks noGrp="1"/>
          </p:cNvSpPr>
          <p:nvPr>
            <p:ph idx="1"/>
          </p:nvPr>
        </p:nvSpPr>
        <p:spPr>
          <a:xfrm>
            <a:off x="457200" y="3088640"/>
            <a:ext cx="8229600" cy="3037523"/>
          </a:xfrm>
        </p:spPr>
        <p:txBody>
          <a:bodyPr>
            <a:normAutofit/>
          </a:bodyPr>
          <a:lstStyle/>
          <a:p>
            <a:pPr marL="0" indent="0" algn="ctr">
              <a:buNone/>
            </a:pPr>
            <a:r>
              <a:rPr lang="en-US" sz="4400" b="1" dirty="0"/>
              <a:t>Wrapping it Up - Albert Wat</a:t>
            </a:r>
          </a:p>
          <a:p>
            <a:pPr marL="0" indent="0" algn="ctr">
              <a:buNone/>
            </a:pPr>
            <a:endParaRPr lang="en-US" b="1" dirty="0"/>
          </a:p>
          <a:p>
            <a:pPr marL="0" indent="0" algn="ctr">
              <a:buNone/>
            </a:pPr>
            <a:r>
              <a:rPr lang="en-US" sz="4400" b="1" dirty="0"/>
              <a:t>Looking to Friday:  Joni Scritchlow</a:t>
            </a:r>
          </a:p>
        </p:txBody>
      </p:sp>
    </p:spTree>
    <p:extLst>
      <p:ext uri="{BB962C8B-B14F-4D97-AF65-F5344CB8AC3E}">
        <p14:creationId xmlns:p14="http://schemas.microsoft.com/office/powerpoint/2010/main" val="413449277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32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Welcome</a:t>
            </a:r>
          </a:p>
        </p:txBody>
      </p:sp>
      <p:sp>
        <p:nvSpPr>
          <p:cNvPr id="3" name="Content Placeholder 2"/>
          <p:cNvSpPr>
            <a:spLocks noGrp="1"/>
          </p:cNvSpPr>
          <p:nvPr>
            <p:ph idx="1"/>
          </p:nvPr>
        </p:nvSpPr>
        <p:spPr/>
        <p:txBody>
          <a:bodyPr>
            <a:normAutofit/>
          </a:bodyPr>
          <a:lstStyle/>
          <a:p>
            <a:pPr marL="0" indent="0" algn="ctr">
              <a:buNone/>
            </a:pPr>
            <a:endParaRPr lang="en-US" sz="4400" b="1" dirty="0"/>
          </a:p>
          <a:p>
            <a:pPr marL="0" indent="0" algn="ctr">
              <a:buNone/>
            </a:pPr>
            <a:r>
              <a:rPr lang="en-US" sz="5400" b="1" dirty="0"/>
              <a:t>Albert Wat, </a:t>
            </a:r>
          </a:p>
          <a:p>
            <a:pPr marL="0" indent="0" algn="ctr">
              <a:buNone/>
            </a:pPr>
            <a:r>
              <a:rPr lang="en-US" sz="5400" b="1" dirty="0"/>
              <a:t>Alliance for Early Success </a:t>
            </a:r>
          </a:p>
        </p:txBody>
      </p:sp>
    </p:spTree>
    <p:extLst>
      <p:ext uri="{BB962C8B-B14F-4D97-AF65-F5344CB8AC3E}">
        <p14:creationId xmlns:p14="http://schemas.microsoft.com/office/powerpoint/2010/main" val="12219738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p:cNvSpPr>
          <p:nvPr/>
        </p:nvSpPr>
        <p:spPr bwMode="auto">
          <a:xfrm>
            <a:off x="2322836" y="1891978"/>
            <a:ext cx="5775275" cy="1312664"/>
          </a:xfrm>
          <a:prstGeom prst="rect">
            <a:avLst/>
          </a:prstGeom>
          <a:noFill/>
          <a:ln w="3175">
            <a:noFill/>
            <a:miter lim="400000"/>
            <a:headEnd/>
            <a:tailEnd/>
          </a:ln>
        </p:spPr>
        <p:txBody>
          <a:bodyPr lIns="26789" tIns="26789" rIns="26789" bIns="26789" anchor="ctr">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r>
              <a:rPr lang="en-US" sz="2812" b="1" dirty="0">
                <a:latin typeface="Rockwell" pitchFamily="-65" charset="0"/>
                <a:ea typeface="Rockwell" pitchFamily="-65" charset="0"/>
                <a:cs typeface="Rockwell" pitchFamily="-65" charset="0"/>
                <a:sym typeface="Rockwell" pitchFamily="-65" charset="0"/>
              </a:rPr>
              <a:t>Advancing the ECE Profession: Where Do We Go From Here?</a:t>
            </a:r>
          </a:p>
        </p:txBody>
      </p:sp>
      <p:sp>
        <p:nvSpPr>
          <p:cNvPr id="7171" name="Text Box 2"/>
          <p:cNvSpPr txBox="1">
            <a:spLocks/>
          </p:cNvSpPr>
          <p:nvPr/>
        </p:nvSpPr>
        <p:spPr bwMode="auto">
          <a:xfrm>
            <a:off x="2294930" y="3346400"/>
            <a:ext cx="6027539" cy="294680"/>
          </a:xfrm>
          <a:prstGeom prst="rect">
            <a:avLst/>
          </a:prstGeom>
          <a:noFill/>
          <a:ln w="3175">
            <a:noFill/>
            <a:miter lim="400000"/>
            <a:headEnd/>
            <a:tailEnd/>
          </a:ln>
        </p:spPr>
        <p:txBody>
          <a:bodyPr lIns="26789" tIns="26789" rIns="26789" bIns="26789" anchor="ctr">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r>
              <a:rPr lang="en-US" sz="1088" dirty="0"/>
              <a:t>Gateways to Opportunity Higher Education Forum</a:t>
            </a:r>
            <a:r>
              <a:rPr lang="en-US" sz="1088" dirty="0">
                <a:latin typeface="Calibri" pitchFamily="-65" charset="0"/>
                <a:ea typeface="Calibri" pitchFamily="-65" charset="0"/>
                <a:cs typeface="Calibri" pitchFamily="-65" charset="0"/>
                <a:sym typeface="Calibri" pitchFamily="-65" charset="0"/>
              </a:rPr>
              <a:t>| April 16, 2020</a:t>
            </a:r>
          </a:p>
        </p:txBody>
      </p:sp>
      <p:sp>
        <p:nvSpPr>
          <p:cNvPr id="7172" name="Rectangle 3"/>
          <p:cNvSpPr>
            <a:spLocks/>
          </p:cNvSpPr>
          <p:nvPr/>
        </p:nvSpPr>
        <p:spPr bwMode="auto">
          <a:xfrm>
            <a:off x="-581546" y="-190872"/>
            <a:ext cx="2287117" cy="7370341"/>
          </a:xfrm>
          <a:prstGeom prst="rect">
            <a:avLst/>
          </a:prstGeom>
          <a:solidFill>
            <a:srgbClr val="F16723"/>
          </a:solidFill>
          <a:ln w="3175">
            <a:noFill/>
            <a:miter lim="400000"/>
            <a:headEnd/>
            <a:tailEnd/>
          </a:ln>
        </p:spPr>
        <p:txBody>
          <a:bodyPr lIns="26789" tIns="26789" rIns="26789" bIns="26789" anchor="ctr">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endParaRPr lang="en-US" sz="1406">
              <a:solidFill>
                <a:srgbClr val="FFFFFF"/>
              </a:solidFill>
              <a:latin typeface="Helvetica Neue Medium" pitchFamily="-65" charset="0"/>
              <a:ea typeface="Helvetica Neue Medium" pitchFamily="-65" charset="0"/>
              <a:cs typeface="Helvetica Neue Medium" pitchFamily="-65" charset="0"/>
              <a:sym typeface="Helvetica Neue Medium" pitchFamily="-65" charset="0"/>
            </a:endParaRPr>
          </a:p>
        </p:txBody>
      </p:sp>
      <p:sp>
        <p:nvSpPr>
          <p:cNvPr id="7173" name="Rectangle 4"/>
          <p:cNvSpPr>
            <a:spLocks/>
          </p:cNvSpPr>
          <p:nvPr/>
        </p:nvSpPr>
        <p:spPr bwMode="auto">
          <a:xfrm>
            <a:off x="1701106" y="-183059"/>
            <a:ext cx="47997" cy="7224117"/>
          </a:xfrm>
          <a:prstGeom prst="rect">
            <a:avLst/>
          </a:prstGeom>
          <a:solidFill>
            <a:srgbClr val="6C6B19"/>
          </a:solidFill>
          <a:ln w="3175">
            <a:noFill/>
            <a:miter lim="400000"/>
            <a:headEnd/>
            <a:tailEnd/>
          </a:ln>
        </p:spPr>
        <p:txBody>
          <a:bodyPr lIns="26789" tIns="26789" rIns="26789" bIns="26789" anchor="ctr">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endParaRPr lang="en-US" sz="1406">
              <a:solidFill>
                <a:srgbClr val="FFFFFF"/>
              </a:solidFill>
              <a:latin typeface="Helvetica Neue Medium" pitchFamily="-65" charset="0"/>
              <a:ea typeface="Helvetica Neue Medium" pitchFamily="-65" charset="0"/>
              <a:cs typeface="Helvetica Neue Medium" pitchFamily="-65" charset="0"/>
              <a:sym typeface="Helvetica Neue Medium" pitchFamily="-65" charset="0"/>
            </a:endParaRPr>
          </a:p>
        </p:txBody>
      </p:sp>
      <p:sp>
        <p:nvSpPr>
          <p:cNvPr id="7174" name="Rectangle 5"/>
          <p:cNvSpPr>
            <a:spLocks/>
          </p:cNvSpPr>
          <p:nvPr/>
        </p:nvSpPr>
        <p:spPr bwMode="auto">
          <a:xfrm>
            <a:off x="1658690" y="-168548"/>
            <a:ext cx="46881" cy="7041059"/>
          </a:xfrm>
          <a:prstGeom prst="rect">
            <a:avLst/>
          </a:prstGeom>
          <a:solidFill>
            <a:srgbClr val="A9228E"/>
          </a:solidFill>
          <a:ln w="3175">
            <a:noFill/>
            <a:miter lim="400000"/>
            <a:headEnd/>
            <a:tailEnd/>
          </a:ln>
        </p:spPr>
        <p:txBody>
          <a:bodyPr lIns="26789" tIns="26789" rIns="26789" bIns="26789" anchor="ctr">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endParaRPr lang="en-US" sz="1406">
              <a:solidFill>
                <a:srgbClr val="FFFFFF"/>
              </a:solidFill>
              <a:latin typeface="Helvetica Neue Medium" pitchFamily="-65" charset="0"/>
              <a:ea typeface="Helvetica Neue Medium" pitchFamily="-65" charset="0"/>
              <a:cs typeface="Helvetica Neue Medium" pitchFamily="-65" charset="0"/>
              <a:sym typeface="Helvetica Neue Medium" pitchFamily="-65" charset="0"/>
            </a:endParaRPr>
          </a:p>
        </p:txBody>
      </p:sp>
      <p:pic>
        <p:nvPicPr>
          <p:cNvPr id="7175" name="Picture 6" descr="AES_Standard_logo_wTag.png"/>
          <p:cNvPicPr>
            <a:picLocks noChangeAspect="1"/>
          </p:cNvPicPr>
          <p:nvPr/>
        </p:nvPicPr>
        <p:blipFill>
          <a:blip r:embed="rId3"/>
          <a:srcRect/>
          <a:stretch>
            <a:fillRect/>
          </a:stretch>
        </p:blipFill>
        <p:spPr bwMode="auto">
          <a:xfrm>
            <a:off x="5774160" y="5111131"/>
            <a:ext cx="2548309" cy="1014635"/>
          </a:xfrm>
          <a:prstGeom prst="rect">
            <a:avLst/>
          </a:prstGeom>
          <a:noFill/>
          <a:ln w="3175">
            <a:noFill/>
            <a:miter lim="400000"/>
            <a:headEnd/>
            <a:tailEnd/>
          </a:ln>
        </p:spPr>
      </p:pic>
    </p:spTree>
    <p:extLst>
      <p:ext uri="{BB962C8B-B14F-4D97-AF65-F5344CB8AC3E}">
        <p14:creationId xmlns:p14="http://schemas.microsoft.com/office/powerpoint/2010/main" val="250777338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a:xfrm>
            <a:off x="573733" y="628428"/>
            <a:ext cx="5853410" cy="430857"/>
          </a:xfrm>
        </p:spPr>
        <p:txBody>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eaLnBrk="1"/>
            <a:r>
              <a:rPr lang="en-US" dirty="0"/>
              <a:t>Where were we before COVID-19</a:t>
            </a:r>
          </a:p>
        </p:txBody>
      </p:sp>
      <p:sp>
        <p:nvSpPr>
          <p:cNvPr id="8195" name="Rectangle 2"/>
          <p:cNvSpPr>
            <a:spLocks noGrp="1" noChangeArrowheads="1"/>
          </p:cNvSpPr>
          <p:nvPr>
            <p:ph type="body" sz="quarter" idx="1"/>
          </p:nvPr>
        </p:nvSpPr>
        <p:spPr>
          <a:xfrm>
            <a:off x="607219" y="1393032"/>
            <a:ext cx="4286250" cy="642938"/>
          </a:xfrm>
        </p:spPr>
        <p:txBody>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marL="0" indent="0" eaLnBrk="1">
              <a:lnSpc>
                <a:spcPct val="150000"/>
              </a:lnSpc>
              <a:spcBef>
                <a:spcPts val="773"/>
              </a:spcBef>
            </a:pPr>
            <a:r>
              <a:rPr lang="en-US" sz="1687" i="1" dirty="0">
                <a:latin typeface="Calibri" pitchFamily="-65" charset="0"/>
                <a:ea typeface="Calibri" pitchFamily="-65" charset="0"/>
                <a:cs typeface="Calibri" pitchFamily="-65" charset="0"/>
                <a:sym typeface="Calibri" pitchFamily="-65" charset="0"/>
              </a:rPr>
              <a:t>Since the Transforming the Workforce report . . . </a:t>
            </a:r>
          </a:p>
          <a:p>
            <a:pPr marL="0" indent="0" eaLnBrk="1">
              <a:lnSpc>
                <a:spcPct val="150000"/>
              </a:lnSpc>
              <a:spcBef>
                <a:spcPts val="773"/>
              </a:spcBef>
            </a:pPr>
            <a:endParaRPr lang="en-US" sz="1547" dirty="0">
              <a:latin typeface="Museo Sans 300" pitchFamily="-65" charset="0"/>
              <a:ea typeface="Museo Sans 300" pitchFamily="-65" charset="0"/>
              <a:cs typeface="Museo Sans 300" pitchFamily="-65" charset="0"/>
              <a:sym typeface="Museo Sans 300" pitchFamily="-65" charset="0"/>
            </a:endParaRPr>
          </a:p>
          <a:p>
            <a:pPr marL="0" indent="0" eaLnBrk="1">
              <a:lnSpc>
                <a:spcPct val="150000"/>
              </a:lnSpc>
            </a:pPr>
            <a:endParaRPr lang="en-US" sz="1547" dirty="0">
              <a:latin typeface="Museo Sans 300" pitchFamily="-65" charset="0"/>
              <a:ea typeface="Museo Sans 300" pitchFamily="-65" charset="0"/>
              <a:cs typeface="Museo Sans 300" pitchFamily="-65" charset="0"/>
              <a:sym typeface="Museo Sans 300" pitchFamily="-65" charset="0"/>
            </a:endParaRPr>
          </a:p>
          <a:p>
            <a:pPr marL="0" indent="0" eaLnBrk="1">
              <a:lnSpc>
                <a:spcPct val="150000"/>
              </a:lnSpc>
            </a:pPr>
            <a:endParaRPr lang="en-US" sz="1547" dirty="0">
              <a:latin typeface="Museo Sans 300" pitchFamily="-65" charset="0"/>
              <a:ea typeface="Museo Sans 300" pitchFamily="-65" charset="0"/>
              <a:cs typeface="Museo Sans 300" pitchFamily="-65" charset="0"/>
              <a:sym typeface="Museo Sans 300" pitchFamily="-65" charset="0"/>
            </a:endParaRPr>
          </a:p>
          <a:p>
            <a:pPr marL="0" indent="0" eaLnBrk="1">
              <a:lnSpc>
                <a:spcPct val="150000"/>
              </a:lnSpc>
            </a:pPr>
            <a:endParaRPr lang="en-US" sz="1547" dirty="0">
              <a:latin typeface="Museo Sans 300" pitchFamily="-65" charset="0"/>
              <a:ea typeface="Museo Sans 300" pitchFamily="-65" charset="0"/>
              <a:cs typeface="Museo Sans 300" pitchFamily="-65" charset="0"/>
              <a:sym typeface="Museo Sans 300" pitchFamily="-65" charset="0"/>
            </a:endParaRPr>
          </a:p>
          <a:p>
            <a:pPr marL="0" indent="0" eaLnBrk="1">
              <a:lnSpc>
                <a:spcPct val="150000"/>
              </a:lnSpc>
            </a:pPr>
            <a:endParaRPr lang="en-US" sz="1547" dirty="0">
              <a:latin typeface="Museo Sans 300" pitchFamily="-65" charset="0"/>
              <a:ea typeface="Museo Sans 300" pitchFamily="-65" charset="0"/>
              <a:cs typeface="Museo Sans 300" pitchFamily="-65" charset="0"/>
              <a:sym typeface="Museo Sans 300" pitchFamily="-65" charset="0"/>
            </a:endParaRPr>
          </a:p>
        </p:txBody>
      </p:sp>
      <p:sp>
        <p:nvSpPr>
          <p:cNvPr id="8197" name="Text Box 4"/>
          <p:cNvSpPr txBox="1">
            <a:spLocks/>
          </p:cNvSpPr>
          <p:nvPr/>
        </p:nvSpPr>
        <p:spPr bwMode="auto">
          <a:xfrm>
            <a:off x="821532" y="1971709"/>
            <a:ext cx="3857625" cy="2934519"/>
          </a:xfrm>
          <a:prstGeom prst="rect">
            <a:avLst/>
          </a:prstGeom>
          <a:noFill/>
          <a:ln w="3175">
            <a:noFill/>
            <a:miter lim="400000"/>
            <a:headEnd/>
            <a:tailEnd/>
          </a:ln>
        </p:spPr>
        <p:txBody>
          <a:bodyPr lIns="26789" tIns="26789" rIns="26789" bIns="26789">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marL="327039" indent="-327039" algn="l">
              <a:lnSpc>
                <a:spcPct val="150000"/>
              </a:lnSpc>
              <a:spcBef>
                <a:spcPts val="773"/>
              </a:spcBef>
              <a:buSzPct val="102000"/>
              <a:buFontTx/>
              <a:buChar char="•"/>
            </a:pPr>
            <a:r>
              <a:rPr lang="en-US" sz="1687" dirty="0">
                <a:latin typeface="Calibri" pitchFamily="-65" charset="0"/>
                <a:ea typeface="Calibri" pitchFamily="-65" charset="0"/>
                <a:cs typeface="Calibri" pitchFamily="-65" charset="0"/>
                <a:sym typeface="Calibri" pitchFamily="-65" charset="0"/>
              </a:rPr>
              <a:t>Statewide strategic plans</a:t>
            </a:r>
          </a:p>
          <a:p>
            <a:pPr marL="327039" indent="-327039" algn="l">
              <a:lnSpc>
                <a:spcPct val="150000"/>
              </a:lnSpc>
              <a:spcBef>
                <a:spcPts val="773"/>
              </a:spcBef>
              <a:buSzPct val="102000"/>
              <a:buFontTx/>
              <a:buChar char="•"/>
            </a:pPr>
            <a:r>
              <a:rPr lang="en-US" sz="1687" dirty="0">
                <a:latin typeface="Calibri" pitchFamily="-65" charset="0"/>
                <a:ea typeface="Calibri" pitchFamily="-65" charset="0"/>
                <a:cs typeface="Calibri" pitchFamily="-65" charset="0"/>
                <a:sym typeface="Calibri" pitchFamily="-65" charset="0"/>
              </a:rPr>
              <a:t>Early Educators Investment Collaborative</a:t>
            </a:r>
          </a:p>
          <a:p>
            <a:pPr marL="327039" indent="-327039" algn="l">
              <a:lnSpc>
                <a:spcPct val="150000"/>
              </a:lnSpc>
              <a:spcBef>
                <a:spcPts val="773"/>
              </a:spcBef>
              <a:buSzPct val="102000"/>
              <a:buFontTx/>
              <a:buChar char="•"/>
            </a:pPr>
            <a:r>
              <a:rPr lang="en-US" sz="1687" dirty="0">
                <a:latin typeface="Calibri" pitchFamily="-65" charset="0"/>
                <a:ea typeface="Calibri" pitchFamily="-65" charset="0"/>
                <a:cs typeface="Calibri" pitchFamily="-65" charset="0"/>
                <a:sym typeface="Calibri" pitchFamily="-65" charset="0"/>
              </a:rPr>
              <a:t>Power to the Profession</a:t>
            </a:r>
          </a:p>
          <a:p>
            <a:pPr marL="327039" indent="-327039" algn="l">
              <a:lnSpc>
                <a:spcPct val="150000"/>
              </a:lnSpc>
              <a:spcBef>
                <a:spcPts val="773"/>
              </a:spcBef>
              <a:buSzPct val="102000"/>
              <a:buFontTx/>
              <a:buChar char="•"/>
            </a:pPr>
            <a:r>
              <a:rPr lang="en-US" sz="1687" dirty="0">
                <a:latin typeface="Calibri" pitchFamily="-65" charset="0"/>
                <a:ea typeface="Calibri" pitchFamily="-65" charset="0"/>
                <a:cs typeface="Calibri" pitchFamily="-65" charset="0"/>
                <a:sym typeface="Calibri" pitchFamily="-65" charset="0"/>
              </a:rPr>
              <a:t>Compensation strategies/initiatives</a:t>
            </a:r>
          </a:p>
          <a:p>
            <a:pPr marL="327039" indent="-327039" algn="l">
              <a:lnSpc>
                <a:spcPct val="150000"/>
              </a:lnSpc>
              <a:spcBef>
                <a:spcPts val="773"/>
              </a:spcBef>
              <a:buSzPct val="102000"/>
              <a:buFontTx/>
              <a:buChar char="•"/>
            </a:pPr>
            <a:r>
              <a:rPr lang="en-US" sz="1687" dirty="0">
                <a:latin typeface="Calibri" pitchFamily="-65" charset="0"/>
                <a:ea typeface="Calibri" pitchFamily="-65" charset="0"/>
                <a:cs typeface="Calibri" pitchFamily="-65" charset="0"/>
                <a:sym typeface="Calibri" pitchFamily="-65" charset="0"/>
              </a:rPr>
              <a:t>Equity and diversity</a:t>
            </a:r>
            <a:endParaRPr lang="en-US" sz="1687" dirty="0">
              <a:latin typeface="Verdana" pitchFamily="-65" charset="0"/>
              <a:ea typeface="Verdana" pitchFamily="-65" charset="0"/>
              <a:cs typeface="Verdana" pitchFamily="-65" charset="0"/>
              <a:sym typeface="Verdana" pitchFamily="-65" charset="0"/>
            </a:endParaRPr>
          </a:p>
          <a:p>
            <a:pPr marL="121663" indent="-121663" algn="l">
              <a:lnSpc>
                <a:spcPct val="150000"/>
              </a:lnSpc>
              <a:spcBef>
                <a:spcPts val="773"/>
              </a:spcBef>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969" dirty="0">
              <a:latin typeface="Museo Sans 300" pitchFamily="-65" charset="0"/>
              <a:ea typeface="Museo Sans 300" pitchFamily="-65" charset="0"/>
              <a:cs typeface="Museo Sans 300" pitchFamily="-65" charset="0"/>
              <a:sym typeface="Museo Sans 300" pitchFamily="-65" charset="0"/>
            </a:endParaRPr>
          </a:p>
        </p:txBody>
      </p:sp>
      <p:pic>
        <p:nvPicPr>
          <p:cNvPr id="3" name="Picture 2">
            <a:extLst>
              <a:ext uri="{FF2B5EF4-FFF2-40B4-BE49-F238E27FC236}">
                <a16:creationId xmlns:a16="http://schemas.microsoft.com/office/drawing/2014/main" id="{88411DEF-ED27-2144-AB87-6B0B6B4617EB}"/>
              </a:ext>
            </a:extLst>
          </p:cNvPr>
          <p:cNvPicPr>
            <a:picLocks noChangeAspect="1"/>
          </p:cNvPicPr>
          <p:nvPr/>
        </p:nvPicPr>
        <p:blipFill rotWithShape="1">
          <a:blip r:embed="rId3"/>
          <a:srcRect l="28321" t="24228" r="29712" b="11962"/>
          <a:stretch/>
        </p:blipFill>
        <p:spPr>
          <a:xfrm>
            <a:off x="4904631" y="1457293"/>
            <a:ext cx="3837533" cy="3448935"/>
          </a:xfrm>
          <a:prstGeom prst="rect">
            <a:avLst/>
          </a:prstGeom>
        </p:spPr>
      </p:pic>
    </p:spTree>
    <p:extLst>
      <p:ext uri="{BB962C8B-B14F-4D97-AF65-F5344CB8AC3E}">
        <p14:creationId xmlns:p14="http://schemas.microsoft.com/office/powerpoint/2010/main" val="1967475556"/>
      </p:ext>
    </p:extLst>
  </p:cSld>
  <p:clrMapOvr>
    <a:masterClrMapping/>
  </p:clrMapOvr>
  <p:transition spd="slow">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19B5C-B82F-2349-B5B9-8E84505664C4}"/>
              </a:ext>
            </a:extLst>
          </p:cNvPr>
          <p:cNvSpPr>
            <a:spLocks noGrp="1"/>
          </p:cNvSpPr>
          <p:nvPr>
            <p:ph type="title"/>
          </p:nvPr>
        </p:nvSpPr>
        <p:spPr>
          <a:xfrm>
            <a:off x="648040" y="642937"/>
            <a:ext cx="6495710" cy="429742"/>
          </a:xfrm>
        </p:spPr>
        <p:txBody>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r>
              <a:rPr lang="en-US" dirty="0"/>
              <a:t>Opportunities and Challenges in Higher Ed</a:t>
            </a:r>
          </a:p>
        </p:txBody>
      </p:sp>
      <p:sp>
        <p:nvSpPr>
          <p:cNvPr id="4" name="Text Box 4">
            <a:extLst>
              <a:ext uri="{FF2B5EF4-FFF2-40B4-BE49-F238E27FC236}">
                <a16:creationId xmlns:a16="http://schemas.microsoft.com/office/drawing/2014/main" id="{B21EC2DC-6560-444E-9289-2F75A4F62F85}"/>
              </a:ext>
            </a:extLst>
          </p:cNvPr>
          <p:cNvSpPr txBox="1">
            <a:spLocks/>
          </p:cNvSpPr>
          <p:nvPr/>
        </p:nvSpPr>
        <p:spPr bwMode="auto">
          <a:xfrm>
            <a:off x="648040" y="1285875"/>
            <a:ext cx="6001866" cy="2934519"/>
          </a:xfrm>
          <a:prstGeom prst="rect">
            <a:avLst/>
          </a:prstGeom>
          <a:noFill/>
          <a:ln w="3175">
            <a:noFill/>
            <a:miter lim="400000"/>
            <a:headEnd/>
            <a:tailEnd/>
          </a:ln>
        </p:spPr>
        <p:txBody>
          <a:bodyPr lIns="26789" tIns="26789" rIns="26789" bIns="26789">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lnSpc>
                <a:spcPct val="150000"/>
              </a:lnSpc>
              <a:spcBef>
                <a:spcPts val="773"/>
              </a:spcBef>
              <a:buSzPct val="102000"/>
            </a:pPr>
            <a:r>
              <a:rPr lang="en-US" sz="1687" i="1" dirty="0">
                <a:latin typeface="Calibri" pitchFamily="-65" charset="0"/>
                <a:ea typeface="Calibri" pitchFamily="-65" charset="0"/>
                <a:cs typeface="Calibri" pitchFamily="-65" charset="0"/>
                <a:sym typeface="Calibri" pitchFamily="-65" charset="0"/>
              </a:rPr>
              <a:t>Opportunity</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Success stories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Focus on “non-traditional” students</a:t>
            </a:r>
          </a:p>
          <a:p>
            <a:pPr algn="l">
              <a:lnSpc>
                <a:spcPct val="150000"/>
              </a:lnSpc>
              <a:spcBef>
                <a:spcPts val="773"/>
              </a:spcBef>
              <a:buSzPct val="102000"/>
            </a:pPr>
            <a:r>
              <a:rPr lang="en-US" sz="1687" i="1" dirty="0">
                <a:latin typeface="Calibri" pitchFamily="-65" charset="0"/>
                <a:ea typeface="Calibri" pitchFamily="-65" charset="0"/>
                <a:cs typeface="Calibri" pitchFamily="-65" charset="0"/>
                <a:sym typeface="Calibri" pitchFamily="-65" charset="0"/>
              </a:rPr>
              <a:t>Challenge</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Disparate “system”</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Sphere(s) of influence</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Scaling and policy solutions</a:t>
            </a: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969" dirty="0">
              <a:latin typeface="Museo Sans 300" pitchFamily="-65" charset="0"/>
              <a:ea typeface="Museo Sans 300" pitchFamily="-65" charset="0"/>
              <a:cs typeface="Museo Sans 300" pitchFamily="-65" charset="0"/>
              <a:sym typeface="Museo Sans 300" pitchFamily="-65" charset="0"/>
            </a:endParaRPr>
          </a:p>
        </p:txBody>
      </p:sp>
      <p:pic>
        <p:nvPicPr>
          <p:cNvPr id="5" name="Picture 4">
            <a:extLst>
              <a:ext uri="{FF2B5EF4-FFF2-40B4-BE49-F238E27FC236}">
                <a16:creationId xmlns:a16="http://schemas.microsoft.com/office/drawing/2014/main" id="{2F3AC4A6-AFD5-F247-A478-DD879DF2E4FE}"/>
              </a:ext>
            </a:extLst>
          </p:cNvPr>
          <p:cNvPicPr>
            <a:picLocks noChangeAspect="1"/>
          </p:cNvPicPr>
          <p:nvPr/>
        </p:nvPicPr>
        <p:blipFill>
          <a:blip r:embed="rId3"/>
          <a:stretch>
            <a:fillRect/>
          </a:stretch>
        </p:blipFill>
        <p:spPr>
          <a:xfrm>
            <a:off x="4304109" y="3536156"/>
            <a:ext cx="4143375" cy="2330648"/>
          </a:xfrm>
          <a:prstGeom prst="rect">
            <a:avLst/>
          </a:prstGeom>
        </p:spPr>
      </p:pic>
      <p:sp>
        <p:nvSpPr>
          <p:cNvPr id="6" name="TextBox 5">
            <a:extLst>
              <a:ext uri="{FF2B5EF4-FFF2-40B4-BE49-F238E27FC236}">
                <a16:creationId xmlns:a16="http://schemas.microsoft.com/office/drawing/2014/main" id="{F6D5FCF8-3D39-E843-8091-6AEC631AAB24}"/>
              </a:ext>
            </a:extLst>
          </p:cNvPr>
          <p:cNvSpPr txBox="1"/>
          <p:nvPr/>
        </p:nvSpPr>
        <p:spPr>
          <a:xfrm>
            <a:off x="4279041" y="5870632"/>
            <a:ext cx="2365762" cy="352148"/>
          </a:xfrm>
          <a:prstGeom prst="rect">
            <a:avLst/>
          </a:prstGeom>
          <a:noFill/>
        </p:spPr>
        <p:txBody>
          <a:bodyPr wrap="square" rtlCol="0">
            <a:spAutoFit/>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r>
              <a:rPr lang="en-US" sz="844" cap="all" dirty="0"/>
              <a:t>UNCF-MEMBER INSTITUTION TALLADEGA COLLEGE</a:t>
            </a:r>
            <a:endParaRPr lang="en-US" sz="844" dirty="0"/>
          </a:p>
        </p:txBody>
      </p:sp>
    </p:spTree>
    <p:extLst>
      <p:ext uri="{BB962C8B-B14F-4D97-AF65-F5344CB8AC3E}">
        <p14:creationId xmlns:p14="http://schemas.microsoft.com/office/powerpoint/2010/main" val="1328095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19B5C-B82F-2349-B5B9-8E84505664C4}"/>
              </a:ext>
            </a:extLst>
          </p:cNvPr>
          <p:cNvSpPr>
            <a:spLocks noGrp="1"/>
          </p:cNvSpPr>
          <p:nvPr>
            <p:ph type="title"/>
          </p:nvPr>
        </p:nvSpPr>
        <p:spPr>
          <a:xfrm>
            <a:off x="648040" y="642937"/>
            <a:ext cx="6495710" cy="429742"/>
          </a:xfrm>
        </p:spPr>
        <p:txBody>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r>
              <a:rPr lang="en-US" dirty="0"/>
              <a:t>Promising Progress in IL</a:t>
            </a:r>
          </a:p>
        </p:txBody>
      </p:sp>
      <p:sp>
        <p:nvSpPr>
          <p:cNvPr id="4" name="Text Box 4">
            <a:extLst>
              <a:ext uri="{FF2B5EF4-FFF2-40B4-BE49-F238E27FC236}">
                <a16:creationId xmlns:a16="http://schemas.microsoft.com/office/drawing/2014/main" id="{B21EC2DC-6560-444E-9289-2F75A4F62F85}"/>
              </a:ext>
            </a:extLst>
          </p:cNvPr>
          <p:cNvSpPr txBox="1">
            <a:spLocks/>
          </p:cNvSpPr>
          <p:nvPr/>
        </p:nvSpPr>
        <p:spPr bwMode="auto">
          <a:xfrm>
            <a:off x="648040" y="1285875"/>
            <a:ext cx="4406164" cy="2934519"/>
          </a:xfrm>
          <a:prstGeom prst="rect">
            <a:avLst/>
          </a:prstGeom>
          <a:noFill/>
          <a:ln w="3175">
            <a:noFill/>
            <a:miter lim="400000"/>
            <a:headEnd/>
            <a:tailEnd/>
          </a:ln>
        </p:spPr>
        <p:txBody>
          <a:bodyPr lIns="26789" tIns="26789" rIns="26789" bIns="26789">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lnSpc>
                <a:spcPct val="150000"/>
              </a:lnSpc>
              <a:spcBef>
                <a:spcPts val="773"/>
              </a:spcBef>
              <a:buSzPct val="102000"/>
            </a:pPr>
            <a:r>
              <a:rPr lang="en-US" sz="1687" i="1" dirty="0">
                <a:latin typeface="Calibri" pitchFamily="-65" charset="0"/>
                <a:ea typeface="Calibri" pitchFamily="-65" charset="0"/>
                <a:cs typeface="Calibri" pitchFamily="-65" charset="0"/>
                <a:sym typeface="Calibri" pitchFamily="-65" charset="0"/>
              </a:rPr>
              <a:t>Enabling Conditions for Innovations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Support and leadership from state government</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Collaboration across IHEs</a:t>
            </a:r>
          </a:p>
          <a:p>
            <a:pPr algn="l">
              <a:lnSpc>
                <a:spcPct val="150000"/>
              </a:lnSpc>
              <a:spcBef>
                <a:spcPts val="773"/>
              </a:spcBef>
              <a:buSzPct val="102000"/>
            </a:pPr>
            <a:r>
              <a:rPr lang="en-US" sz="1687" i="1" dirty="0">
                <a:latin typeface="Calibri" pitchFamily="-65" charset="0"/>
                <a:ea typeface="Calibri" pitchFamily="-65" charset="0"/>
                <a:cs typeface="Calibri" pitchFamily="-65" charset="0"/>
                <a:sym typeface="Calibri" pitchFamily="-65" charset="0"/>
              </a:rPr>
              <a:t>Promising Strategies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Articulation and stackable credentials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Evidence-based supports for students (e.g., guided pathways, responsive advising)</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Competency-based strategies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Museo Sans 300" pitchFamily="-65" charset="0"/>
                <a:cs typeface="Calibri" pitchFamily="-65" charset="0"/>
                <a:sym typeface="Calibri" pitchFamily="-65" charset="0"/>
              </a:rPr>
              <a:t>Focus on compensation</a:t>
            </a: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969" dirty="0">
              <a:latin typeface="Museo Sans 300" pitchFamily="-65" charset="0"/>
              <a:ea typeface="Museo Sans 300" pitchFamily="-65" charset="0"/>
              <a:cs typeface="Museo Sans 300" pitchFamily="-65" charset="0"/>
              <a:sym typeface="Museo Sans 300" pitchFamily="-65" charset="0"/>
            </a:endParaRPr>
          </a:p>
        </p:txBody>
      </p:sp>
      <p:pic>
        <p:nvPicPr>
          <p:cNvPr id="5" name="Picture 4">
            <a:extLst>
              <a:ext uri="{FF2B5EF4-FFF2-40B4-BE49-F238E27FC236}">
                <a16:creationId xmlns:a16="http://schemas.microsoft.com/office/drawing/2014/main" id="{FA693537-841E-F941-9128-A448A6EFCFBE}"/>
              </a:ext>
            </a:extLst>
          </p:cNvPr>
          <p:cNvPicPr>
            <a:picLocks noChangeAspect="1"/>
          </p:cNvPicPr>
          <p:nvPr/>
        </p:nvPicPr>
        <p:blipFill>
          <a:blip r:embed="rId3"/>
          <a:stretch>
            <a:fillRect/>
          </a:stretch>
        </p:blipFill>
        <p:spPr>
          <a:xfrm>
            <a:off x="5375672" y="1768078"/>
            <a:ext cx="3094426" cy="3321844"/>
          </a:xfrm>
          <a:prstGeom prst="rect">
            <a:avLst/>
          </a:prstGeom>
        </p:spPr>
      </p:pic>
    </p:spTree>
    <p:extLst>
      <p:ext uri="{BB962C8B-B14F-4D97-AF65-F5344CB8AC3E}">
        <p14:creationId xmlns:p14="http://schemas.microsoft.com/office/powerpoint/2010/main" val="4037394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b="1" dirty="0">
                <a:solidFill>
                  <a:schemeClr val="bg1"/>
                </a:solidFill>
                <a:latin typeface="Arial Black" panose="020B0A04020102020204" pitchFamily="34" charset="0"/>
              </a:rPr>
              <a:t>WELCOME!</a:t>
            </a:r>
          </a:p>
        </p:txBody>
      </p:sp>
      <p:sp>
        <p:nvSpPr>
          <p:cNvPr id="3" name="Content Placeholder 2"/>
          <p:cNvSpPr>
            <a:spLocks noGrp="1"/>
          </p:cNvSpPr>
          <p:nvPr>
            <p:ph idx="1"/>
          </p:nvPr>
        </p:nvSpPr>
        <p:spPr/>
        <p:txBody>
          <a:bodyPr/>
          <a:lstStyle/>
          <a:p>
            <a:pPr marL="0" indent="0" algn="ctr">
              <a:buNone/>
            </a:pPr>
            <a:r>
              <a:rPr lang="en-US" sz="4400" dirty="0">
                <a:solidFill>
                  <a:srgbClr val="D42C2A"/>
                </a:solidFill>
                <a:latin typeface="Arial Black" panose="020B0A04020102020204" pitchFamily="34" charset="0"/>
              </a:rPr>
              <a:t>Flexibility: </a:t>
            </a:r>
            <a:r>
              <a:rPr lang="en-US" dirty="0">
                <a:solidFill>
                  <a:srgbClr val="D42C2A"/>
                </a:solidFill>
                <a:latin typeface="Arial Black" panose="020B0A04020102020204" pitchFamily="34" charset="0"/>
              </a:rPr>
              <a:t>requisite skillset</a:t>
            </a:r>
            <a:endParaRPr lang="en-US" dirty="0">
              <a:solidFill>
                <a:srgbClr val="D42C2A"/>
              </a:solidFill>
            </a:endParaRPr>
          </a:p>
          <a:p>
            <a:endParaRPr lang="en-US" sz="2000" dirty="0"/>
          </a:p>
          <a:p>
            <a:r>
              <a:rPr lang="en-US" dirty="0"/>
              <a:t>What’s the plan for today?</a:t>
            </a:r>
          </a:p>
          <a:p>
            <a:endParaRPr lang="en-US" sz="2000" dirty="0"/>
          </a:p>
          <a:p>
            <a:r>
              <a:rPr lang="en-US" dirty="0"/>
              <a:t>Who is in the audience?</a:t>
            </a:r>
          </a:p>
          <a:p>
            <a:endParaRPr lang="en-US" sz="2000" dirty="0"/>
          </a:p>
          <a:p>
            <a:r>
              <a:rPr lang="en-US" dirty="0"/>
              <a:t>Where are materials/information posted?</a:t>
            </a:r>
          </a:p>
        </p:txBody>
      </p:sp>
    </p:spTree>
    <p:extLst>
      <p:ext uri="{BB962C8B-B14F-4D97-AF65-F5344CB8AC3E}">
        <p14:creationId xmlns:p14="http://schemas.microsoft.com/office/powerpoint/2010/main" val="200044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35" presetClass="emph" presetSubtype="0" fill="hold" nodeType="clickEffect">
                                  <p:stCondLst>
                                    <p:cond delay="0"/>
                                  </p:stCondLst>
                                  <p:childTnLst>
                                    <p:anim calcmode="discrete" valueType="str">
                                      <p:cBhvr>
                                        <p:cTn id="13" dur="1000" fill="hold"/>
                                        <p:tgtEl>
                                          <p:spTgt spid="3">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a:extLst>
              <a:ext uri="{FF2B5EF4-FFF2-40B4-BE49-F238E27FC236}">
                <a16:creationId xmlns:a16="http://schemas.microsoft.com/office/drawing/2014/main" id="{B21EC2DC-6560-444E-9289-2F75A4F62F85}"/>
              </a:ext>
            </a:extLst>
          </p:cNvPr>
          <p:cNvSpPr txBox="1">
            <a:spLocks/>
          </p:cNvSpPr>
          <p:nvPr/>
        </p:nvSpPr>
        <p:spPr bwMode="auto">
          <a:xfrm>
            <a:off x="821531" y="2893219"/>
            <a:ext cx="3750469" cy="2934519"/>
          </a:xfrm>
          <a:prstGeom prst="rect">
            <a:avLst/>
          </a:prstGeom>
          <a:noFill/>
          <a:ln w="3175">
            <a:noFill/>
            <a:miter lim="400000"/>
            <a:headEnd/>
            <a:tailEnd/>
          </a:ln>
        </p:spPr>
        <p:txBody>
          <a:bodyPr lIns="26789" tIns="26789" rIns="26789" bIns="26789">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lnSpc>
                <a:spcPct val="150000"/>
              </a:lnSpc>
              <a:spcBef>
                <a:spcPts val="773"/>
              </a:spcBef>
              <a:buSzPct val="102000"/>
            </a:pPr>
            <a:r>
              <a:rPr lang="en-US" sz="1687" i="1" dirty="0">
                <a:latin typeface="Calibri" pitchFamily="-65" charset="0"/>
                <a:ea typeface="Calibri" pitchFamily="-65" charset="0"/>
                <a:cs typeface="Calibri" pitchFamily="-65" charset="0"/>
                <a:sym typeface="Calibri" pitchFamily="-65" charset="0"/>
              </a:rPr>
              <a:t>Challenges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Depleted budgets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Playing defense</a:t>
            </a:r>
          </a:p>
          <a:p>
            <a:pPr algn="l">
              <a:lnSpc>
                <a:spcPct val="150000"/>
              </a:lnSpc>
              <a:spcBef>
                <a:spcPts val="773"/>
              </a:spcBef>
              <a:buSzPct val="102000"/>
            </a:pPr>
            <a:r>
              <a:rPr lang="en-US" sz="1687" i="1" dirty="0">
                <a:latin typeface="Calibri" pitchFamily="-65" charset="0"/>
                <a:ea typeface="Calibri" pitchFamily="-65" charset="0"/>
                <a:cs typeface="Calibri" pitchFamily="-65" charset="0"/>
                <a:sym typeface="Calibri" pitchFamily="-65" charset="0"/>
              </a:rPr>
              <a:t>Opportunities</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Calibri" pitchFamily="-65" charset="0"/>
                <a:cs typeface="Calibri" pitchFamily="-65" charset="0"/>
                <a:sym typeface="Calibri" pitchFamily="-65" charset="0"/>
              </a:rPr>
              <a:t>Potential federal relief/stimulus (e.g., ARRA, RTTT-ELC)</a:t>
            </a:r>
          </a:p>
          <a:p>
            <a:pPr marL="241093" indent="-241093" algn="l">
              <a:lnSpc>
                <a:spcPct val="150000"/>
              </a:lnSpc>
              <a:spcBef>
                <a:spcPts val="773"/>
              </a:spcBef>
              <a:buSzPct val="102000"/>
              <a:buFont typeface="Arial" panose="020B0604020202020204" pitchFamily="34" charset="0"/>
              <a:buChar char="•"/>
            </a:pPr>
            <a:r>
              <a:rPr lang="en-US" sz="1687" dirty="0">
                <a:latin typeface="Calibri" pitchFamily="-65" charset="0"/>
                <a:ea typeface="Museo Sans 300" pitchFamily="-65" charset="0"/>
                <a:cs typeface="Calibri" pitchFamily="-65" charset="0"/>
                <a:sym typeface="Calibri" pitchFamily="-65" charset="0"/>
              </a:rPr>
              <a:t>COVID-19 as an inflection point</a:t>
            </a: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088" dirty="0">
              <a:latin typeface="Museo Sans 300" pitchFamily="-65" charset="0"/>
              <a:ea typeface="Museo Sans 300" pitchFamily="-65" charset="0"/>
              <a:cs typeface="Museo Sans 300" pitchFamily="-65" charset="0"/>
              <a:sym typeface="Museo Sans 300" pitchFamily="-65" charset="0"/>
            </a:endParaRPr>
          </a:p>
          <a:p>
            <a:pPr marL="121663" indent="-121663" algn="l">
              <a:lnSpc>
                <a:spcPct val="150000"/>
              </a:lnSpc>
            </a:pPr>
            <a:endParaRPr lang="en-US" sz="1969" dirty="0">
              <a:latin typeface="Museo Sans 300" pitchFamily="-65" charset="0"/>
              <a:ea typeface="Museo Sans 300" pitchFamily="-65" charset="0"/>
              <a:cs typeface="Museo Sans 300" pitchFamily="-65" charset="0"/>
              <a:sym typeface="Museo Sans 300" pitchFamily="-65" charset="0"/>
            </a:endParaRPr>
          </a:p>
        </p:txBody>
      </p:sp>
      <p:sp>
        <p:nvSpPr>
          <p:cNvPr id="5" name="Rectangle 4">
            <a:extLst>
              <a:ext uri="{FF2B5EF4-FFF2-40B4-BE49-F238E27FC236}">
                <a16:creationId xmlns:a16="http://schemas.microsoft.com/office/drawing/2014/main" id="{DEAB7203-C397-CB4B-9CF6-2FA71F0FB6E5}"/>
              </a:ext>
            </a:extLst>
          </p:cNvPr>
          <p:cNvSpPr/>
          <p:nvPr/>
        </p:nvSpPr>
        <p:spPr>
          <a:xfrm>
            <a:off x="4679156" y="1607344"/>
            <a:ext cx="4572000" cy="3188758"/>
          </a:xfrm>
          <a:prstGeom prst="rect">
            <a:avLst/>
          </a:prstGeom>
        </p:spPr>
        <p:txBody>
          <a:bodyPr wrap="square">
            <a:spAutoFit/>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lnSpc>
                <a:spcPct val="150000"/>
              </a:lnSpc>
              <a:spcBef>
                <a:spcPts val="773"/>
              </a:spcBef>
              <a:buSzPct val="102000"/>
            </a:pPr>
            <a:r>
              <a:rPr lang="en-US" sz="1687" b="1" dirty="0">
                <a:solidFill>
                  <a:srgbClr val="E5581B"/>
                </a:solidFill>
                <a:latin typeface="Rockwell" pitchFamily="-65" charset="0"/>
                <a:ea typeface="Rockwell" pitchFamily="-65" charset="0"/>
                <a:cs typeface="Rockwell" pitchFamily="-65" charset="0"/>
                <a:sym typeface="Rockwell" pitchFamily="-65" charset="0"/>
              </a:rPr>
              <a:t>Next Steps</a:t>
            </a:r>
          </a:p>
          <a:p>
            <a:pPr marL="241093" indent="-241093" algn="l">
              <a:lnSpc>
                <a:spcPct val="150000"/>
              </a:lnSpc>
              <a:spcBef>
                <a:spcPts val="773"/>
              </a:spcBef>
              <a:buSzPct val="102000"/>
              <a:buFont typeface="Arial" panose="020B0604020202020204" pitchFamily="34" charset="0"/>
              <a:buChar char="•"/>
            </a:pPr>
            <a:r>
              <a:rPr lang="en-US" sz="1687" dirty="0">
                <a:solidFill>
                  <a:srgbClr val="E48F46"/>
                </a:solidFill>
                <a:latin typeface="Calibri" pitchFamily="-65" charset="0"/>
                <a:ea typeface="Museo Sans 300" pitchFamily="-65" charset="0"/>
                <a:cs typeface="Calibri" pitchFamily="-65" charset="0"/>
                <a:sym typeface="Calibri" pitchFamily="-65" charset="0"/>
              </a:rPr>
              <a:t>Respond – Protect – Build</a:t>
            </a:r>
          </a:p>
          <a:p>
            <a:pPr marL="241093" indent="-241093" algn="l">
              <a:lnSpc>
                <a:spcPct val="150000"/>
              </a:lnSpc>
              <a:spcBef>
                <a:spcPts val="773"/>
              </a:spcBef>
              <a:buSzPct val="102000"/>
              <a:buFont typeface="Arial" panose="020B0604020202020204" pitchFamily="34" charset="0"/>
              <a:buChar char="•"/>
            </a:pPr>
            <a:r>
              <a:rPr lang="en-US" sz="1687" dirty="0">
                <a:solidFill>
                  <a:srgbClr val="E48F46"/>
                </a:solidFill>
                <a:latin typeface="Calibri" pitchFamily="-65" charset="0"/>
                <a:ea typeface="Museo Sans 300" pitchFamily="-65" charset="0"/>
                <a:cs typeface="Calibri" pitchFamily="-65" charset="0"/>
                <a:sym typeface="Calibri" pitchFamily="-65" charset="0"/>
              </a:rPr>
              <a:t>Play offense: Double-down on our vision</a:t>
            </a:r>
          </a:p>
          <a:p>
            <a:pPr marL="241093" indent="-241093" algn="l">
              <a:lnSpc>
                <a:spcPct val="150000"/>
              </a:lnSpc>
              <a:spcBef>
                <a:spcPts val="773"/>
              </a:spcBef>
              <a:buSzPct val="102000"/>
              <a:buFont typeface="Arial" panose="020B0604020202020204" pitchFamily="34" charset="0"/>
              <a:buChar char="•"/>
            </a:pPr>
            <a:r>
              <a:rPr lang="en-US" sz="1687" dirty="0">
                <a:solidFill>
                  <a:srgbClr val="E48F46"/>
                </a:solidFill>
                <a:latin typeface="Calibri" pitchFamily="-65" charset="0"/>
                <a:ea typeface="Museo Sans 300" pitchFamily="-65" charset="0"/>
                <a:cs typeface="Calibri" pitchFamily="-65" charset="0"/>
                <a:sym typeface="Calibri" pitchFamily="-65" charset="0"/>
              </a:rPr>
              <a:t>Create political will</a:t>
            </a:r>
          </a:p>
          <a:p>
            <a:pPr marL="241093" indent="-241093" algn="l">
              <a:lnSpc>
                <a:spcPct val="150000"/>
              </a:lnSpc>
              <a:spcBef>
                <a:spcPts val="773"/>
              </a:spcBef>
              <a:buSzPct val="102000"/>
              <a:buFont typeface="Arial" panose="020B0604020202020204" pitchFamily="34" charset="0"/>
              <a:buChar char="•"/>
            </a:pPr>
            <a:r>
              <a:rPr lang="en-US" sz="1687" dirty="0">
                <a:solidFill>
                  <a:srgbClr val="E48F46"/>
                </a:solidFill>
                <a:latin typeface="Calibri" pitchFamily="-65" charset="0"/>
                <a:ea typeface="Museo Sans 300" pitchFamily="-65" charset="0"/>
                <a:cs typeface="Calibri" pitchFamily="-65" charset="0"/>
                <a:sym typeface="Calibri" pitchFamily="-65" charset="0"/>
              </a:rPr>
              <a:t>Partner with non-ECE advocates – business, women’s rights, workforce development, economic justice</a:t>
            </a:r>
            <a:endParaRPr lang="en-US" sz="1687" dirty="0">
              <a:solidFill>
                <a:srgbClr val="E48F46"/>
              </a:solidFill>
              <a:latin typeface="Museo Sans 300" pitchFamily="-65" charset="0"/>
              <a:ea typeface="Museo Sans 300" pitchFamily="-65" charset="0"/>
              <a:cs typeface="Museo Sans 300" pitchFamily="-65" charset="0"/>
              <a:sym typeface="Museo Sans 300" pitchFamily="-65" charset="0"/>
            </a:endParaRPr>
          </a:p>
        </p:txBody>
      </p:sp>
      <p:pic>
        <p:nvPicPr>
          <p:cNvPr id="6" name="Picture 5">
            <a:extLst>
              <a:ext uri="{FF2B5EF4-FFF2-40B4-BE49-F238E27FC236}">
                <a16:creationId xmlns:a16="http://schemas.microsoft.com/office/drawing/2014/main" id="{0B69D28F-9BF1-0740-A260-07330A901EB6}"/>
              </a:ext>
            </a:extLst>
          </p:cNvPr>
          <p:cNvPicPr>
            <a:picLocks noChangeAspect="1"/>
          </p:cNvPicPr>
          <p:nvPr/>
        </p:nvPicPr>
        <p:blipFill>
          <a:blip r:embed="rId3"/>
          <a:stretch>
            <a:fillRect/>
          </a:stretch>
        </p:blipFill>
        <p:spPr>
          <a:xfrm>
            <a:off x="821531" y="642937"/>
            <a:ext cx="3406733" cy="1928813"/>
          </a:xfrm>
          <a:prstGeom prst="rect">
            <a:avLst/>
          </a:prstGeom>
        </p:spPr>
      </p:pic>
    </p:spTree>
    <p:extLst>
      <p:ext uri="{BB962C8B-B14F-4D97-AF65-F5344CB8AC3E}">
        <p14:creationId xmlns:p14="http://schemas.microsoft.com/office/powerpoint/2010/main" val="3423861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a:xfrm>
            <a:off x="573733" y="628428"/>
            <a:ext cx="5853410" cy="430857"/>
          </a:xfrm>
        </p:spPr>
        <p:txBody>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eaLnBrk="1"/>
            <a:r>
              <a:rPr lang="en-US" dirty="0"/>
              <a:t>Contact Information</a:t>
            </a:r>
          </a:p>
        </p:txBody>
      </p:sp>
      <p:pic>
        <p:nvPicPr>
          <p:cNvPr id="13316" name="Picture 4" descr="Kidsx3.jpg"/>
          <p:cNvPicPr>
            <a:picLocks noChangeAspect="1"/>
          </p:cNvPicPr>
          <p:nvPr/>
        </p:nvPicPr>
        <p:blipFill>
          <a:blip r:embed="rId2"/>
          <a:srcRect/>
          <a:stretch>
            <a:fillRect/>
          </a:stretch>
        </p:blipFill>
        <p:spPr bwMode="auto">
          <a:xfrm>
            <a:off x="1893094" y="1774776"/>
            <a:ext cx="7189515" cy="4646786"/>
          </a:xfrm>
          <a:prstGeom prst="rect">
            <a:avLst/>
          </a:prstGeom>
          <a:noFill/>
          <a:ln w="3175">
            <a:noFill/>
            <a:miter lim="400000"/>
            <a:headEnd/>
            <a:tailEnd/>
          </a:ln>
        </p:spPr>
      </p:pic>
      <p:sp>
        <p:nvSpPr>
          <p:cNvPr id="7" name="Rectangle 2"/>
          <p:cNvSpPr txBox="1">
            <a:spLocks noChangeArrowheads="1"/>
          </p:cNvSpPr>
          <p:nvPr/>
        </p:nvSpPr>
        <p:spPr bwMode="auto">
          <a:xfrm>
            <a:off x="573733" y="1232297"/>
            <a:ext cx="3550667" cy="886271"/>
          </a:xfrm>
          <a:prstGeom prst="rect">
            <a:avLst/>
          </a:prstGeom>
          <a:noFill/>
          <a:ln w="3175">
            <a:noFill/>
            <a:miter lim="400000"/>
            <a:headEnd/>
            <a:tailEnd/>
          </a:ln>
        </p:spPr>
        <p:txBody>
          <a:bodyPr lIns="26789" tIns="26789" rIns="26789" bIns="26789">
            <a:prstTxWarp prst="textNoShape">
              <a:avLst/>
            </a:prstTxWarp>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pPr algn="l">
              <a:spcBef>
                <a:spcPts val="0"/>
              </a:spcBef>
              <a:defRPr/>
            </a:pPr>
            <a:r>
              <a:rPr lang="en-US" sz="1687" kern="0" dirty="0">
                <a:latin typeface="Calibri" pitchFamily="-65" charset="0"/>
                <a:ea typeface="Calibri" pitchFamily="-65" charset="0"/>
                <a:cs typeface="Calibri" pitchFamily="-65" charset="0"/>
                <a:sym typeface="Calibri" pitchFamily="-65" charset="0"/>
              </a:rPr>
              <a:t>Albert Wat</a:t>
            </a:r>
          </a:p>
          <a:p>
            <a:pPr algn="l">
              <a:spcBef>
                <a:spcPts val="0"/>
              </a:spcBef>
              <a:defRPr/>
            </a:pPr>
            <a:r>
              <a:rPr lang="en-US" sz="1687" kern="0" dirty="0">
                <a:latin typeface="Calibri" pitchFamily="-65" charset="0"/>
                <a:ea typeface="Calibri" pitchFamily="-65" charset="0"/>
                <a:cs typeface="Calibri" pitchFamily="-65" charset="0"/>
                <a:sym typeface="Calibri" pitchFamily="-65" charset="0"/>
              </a:rPr>
              <a:t>Senior Policy Director</a:t>
            </a:r>
          </a:p>
          <a:p>
            <a:pPr algn="l">
              <a:spcBef>
                <a:spcPts val="0"/>
              </a:spcBef>
              <a:defRPr/>
            </a:pPr>
            <a:r>
              <a:rPr lang="en-US" sz="1687" kern="0" dirty="0" err="1">
                <a:latin typeface="Calibri" pitchFamily="-65" charset="0"/>
                <a:ea typeface="Museo Sans 300" pitchFamily="-65" charset="0"/>
                <a:cs typeface="Calibri" pitchFamily="-65" charset="0"/>
                <a:sym typeface="Calibri" pitchFamily="-65" charset="0"/>
              </a:rPr>
              <a:t>awat@earlysuccess.org</a:t>
            </a:r>
            <a:endParaRPr lang="en-US" sz="1687" kern="0" dirty="0">
              <a:latin typeface="Museo Sans 300" pitchFamily="-65" charset="0"/>
              <a:ea typeface="Museo Sans 300" pitchFamily="-65" charset="0"/>
              <a:cs typeface="Museo Sans 300" pitchFamily="-65" charset="0"/>
              <a:sym typeface="Museo Sans 300" pitchFamily="-65" charset="0"/>
            </a:endParaRPr>
          </a:p>
          <a:p>
            <a:pPr algn="l">
              <a:lnSpc>
                <a:spcPct val="150000"/>
              </a:lnSpc>
              <a:spcBef>
                <a:spcPts val="0"/>
              </a:spcBef>
              <a:defRPr/>
            </a:pPr>
            <a:endParaRPr lang="en-US" sz="1088" kern="0" dirty="0">
              <a:latin typeface="Museo Sans 300" pitchFamily="-65" charset="0"/>
              <a:ea typeface="Museo Sans 300" pitchFamily="-65" charset="0"/>
              <a:cs typeface="Museo Sans 300" pitchFamily="-65" charset="0"/>
              <a:sym typeface="Museo Sans 300" pitchFamily="-65" charset="0"/>
            </a:endParaRPr>
          </a:p>
          <a:p>
            <a:pPr algn="l">
              <a:lnSpc>
                <a:spcPct val="150000"/>
              </a:lnSpc>
              <a:defRPr/>
            </a:pPr>
            <a:endParaRPr lang="en-US" sz="1088" kern="0" dirty="0">
              <a:latin typeface="Museo Sans 300" pitchFamily="-65" charset="0"/>
              <a:ea typeface="Museo Sans 300" pitchFamily="-65" charset="0"/>
              <a:cs typeface="Museo Sans 300" pitchFamily="-65" charset="0"/>
              <a:sym typeface="Museo Sans 300" pitchFamily="-65" charset="0"/>
            </a:endParaRPr>
          </a:p>
          <a:p>
            <a:pPr algn="l">
              <a:lnSpc>
                <a:spcPct val="150000"/>
              </a:lnSpc>
              <a:defRPr/>
            </a:pPr>
            <a:endParaRPr lang="en-US" sz="1088" kern="0" dirty="0">
              <a:latin typeface="Museo Sans 300" pitchFamily="-65" charset="0"/>
              <a:ea typeface="Museo Sans 300" pitchFamily="-65" charset="0"/>
              <a:cs typeface="Museo Sans 300" pitchFamily="-65" charset="0"/>
              <a:sym typeface="Museo Sans 300" pitchFamily="-65" charset="0"/>
            </a:endParaRPr>
          </a:p>
          <a:p>
            <a:pPr algn="l">
              <a:lnSpc>
                <a:spcPct val="150000"/>
              </a:lnSpc>
              <a:defRPr/>
            </a:pPr>
            <a:endParaRPr lang="en-US" sz="1088" kern="0" dirty="0">
              <a:latin typeface="Museo Sans 300" pitchFamily="-65" charset="0"/>
              <a:ea typeface="Museo Sans 300" pitchFamily="-65" charset="0"/>
              <a:cs typeface="Museo Sans 300" pitchFamily="-65" charset="0"/>
              <a:sym typeface="Museo Sans 300" pitchFamily="-65" charset="0"/>
            </a:endParaRPr>
          </a:p>
        </p:txBody>
      </p:sp>
    </p:spTree>
    <p:extLst>
      <p:ext uri="{BB962C8B-B14F-4D97-AF65-F5344CB8AC3E}">
        <p14:creationId xmlns:p14="http://schemas.microsoft.com/office/powerpoint/2010/main" val="3309292393"/>
      </p:ext>
    </p:extLst>
  </p:cSld>
  <p:clrMapOvr>
    <a:masterClrMapping/>
  </p:clrMapOvr>
  <p:transition spd="slow">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 descr="AES_Stacked_logo_wTag.jpg"/>
          <p:cNvPicPr>
            <a:picLocks noChangeAspect="1"/>
          </p:cNvPicPr>
          <p:nvPr/>
        </p:nvPicPr>
        <p:blipFill>
          <a:blip r:embed="rId2"/>
          <a:srcRect/>
          <a:stretch>
            <a:fillRect/>
          </a:stretch>
        </p:blipFill>
        <p:spPr bwMode="auto">
          <a:xfrm>
            <a:off x="3396630" y="1813843"/>
            <a:ext cx="2124149" cy="2124149"/>
          </a:xfrm>
          <a:prstGeom prst="rect">
            <a:avLst/>
          </a:prstGeom>
          <a:noFill/>
          <a:ln w="3175">
            <a:noFill/>
            <a:miter lim="400000"/>
            <a:headEnd/>
            <a:tailEnd/>
          </a:ln>
        </p:spPr>
      </p:pic>
      <p:sp>
        <p:nvSpPr>
          <p:cNvPr id="14339" name="Text Box 2"/>
          <p:cNvSpPr txBox="1">
            <a:spLocks/>
          </p:cNvSpPr>
          <p:nvPr/>
        </p:nvSpPr>
        <p:spPr bwMode="auto">
          <a:xfrm>
            <a:off x="3779490" y="3984873"/>
            <a:ext cx="1583904" cy="258961"/>
          </a:xfrm>
          <a:prstGeom prst="rect">
            <a:avLst/>
          </a:prstGeom>
          <a:noFill/>
          <a:ln w="3175">
            <a:noFill/>
            <a:miter lim="400000"/>
            <a:headEnd/>
            <a:tailEnd/>
          </a:ln>
        </p:spPr>
        <p:txBody>
          <a:bodyPr wrap="square" lIns="26789" tIns="26789" rIns="26789" bIns="26789" anchor="ctr">
            <a:prstTxWarp prst="textNoShape">
              <a:avLst/>
            </a:prstTxWarp>
            <a:spAutoFit/>
          </a:bodyPr>
          <a:lstStyle>
            <a:defPPr>
              <a:defRPr lang="en-US"/>
            </a:defPPr>
            <a:lvl1pPr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1pPr>
            <a:lvl2pPr marL="321457" indent="-160729"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2pPr>
            <a:lvl3pPr marL="642915" indent="-321457"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3pPr>
            <a:lvl4pPr marL="964372" indent="-482186"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4pPr>
            <a:lvl5pPr marL="1285829" indent="-642915" algn="ctr" defTabSz="410751" rtl="0" fontAlgn="base" hangingPunct="0">
              <a:spcBef>
                <a:spcPct val="0"/>
              </a:spcBef>
              <a:spcAft>
                <a:spcPct val="0"/>
              </a:spcAft>
              <a:defRPr sz="1547" kern="1200">
                <a:solidFill>
                  <a:srgbClr val="000000"/>
                </a:solidFill>
                <a:latin typeface="Museo Slab 900" charset="0"/>
                <a:ea typeface="Museo Slab 900" charset="0"/>
                <a:cs typeface="Museo Slab 900" charset="0"/>
                <a:sym typeface="Museo Slab 900" charset="0"/>
              </a:defRPr>
            </a:lvl5pPr>
            <a:lvl6pPr marL="1607287"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6pPr>
            <a:lvl7pPr marL="1928744"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7pPr>
            <a:lvl8pPr marL="2250201"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8pPr>
            <a:lvl9pPr marL="2571659" algn="l" defTabSz="321457" rtl="0" eaLnBrk="1" latinLnBrk="0" hangingPunct="1">
              <a:defRPr sz="1547" kern="1200">
                <a:solidFill>
                  <a:srgbClr val="000000"/>
                </a:solidFill>
                <a:latin typeface="Museo Slab 900" charset="0"/>
                <a:ea typeface="Museo Slab 900" charset="0"/>
                <a:cs typeface="Museo Slab 900" charset="0"/>
                <a:sym typeface="Museo Slab 900" charset="0"/>
              </a:defRPr>
            </a:lvl9pPr>
          </a:lstStyle>
          <a:p>
            <a:r>
              <a:rPr lang="en-US" sz="1336">
                <a:latin typeface="Calibri" pitchFamily="-65" charset="0"/>
                <a:ea typeface="Calibri" pitchFamily="-65" charset="0"/>
                <a:cs typeface="Calibri" pitchFamily="-65" charset="0"/>
                <a:sym typeface="Calibri" pitchFamily="-65" charset="0"/>
              </a:rPr>
              <a:t>www.earlysuccess.org</a:t>
            </a:r>
          </a:p>
        </p:txBody>
      </p:sp>
    </p:spTree>
    <p:extLst>
      <p:ext uri="{BB962C8B-B14F-4D97-AF65-F5344CB8AC3E}">
        <p14:creationId xmlns:p14="http://schemas.microsoft.com/office/powerpoint/2010/main" val="3990520102"/>
      </p:ext>
    </p:extLst>
  </p:cSld>
  <p:clrMapOvr>
    <a:masterClrMapping/>
  </p:clrMapOvr>
  <p:transition spd="slow">
    <p:dissolve/>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Questions</a:t>
            </a:r>
          </a:p>
        </p:txBody>
      </p:sp>
      <p:sp>
        <p:nvSpPr>
          <p:cNvPr id="3" name="Content Placeholder 2"/>
          <p:cNvSpPr>
            <a:spLocks noGrp="1"/>
          </p:cNvSpPr>
          <p:nvPr>
            <p:ph idx="1"/>
          </p:nvPr>
        </p:nvSpPr>
        <p:spPr/>
        <p:txBody>
          <a:bodyPr>
            <a:normAutofit/>
          </a:bodyPr>
          <a:lstStyle/>
          <a:p>
            <a:pPr marL="0" indent="0" algn="ctr">
              <a:buNone/>
            </a:pPr>
            <a:r>
              <a:rPr lang="en-US" sz="6000" b="1" dirty="0"/>
              <a:t>Please type your questions for Albert or Alliance for Early Success into the chat box!</a:t>
            </a:r>
          </a:p>
        </p:txBody>
      </p:sp>
    </p:spTree>
    <p:extLst>
      <p:ext uri="{BB962C8B-B14F-4D97-AF65-F5344CB8AC3E}">
        <p14:creationId xmlns:p14="http://schemas.microsoft.com/office/powerpoint/2010/main" val="1982827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Welcome</a:t>
            </a:r>
          </a:p>
        </p:txBody>
      </p:sp>
      <p:sp>
        <p:nvSpPr>
          <p:cNvPr id="3" name="Content Placeholder 2"/>
          <p:cNvSpPr>
            <a:spLocks noGrp="1"/>
          </p:cNvSpPr>
          <p:nvPr>
            <p:ph idx="1"/>
          </p:nvPr>
        </p:nvSpPr>
        <p:spPr/>
        <p:txBody>
          <a:bodyPr>
            <a:normAutofit/>
          </a:bodyPr>
          <a:lstStyle/>
          <a:p>
            <a:pPr marL="0" indent="0" algn="ctr">
              <a:buNone/>
            </a:pPr>
            <a:endParaRPr lang="en-US" sz="4400" b="1" dirty="0"/>
          </a:p>
          <a:p>
            <a:pPr marL="0" indent="0" algn="ctr">
              <a:buNone/>
            </a:pPr>
            <a:r>
              <a:rPr lang="en-US" sz="5400" b="1" dirty="0"/>
              <a:t>Dr. Stephanie </a:t>
            </a:r>
            <a:r>
              <a:rPr lang="en-US" sz="5400" b="1" dirty="0" err="1"/>
              <a:t>Bernoteit</a:t>
            </a:r>
            <a:r>
              <a:rPr lang="en-US" sz="5400" b="1" dirty="0"/>
              <a:t>, </a:t>
            </a:r>
          </a:p>
          <a:p>
            <a:pPr marL="0" indent="0" algn="ctr">
              <a:buNone/>
            </a:pPr>
            <a:r>
              <a:rPr lang="en-US" sz="5400" i="1" dirty="0"/>
              <a:t>Illinois Board of Higher Education</a:t>
            </a:r>
          </a:p>
        </p:txBody>
      </p:sp>
    </p:spTree>
    <p:extLst>
      <p:ext uri="{BB962C8B-B14F-4D97-AF65-F5344CB8AC3E}">
        <p14:creationId xmlns:p14="http://schemas.microsoft.com/office/powerpoint/2010/main" val="2889915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119270" y="857250"/>
            <a:ext cx="9144000" cy="5143500"/>
          </a:xfrm>
          <a:prstGeom prst="rect">
            <a:avLst/>
          </a:prstGeom>
          <a:gradFill>
            <a:gsLst>
              <a:gs pos="0">
                <a:srgbClr val="004D5C"/>
              </a:gs>
              <a:gs pos="50000">
                <a:srgbClr val="006F7E"/>
              </a:gs>
              <a:gs pos="100000">
                <a:srgbClr val="004D5C"/>
              </a:gs>
            </a:gsLst>
            <a:lin ang="2520000" scaled="0"/>
          </a:gradFill>
          <a:ln w="431800">
            <a:noFill/>
          </a:ln>
          <a:effectLst>
            <a:innerShdw blurRad="203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Subtitle 3"/>
          <p:cNvSpPr txBox="1">
            <a:spLocks/>
          </p:cNvSpPr>
          <p:nvPr/>
        </p:nvSpPr>
        <p:spPr>
          <a:xfrm>
            <a:off x="0" y="3852806"/>
            <a:ext cx="9144000" cy="1846788"/>
          </a:xfrm>
          <a:prstGeom prst="rect">
            <a:avLst/>
          </a:prstGeom>
        </p:spPr>
        <p:txBody>
          <a:bodyPr vert="horz" lIns="68580" tIns="34290" rIns="68580" bIns="3429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endParaRPr lang="en-US" sz="1500" b="1" dirty="0">
              <a:solidFill>
                <a:schemeClr val="bg1"/>
              </a:solidFill>
            </a:endParaRPr>
          </a:p>
          <a:p>
            <a:pPr marL="0" indent="0" algn="ctr">
              <a:spcBef>
                <a:spcPts val="0"/>
              </a:spcBef>
              <a:buNone/>
            </a:pPr>
            <a:r>
              <a:rPr lang="en-US" sz="2100" b="1" dirty="0">
                <a:solidFill>
                  <a:schemeClr val="bg1"/>
                </a:solidFill>
              </a:rPr>
              <a:t>Stephanie Bernoteit, Ed.D.</a:t>
            </a:r>
            <a:r>
              <a:rPr lang="en-US" sz="2100" b="1" dirty="0">
                <a:solidFill>
                  <a:schemeClr val="bg1"/>
                </a:solidFill>
                <a:sym typeface="Wingdings" panose="05000000000000000000" pitchFamily="2" charset="2"/>
              </a:rPr>
              <a:t>|</a:t>
            </a:r>
            <a:r>
              <a:rPr lang="en-US" sz="2100" b="1" dirty="0">
                <a:solidFill>
                  <a:schemeClr val="bg1"/>
                </a:solidFill>
              </a:rPr>
              <a:t> April 16, 2020</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8950" y="1721113"/>
            <a:ext cx="2743200" cy="1996425"/>
          </a:xfrm>
          <a:prstGeom prst="rect">
            <a:avLst/>
          </a:prstGeom>
          <a:effectLst>
            <a:outerShdw blurRad="25400" dist="25400" dir="2700000" algn="tl" rotWithShape="0">
              <a:prstClr val="black">
                <a:alpha val="40000"/>
              </a:prstClr>
            </a:outerShdw>
          </a:effectLst>
        </p:spPr>
      </p:pic>
    </p:spTree>
    <p:extLst>
      <p:ext uri="{BB962C8B-B14F-4D97-AF65-F5344CB8AC3E}">
        <p14:creationId xmlns:p14="http://schemas.microsoft.com/office/powerpoint/2010/main" val="3818477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F157B-A437-455C-B51E-6B496565F51C}"/>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C1236403-B70B-4AF9-9938-BF03407FC615}"/>
              </a:ext>
            </a:extLst>
          </p:cNvPr>
          <p:cNvSpPr>
            <a:spLocks noGrp="1"/>
          </p:cNvSpPr>
          <p:nvPr>
            <p:ph idx="1"/>
          </p:nvPr>
        </p:nvSpPr>
        <p:spPr>
          <a:xfrm>
            <a:off x="628650" y="2373630"/>
            <a:ext cx="7886700" cy="2621280"/>
          </a:xfrm>
        </p:spPr>
        <p:txBody>
          <a:bodyPr>
            <a:normAutofit/>
          </a:bodyPr>
          <a:lstStyle/>
          <a:p>
            <a:r>
              <a:rPr lang="en-US" sz="2400" dirty="0"/>
              <a:t>Support for your learners</a:t>
            </a:r>
          </a:p>
          <a:p>
            <a:r>
              <a:rPr lang="en-US" sz="2400" dirty="0"/>
              <a:t>Support for children and families</a:t>
            </a:r>
          </a:p>
          <a:p>
            <a:r>
              <a:rPr lang="en-US" sz="2400" dirty="0"/>
              <a:t>Support for educators</a:t>
            </a:r>
          </a:p>
          <a:p>
            <a:endParaRPr lang="en-US" sz="2400" dirty="0"/>
          </a:p>
          <a:p>
            <a:pPr marL="0" indent="0" algn="ctr">
              <a:buNone/>
            </a:pPr>
            <a:r>
              <a:rPr lang="en-US" sz="2400" dirty="0">
                <a:hlinkClick r:id="rId2"/>
              </a:rPr>
              <a:t>https://learnaway.education.illinois.edu/</a:t>
            </a:r>
            <a:endParaRPr lang="en-US" sz="2400" dirty="0"/>
          </a:p>
        </p:txBody>
      </p:sp>
    </p:spTree>
    <p:extLst>
      <p:ext uri="{BB962C8B-B14F-4D97-AF65-F5344CB8AC3E}">
        <p14:creationId xmlns:p14="http://schemas.microsoft.com/office/powerpoint/2010/main" val="3763333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7708" y="857250"/>
            <a:ext cx="7328585" cy="51435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4" name="Content Placeholder 3" descr="A close up of a sign&#10;&#10;Description automatically generated">
            <a:extLst>
              <a:ext uri="{FF2B5EF4-FFF2-40B4-BE49-F238E27FC236}">
                <a16:creationId xmlns:a16="http://schemas.microsoft.com/office/drawing/2014/main" id="{AD44DB5B-8004-42E3-8E22-65E149B9F85C}"/>
              </a:ext>
            </a:extLst>
          </p:cNvPr>
          <p:cNvPicPr>
            <a:picLocks noGrp="1" noChangeAspect="1"/>
          </p:cNvPicPr>
          <p:nvPr>
            <p:ph idx="1"/>
          </p:nvPr>
        </p:nvPicPr>
        <p:blipFill rotWithShape="1">
          <a:blip r:embed="rId3"/>
          <a:srcRect l="1966" r="25" b="-1"/>
          <a:stretch/>
        </p:blipFill>
        <p:spPr>
          <a:xfrm>
            <a:off x="1095448" y="857257"/>
            <a:ext cx="6953105" cy="5143493"/>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p:spPr>
      </p:pic>
    </p:spTree>
    <p:extLst>
      <p:ext uri="{BB962C8B-B14F-4D97-AF65-F5344CB8AC3E}">
        <p14:creationId xmlns:p14="http://schemas.microsoft.com/office/powerpoint/2010/main" val="2240463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F157B-A437-455C-B51E-6B496565F51C}"/>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C1236403-B70B-4AF9-9938-BF03407FC615}"/>
              </a:ext>
            </a:extLst>
          </p:cNvPr>
          <p:cNvSpPr>
            <a:spLocks noGrp="1"/>
          </p:cNvSpPr>
          <p:nvPr>
            <p:ph idx="1"/>
          </p:nvPr>
        </p:nvSpPr>
        <p:spPr>
          <a:xfrm>
            <a:off x="628650" y="2125266"/>
            <a:ext cx="7886700" cy="3166824"/>
          </a:xfrm>
        </p:spPr>
        <p:txBody>
          <a:bodyPr>
            <a:normAutofit lnSpcReduction="10000"/>
          </a:bodyPr>
          <a:lstStyle/>
          <a:p>
            <a:r>
              <a:rPr lang="en-US" sz="2400" dirty="0"/>
              <a:t>Donate PPE</a:t>
            </a:r>
          </a:p>
          <a:p>
            <a:r>
              <a:rPr lang="en-US" sz="2400" dirty="0"/>
              <a:t>Provide material and labs to manufacture items needed for COVID-19 testing</a:t>
            </a:r>
          </a:p>
          <a:p>
            <a:r>
              <a:rPr lang="en-US" sz="2400" dirty="0"/>
              <a:t>Provide modeling expertise</a:t>
            </a:r>
          </a:p>
          <a:p>
            <a:r>
              <a:rPr lang="en-US" sz="2400" dirty="0"/>
              <a:t>Research and develop solutions</a:t>
            </a:r>
          </a:p>
          <a:p>
            <a:r>
              <a:rPr lang="en-US" sz="2400" dirty="0"/>
              <a:t>Provide medical care at university hospitals and clinics</a:t>
            </a:r>
          </a:p>
          <a:p>
            <a:r>
              <a:rPr lang="en-US" sz="2400" dirty="0"/>
              <a:t>Provide alternative emergency housing</a:t>
            </a:r>
          </a:p>
          <a:p>
            <a:endParaRPr lang="en-US" sz="2400" dirty="0"/>
          </a:p>
        </p:txBody>
      </p:sp>
    </p:spTree>
    <p:extLst>
      <p:ext uri="{BB962C8B-B14F-4D97-AF65-F5344CB8AC3E}">
        <p14:creationId xmlns:p14="http://schemas.microsoft.com/office/powerpoint/2010/main" val="12021602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DD83-7FC3-4DB2-BCF9-33D410CA2D5A}"/>
              </a:ext>
            </a:extLst>
          </p:cNvPr>
          <p:cNvSpPr>
            <a:spLocks noGrp="1"/>
          </p:cNvSpPr>
          <p:nvPr>
            <p:ph type="title"/>
          </p:nvPr>
        </p:nvSpPr>
        <p:spPr>
          <a:xfrm>
            <a:off x="628650" y="1094761"/>
            <a:ext cx="7852410" cy="994172"/>
          </a:xfrm>
        </p:spPr>
        <p:txBody>
          <a:bodyPr/>
          <a:lstStyle/>
          <a:p>
            <a:r>
              <a:rPr lang="en-US" dirty="0"/>
              <a:t>IBHE Efforts – COVID-19</a:t>
            </a:r>
          </a:p>
        </p:txBody>
      </p:sp>
      <p:sp>
        <p:nvSpPr>
          <p:cNvPr id="3" name="Content Placeholder 2">
            <a:extLst>
              <a:ext uri="{FF2B5EF4-FFF2-40B4-BE49-F238E27FC236}">
                <a16:creationId xmlns:a16="http://schemas.microsoft.com/office/drawing/2014/main" id="{A4CC9BB0-B5B2-41AA-935E-0DE28924A5B8}"/>
              </a:ext>
            </a:extLst>
          </p:cNvPr>
          <p:cNvSpPr>
            <a:spLocks noGrp="1"/>
          </p:cNvSpPr>
          <p:nvPr>
            <p:ph idx="1"/>
          </p:nvPr>
        </p:nvSpPr>
        <p:spPr>
          <a:xfrm>
            <a:off x="628650" y="2125267"/>
            <a:ext cx="7886700" cy="3601640"/>
          </a:xfrm>
        </p:spPr>
        <p:txBody>
          <a:bodyPr>
            <a:normAutofit fontScale="85000" lnSpcReduction="20000"/>
          </a:bodyPr>
          <a:lstStyle/>
          <a:p>
            <a:r>
              <a:rPr lang="en-US" dirty="0"/>
              <a:t>Coordinate communication with our state’s 450 postsecondary institutions (208 degree-granting institutions and 242 private business and vocational schools)</a:t>
            </a:r>
          </a:p>
          <a:p>
            <a:r>
              <a:rPr lang="en-US" dirty="0"/>
              <a:t>Support access to federal CARES dollars</a:t>
            </a:r>
          </a:p>
          <a:p>
            <a:r>
              <a:rPr lang="en-US" dirty="0"/>
              <a:t>Provide flexibility to IBHE-administered programs and grants</a:t>
            </a:r>
          </a:p>
          <a:p>
            <a:r>
              <a:rPr lang="en-US" dirty="0"/>
              <a:t>Student Emergency Fund</a:t>
            </a:r>
          </a:p>
          <a:p>
            <a:r>
              <a:rPr lang="en-US" dirty="0"/>
              <a:t>Coordinate with other state agencies</a:t>
            </a:r>
          </a:p>
          <a:p>
            <a:pPr lvl="1"/>
            <a:r>
              <a:rPr lang="en-US" sz="2100" dirty="0"/>
              <a:t>Licensure of postsecondary graduates</a:t>
            </a:r>
          </a:p>
          <a:p>
            <a:pPr lvl="1"/>
            <a:r>
              <a:rPr lang="en-US" sz="2100" dirty="0"/>
              <a:t>Guidance for transfer, P/F, and dual credit</a:t>
            </a:r>
          </a:p>
          <a:p>
            <a:endParaRPr lang="en-US" dirty="0"/>
          </a:p>
        </p:txBody>
      </p:sp>
    </p:spTree>
    <p:extLst>
      <p:ext uri="{BB962C8B-B14F-4D97-AF65-F5344CB8AC3E}">
        <p14:creationId xmlns:p14="http://schemas.microsoft.com/office/powerpoint/2010/main" val="1773159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solidFill>
                  <a:schemeClr val="bg1"/>
                </a:solidFill>
                <a:latin typeface="Arial Black" panose="020B0A04020102020204" pitchFamily="34" charset="0"/>
              </a:rPr>
              <a:t>Agenda</a:t>
            </a:r>
            <a:r>
              <a:rPr lang="en-US" dirty="0"/>
              <a:t> </a:t>
            </a:r>
          </a:p>
        </p:txBody>
      </p:sp>
      <p:sp>
        <p:nvSpPr>
          <p:cNvPr id="3" name="Rectangle 2">
            <a:extLst>
              <a:ext uri="{FF2B5EF4-FFF2-40B4-BE49-F238E27FC236}">
                <a16:creationId xmlns:a16="http://schemas.microsoft.com/office/drawing/2014/main" id="{CBD20350-F950-46F1-9471-93EAEF7761F1}"/>
              </a:ext>
            </a:extLst>
          </p:cNvPr>
          <p:cNvSpPr/>
          <p:nvPr/>
        </p:nvSpPr>
        <p:spPr>
          <a:xfrm>
            <a:off x="457200" y="1516929"/>
            <a:ext cx="8229600" cy="4093428"/>
          </a:xfrm>
          <a:prstGeom prst="rect">
            <a:avLst/>
          </a:prstGeom>
        </p:spPr>
        <p:txBody>
          <a:bodyPr wrap="square">
            <a:spAutoFit/>
          </a:bodyPr>
          <a:lstStyle/>
          <a:p>
            <a:r>
              <a:rPr lang="en-US" sz="2000" b="1" dirty="0">
                <a:solidFill>
                  <a:srgbClr val="FFC000"/>
                </a:solidFill>
                <a:latin typeface="Calibri" panose="020F0502020204030204" pitchFamily="34" charset="0"/>
                <a:ea typeface="Calibri" panose="020F0502020204030204" pitchFamily="34" charset="0"/>
              </a:rPr>
              <a:t>Forum Agenda for Thursday, April 16, 2020</a:t>
            </a:r>
          </a:p>
          <a:p>
            <a:endParaRPr lang="en-US" sz="2000" dirty="0">
              <a:solidFill>
                <a:srgbClr val="FFC000"/>
              </a:solidFill>
              <a:latin typeface="Calibri" panose="020F0502020204030204" pitchFamily="34" charset="0"/>
              <a:ea typeface="Calibri" panose="020F0502020204030204" pitchFamily="34" charset="0"/>
            </a:endParaRPr>
          </a:p>
          <a:p>
            <a:r>
              <a:rPr lang="en-US" sz="2000" dirty="0">
                <a:solidFill>
                  <a:srgbClr val="FF0000"/>
                </a:solidFill>
                <a:latin typeface="Calibri" panose="020F0502020204030204" pitchFamily="34" charset="0"/>
                <a:ea typeface="Calibri" panose="020F0502020204030204" pitchFamily="34" charset="0"/>
              </a:rPr>
              <a:t>10:00AM</a:t>
            </a:r>
            <a:r>
              <a:rPr lang="en-US" sz="2000" dirty="0">
                <a:latin typeface="Calibri" panose="020F0502020204030204" pitchFamily="34" charset="0"/>
                <a:ea typeface="Calibri" panose="020F0502020204030204" pitchFamily="34" charset="0"/>
              </a:rPr>
              <a:t> 	Welcome Joni Scritchlow, Senior Program Director INCCRRA</a:t>
            </a:r>
          </a:p>
          <a:p>
            <a:r>
              <a:rPr lang="en-US" sz="2000" dirty="0">
                <a:latin typeface="Calibri" panose="020F0502020204030204" pitchFamily="34" charset="0"/>
                <a:ea typeface="Calibri" panose="020F0502020204030204" pitchFamily="34" charset="0"/>
              </a:rPr>
              <a:t>			Keynote Albert Wat, Alliance for Early Success    </a:t>
            </a:r>
          </a:p>
          <a:p>
            <a:r>
              <a:rPr lang="en-US" sz="2000" i="1" dirty="0">
                <a:latin typeface="Calibri" panose="020F0502020204030204" pitchFamily="34" charset="0"/>
                <a:ea typeface="Calibri" panose="020F0502020204030204" pitchFamily="34" charset="0"/>
              </a:rPr>
              <a:t>			Advancing the ECE Profession:  Where Do We Go From Here?</a:t>
            </a:r>
          </a:p>
          <a:p>
            <a:endParaRPr lang="en-US" sz="2000" dirty="0">
              <a:latin typeface="Calibri" panose="020F0502020204030204" pitchFamily="34" charset="0"/>
              <a:ea typeface="Calibri" panose="020F0502020204030204" pitchFamily="34" charset="0"/>
            </a:endParaRPr>
          </a:p>
          <a:p>
            <a:r>
              <a:rPr lang="en-US" sz="2000" dirty="0">
                <a:latin typeface="Calibri" panose="020F0502020204030204" pitchFamily="34" charset="0"/>
                <a:ea typeface="Calibri" panose="020F0502020204030204" pitchFamily="34" charset="0"/>
              </a:rPr>
              <a:t>			State Panel Presentations:</a:t>
            </a:r>
          </a:p>
          <a:p>
            <a:r>
              <a:rPr lang="en-US" sz="2000" dirty="0">
                <a:latin typeface="Calibri" panose="020F0502020204030204" pitchFamily="34" charset="0"/>
                <a:ea typeface="Calibri" panose="020F0502020204030204" pitchFamily="34" charset="0"/>
              </a:rPr>
              <a:t>			Dr. Stephanie </a:t>
            </a:r>
            <a:r>
              <a:rPr lang="en-US" sz="2000" dirty="0" err="1">
                <a:latin typeface="Calibri" panose="020F0502020204030204" pitchFamily="34" charset="0"/>
                <a:ea typeface="Calibri" panose="020F0502020204030204" pitchFamily="34" charset="0"/>
              </a:rPr>
              <a:t>Bernoteit</a:t>
            </a:r>
            <a:r>
              <a:rPr lang="en-US" sz="2000" dirty="0">
                <a:latin typeface="Calibri" panose="020F0502020204030204" pitchFamily="34" charset="0"/>
                <a:ea typeface="Calibri" panose="020F0502020204030204" pitchFamily="34" charset="0"/>
              </a:rPr>
              <a:t>, Illinois Board of Higher Education, 				Executive Deputy Director</a:t>
            </a:r>
          </a:p>
          <a:p>
            <a:r>
              <a:rPr lang="en-US" sz="2000" dirty="0">
                <a:latin typeface="Calibri" panose="020F0502020204030204" pitchFamily="34" charset="0"/>
                <a:ea typeface="Calibri" panose="020F0502020204030204" pitchFamily="34" charset="0"/>
              </a:rPr>
              <a:t>			Dr. </a:t>
            </a:r>
            <a:r>
              <a:rPr lang="en-US" sz="2000" dirty="0" err="1">
                <a:latin typeface="Calibri" panose="020F0502020204030204" pitchFamily="34" charset="0"/>
                <a:ea typeface="Calibri" panose="020F0502020204030204" pitchFamily="34" charset="0"/>
              </a:rPr>
              <a:t>Jamilah</a:t>
            </a:r>
            <a:r>
              <a:rPr lang="en-US" sz="2000" dirty="0">
                <a:latin typeface="Calibri" panose="020F0502020204030204" pitchFamily="34" charset="0"/>
                <a:ea typeface="Calibri" panose="020F0502020204030204" pitchFamily="34" charset="0"/>
              </a:rPr>
              <a:t> R. </a:t>
            </a:r>
            <a:r>
              <a:rPr lang="en-US" sz="2000" dirty="0" err="1">
                <a:latin typeface="Calibri" panose="020F0502020204030204" pitchFamily="34" charset="0"/>
                <a:ea typeface="Calibri" panose="020F0502020204030204" pitchFamily="34" charset="0"/>
              </a:rPr>
              <a:t>Jor’dan</a:t>
            </a:r>
            <a:r>
              <a:rPr lang="en-US" sz="2000" dirty="0">
                <a:latin typeface="Calibri" panose="020F0502020204030204" pitchFamily="34" charset="0"/>
                <a:ea typeface="Calibri" panose="020F0502020204030204" pitchFamily="34" charset="0"/>
              </a:rPr>
              <a:t>, Governor’s Office of Early Childhood 		</a:t>
            </a:r>
            <a:r>
              <a:rPr lang="en-US" sz="2000">
                <a:latin typeface="Calibri" panose="020F0502020204030204" pitchFamily="34" charset="0"/>
                <a:ea typeface="Calibri" panose="020F0502020204030204" pitchFamily="34" charset="0"/>
              </a:rPr>
              <a:t>		Development</a:t>
            </a:r>
            <a:r>
              <a:rPr lang="en-US" sz="2000" dirty="0">
                <a:latin typeface="Calibri" panose="020F0502020204030204" pitchFamily="34" charset="0"/>
                <a:ea typeface="Calibri" panose="020F0502020204030204" pitchFamily="34" charset="0"/>
              </a:rPr>
              <a:t>, Acting Executive Director</a:t>
            </a:r>
          </a:p>
          <a:p>
            <a:endParaRPr lang="en-US" sz="2000" dirty="0">
              <a:latin typeface="Calibri" panose="020F0502020204030204" pitchFamily="34" charset="0"/>
              <a:ea typeface="Calibri" panose="020F0502020204030204" pitchFamily="34" charset="0"/>
            </a:endParaRPr>
          </a:p>
          <a:p>
            <a:r>
              <a:rPr lang="en-US" sz="2000" dirty="0">
                <a:latin typeface="Calibri" panose="020F0502020204030204" pitchFamily="34" charset="0"/>
                <a:ea typeface="Calibri" panose="020F0502020204030204" pitchFamily="34" charset="0"/>
              </a:rPr>
              <a:t>			Q &amp;A facilitated by Albert Wat</a:t>
            </a:r>
          </a:p>
        </p:txBody>
      </p:sp>
    </p:spTree>
    <p:extLst>
      <p:ext uri="{BB962C8B-B14F-4D97-AF65-F5344CB8AC3E}">
        <p14:creationId xmlns:p14="http://schemas.microsoft.com/office/powerpoint/2010/main" val="88805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0601F-3BD7-4D62-9C33-3400E9EC3F21}"/>
              </a:ext>
            </a:extLst>
          </p:cNvPr>
          <p:cNvSpPr>
            <a:spLocks noGrp="1"/>
          </p:cNvSpPr>
          <p:nvPr>
            <p:ph type="title"/>
          </p:nvPr>
        </p:nvSpPr>
        <p:spPr/>
        <p:txBody>
          <a:bodyPr/>
          <a:lstStyle/>
          <a:p>
            <a:r>
              <a:rPr lang="en-US" dirty="0"/>
              <a:t>Joint Guidance – Education Agencies </a:t>
            </a:r>
          </a:p>
        </p:txBody>
      </p:sp>
      <p:sp>
        <p:nvSpPr>
          <p:cNvPr id="3" name="Content Placeholder 2">
            <a:extLst>
              <a:ext uri="{FF2B5EF4-FFF2-40B4-BE49-F238E27FC236}">
                <a16:creationId xmlns:a16="http://schemas.microsoft.com/office/drawing/2014/main" id="{4E01C0F5-933D-4621-87B6-98B70A718184}"/>
              </a:ext>
            </a:extLst>
          </p:cNvPr>
          <p:cNvSpPr>
            <a:spLocks noGrp="1"/>
          </p:cNvSpPr>
          <p:nvPr>
            <p:ph idx="1"/>
          </p:nvPr>
        </p:nvSpPr>
        <p:spPr>
          <a:xfrm>
            <a:off x="628650" y="2038351"/>
            <a:ext cx="7886700" cy="3451622"/>
          </a:xfrm>
        </p:spPr>
        <p:txBody>
          <a:bodyPr>
            <a:normAutofit fontScale="92500" lnSpcReduction="20000"/>
          </a:bodyPr>
          <a:lstStyle/>
          <a:p>
            <a:pPr marL="0" indent="0">
              <a:buNone/>
            </a:pPr>
            <a:endParaRPr lang="en-US" dirty="0"/>
          </a:p>
          <a:p>
            <a:r>
              <a:rPr lang="en-US" sz="2250" dirty="0"/>
              <a:t>Dual Credit – ICCB, ISBE, and IBHE</a:t>
            </a:r>
          </a:p>
          <a:p>
            <a:pPr lvl="1"/>
            <a:r>
              <a:rPr lang="en-US" sz="2250" dirty="0"/>
              <a:t>ISBE “Act of God” and remote learning days</a:t>
            </a:r>
          </a:p>
          <a:p>
            <a:pPr lvl="1"/>
            <a:r>
              <a:rPr lang="en-US" sz="2250" dirty="0"/>
              <a:t>Advising</a:t>
            </a:r>
          </a:p>
          <a:p>
            <a:pPr lvl="1"/>
            <a:r>
              <a:rPr lang="en-US" sz="2250" dirty="0"/>
              <a:t>Options for completion</a:t>
            </a:r>
          </a:p>
          <a:p>
            <a:pPr marL="342900" lvl="1" indent="0">
              <a:buNone/>
            </a:pPr>
            <a:endParaRPr lang="en-US" sz="2250" dirty="0"/>
          </a:p>
          <a:p>
            <a:r>
              <a:rPr lang="en-US" sz="2250" dirty="0"/>
              <a:t>Illinois Articulation Initiative – IBHE and ICCB</a:t>
            </a:r>
          </a:p>
          <a:p>
            <a:pPr lvl="1"/>
            <a:r>
              <a:rPr lang="en-US" sz="2250" dirty="0"/>
              <a:t>Courses for labs and speech/communication</a:t>
            </a:r>
          </a:p>
          <a:p>
            <a:pPr lvl="1"/>
            <a:r>
              <a:rPr lang="en-US" sz="2250" dirty="0"/>
              <a:t>Pass/Fail grading</a:t>
            </a:r>
          </a:p>
          <a:p>
            <a:pPr lvl="2"/>
            <a:r>
              <a:rPr lang="en-US" sz="2250" dirty="0"/>
              <a:t>Course transfer – General Education and major</a:t>
            </a:r>
          </a:p>
          <a:p>
            <a:pPr lvl="2"/>
            <a:r>
              <a:rPr lang="en-US" sz="2250" dirty="0"/>
              <a:t>Advising</a:t>
            </a:r>
          </a:p>
        </p:txBody>
      </p:sp>
    </p:spTree>
    <p:extLst>
      <p:ext uri="{BB962C8B-B14F-4D97-AF65-F5344CB8AC3E}">
        <p14:creationId xmlns:p14="http://schemas.microsoft.com/office/powerpoint/2010/main" val="23780084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EDB96-FA20-4061-8FA9-248F5FBA2E8C}"/>
              </a:ext>
            </a:extLst>
          </p:cNvPr>
          <p:cNvSpPr>
            <a:spLocks noGrp="1"/>
          </p:cNvSpPr>
          <p:nvPr>
            <p:ph type="title"/>
          </p:nvPr>
        </p:nvSpPr>
        <p:spPr/>
        <p:txBody>
          <a:bodyPr>
            <a:normAutofit/>
          </a:bodyPr>
          <a:lstStyle/>
          <a:p>
            <a:r>
              <a:rPr lang="en-US" dirty="0"/>
              <a:t>Looking Ahead – New Credentialing Landscape</a:t>
            </a:r>
          </a:p>
        </p:txBody>
      </p:sp>
      <p:sp>
        <p:nvSpPr>
          <p:cNvPr id="3" name="Content Placeholder 2">
            <a:extLst>
              <a:ext uri="{FF2B5EF4-FFF2-40B4-BE49-F238E27FC236}">
                <a16:creationId xmlns:a16="http://schemas.microsoft.com/office/drawing/2014/main" id="{81BD1D0A-3C3C-472D-A7E7-A68EA5DCC761}"/>
              </a:ext>
            </a:extLst>
          </p:cNvPr>
          <p:cNvSpPr>
            <a:spLocks noGrp="1"/>
          </p:cNvSpPr>
          <p:nvPr>
            <p:ph idx="1"/>
          </p:nvPr>
        </p:nvSpPr>
        <p:spPr/>
        <p:txBody>
          <a:bodyPr/>
          <a:lstStyle/>
          <a:p>
            <a:r>
              <a:rPr lang="en-US" dirty="0">
                <a:hlinkClick r:id="rId2"/>
              </a:rPr>
              <a:t>https://luminafoundation.org/our-work/unlocking-the-nations-potential/</a:t>
            </a:r>
            <a:endParaRPr lang="en-US" dirty="0"/>
          </a:p>
        </p:txBody>
      </p:sp>
      <p:pic>
        <p:nvPicPr>
          <p:cNvPr id="4" name="Picture 3">
            <a:extLst>
              <a:ext uri="{FF2B5EF4-FFF2-40B4-BE49-F238E27FC236}">
                <a16:creationId xmlns:a16="http://schemas.microsoft.com/office/drawing/2014/main" id="{871836DB-CFBE-42A6-9044-F4A1FA9F0FA4}"/>
              </a:ext>
            </a:extLst>
          </p:cNvPr>
          <p:cNvPicPr>
            <a:picLocks noChangeAspect="1"/>
          </p:cNvPicPr>
          <p:nvPr/>
        </p:nvPicPr>
        <p:blipFill>
          <a:blip r:embed="rId3"/>
          <a:stretch>
            <a:fillRect/>
          </a:stretch>
        </p:blipFill>
        <p:spPr>
          <a:xfrm>
            <a:off x="4087550" y="2693052"/>
            <a:ext cx="4521474" cy="3143250"/>
          </a:xfrm>
          <a:prstGeom prst="rect">
            <a:avLst/>
          </a:prstGeom>
        </p:spPr>
      </p:pic>
    </p:spTree>
    <p:extLst>
      <p:ext uri="{BB962C8B-B14F-4D97-AF65-F5344CB8AC3E}">
        <p14:creationId xmlns:p14="http://schemas.microsoft.com/office/powerpoint/2010/main" val="26577316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0601F-3BD7-4D62-9C33-3400E9EC3F21}"/>
              </a:ext>
            </a:extLst>
          </p:cNvPr>
          <p:cNvSpPr>
            <a:spLocks noGrp="1"/>
          </p:cNvSpPr>
          <p:nvPr>
            <p:ph type="title"/>
          </p:nvPr>
        </p:nvSpPr>
        <p:spPr>
          <a:xfrm>
            <a:off x="573276" y="1263143"/>
            <a:ext cx="7882085" cy="994172"/>
          </a:xfrm>
        </p:spPr>
        <p:txBody>
          <a:bodyPr>
            <a:normAutofit fontScale="90000"/>
          </a:bodyPr>
          <a:lstStyle/>
          <a:p>
            <a:r>
              <a:rPr lang="en-US" dirty="0"/>
              <a:t>Looking Ahead – National Landscape</a:t>
            </a:r>
          </a:p>
        </p:txBody>
      </p:sp>
      <p:sp>
        <p:nvSpPr>
          <p:cNvPr id="3" name="Content Placeholder 2">
            <a:extLst>
              <a:ext uri="{FF2B5EF4-FFF2-40B4-BE49-F238E27FC236}">
                <a16:creationId xmlns:a16="http://schemas.microsoft.com/office/drawing/2014/main" id="{4E01C0F5-933D-4621-87B6-98B70A718184}"/>
              </a:ext>
            </a:extLst>
          </p:cNvPr>
          <p:cNvSpPr>
            <a:spLocks noGrp="1"/>
          </p:cNvSpPr>
          <p:nvPr>
            <p:ph idx="1"/>
          </p:nvPr>
        </p:nvSpPr>
        <p:spPr>
          <a:xfrm>
            <a:off x="628650" y="2301264"/>
            <a:ext cx="7886700" cy="3164903"/>
          </a:xfrm>
        </p:spPr>
        <p:txBody>
          <a:bodyPr>
            <a:normAutofit fontScale="92500" lnSpcReduction="10000"/>
          </a:bodyPr>
          <a:lstStyle/>
          <a:p>
            <a:pPr lvl="0"/>
            <a:r>
              <a:rPr lang="en-US" sz="2250" dirty="0"/>
              <a:t>Strada Education Network – April 2, 2020</a:t>
            </a:r>
          </a:p>
          <a:p>
            <a:pPr marL="0" lvl="0" indent="0">
              <a:buNone/>
            </a:pPr>
            <a:r>
              <a:rPr lang="en-US" u="sng" dirty="0">
                <a:hlinkClick r:id="rId3"/>
              </a:rPr>
              <a:t>Public Viewpoint: COVID-19 Work and Education Survey</a:t>
            </a:r>
            <a:endParaRPr lang="en-US" sz="2250" dirty="0"/>
          </a:p>
          <a:p>
            <a:pPr lvl="1"/>
            <a:r>
              <a:rPr lang="en-US" sz="2100" dirty="0"/>
              <a:t>One-third (</a:t>
            </a:r>
            <a:r>
              <a:rPr lang="en-US" sz="2100" b="1" dirty="0"/>
              <a:t>33%</a:t>
            </a:r>
            <a:r>
              <a:rPr lang="en-US" sz="2100" dirty="0"/>
              <a:t>) believe that if they lose their jobs, they will need additional education and new skills to find a comparable one.</a:t>
            </a:r>
          </a:p>
          <a:p>
            <a:pPr lvl="1"/>
            <a:r>
              <a:rPr lang="en-US" sz="2100" dirty="0"/>
              <a:t>If Americans could choose where to receive education and training, their top preferences would be online colleges and universities (</a:t>
            </a:r>
            <a:r>
              <a:rPr lang="en-US" sz="2100" b="1" dirty="0"/>
              <a:t>26%</a:t>
            </a:r>
            <a:r>
              <a:rPr lang="en-US" sz="2100" dirty="0"/>
              <a:t>), apprenticeships or internships with a local employer (</a:t>
            </a:r>
            <a:r>
              <a:rPr lang="en-US" sz="2100" b="1" dirty="0"/>
              <a:t>18%</a:t>
            </a:r>
            <a:r>
              <a:rPr lang="en-US" sz="2100" dirty="0"/>
              <a:t>), or online community colleges (</a:t>
            </a:r>
            <a:r>
              <a:rPr lang="en-US" sz="2100" b="1" dirty="0"/>
              <a:t>17%</a:t>
            </a:r>
            <a:r>
              <a:rPr lang="en-US" sz="2100" dirty="0"/>
              <a:t>).</a:t>
            </a:r>
          </a:p>
          <a:p>
            <a:pPr marL="0" indent="0">
              <a:buNone/>
            </a:pPr>
            <a:endParaRPr lang="en-US" sz="2250" dirty="0"/>
          </a:p>
          <a:p>
            <a:endParaRPr lang="en-US" sz="2250" dirty="0"/>
          </a:p>
          <a:p>
            <a:pPr marL="342900" lvl="1" indent="0">
              <a:buNone/>
            </a:pPr>
            <a:endParaRPr lang="en-US" sz="2250" dirty="0"/>
          </a:p>
        </p:txBody>
      </p:sp>
    </p:spTree>
    <p:extLst>
      <p:ext uri="{BB962C8B-B14F-4D97-AF65-F5344CB8AC3E}">
        <p14:creationId xmlns:p14="http://schemas.microsoft.com/office/powerpoint/2010/main" val="2856854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A5022-EA0E-46FC-9646-3C532205ADB6}"/>
              </a:ext>
            </a:extLst>
          </p:cNvPr>
          <p:cNvSpPr>
            <a:spLocks noGrp="1"/>
          </p:cNvSpPr>
          <p:nvPr>
            <p:ph type="title"/>
          </p:nvPr>
        </p:nvSpPr>
        <p:spPr/>
        <p:txBody>
          <a:bodyPr/>
          <a:lstStyle/>
          <a:p>
            <a:r>
              <a:rPr lang="en-US" dirty="0"/>
              <a:t>Looking Ahead – Illinois Landscape</a:t>
            </a:r>
          </a:p>
        </p:txBody>
      </p:sp>
      <p:sp>
        <p:nvSpPr>
          <p:cNvPr id="3" name="Content Placeholder 2">
            <a:extLst>
              <a:ext uri="{FF2B5EF4-FFF2-40B4-BE49-F238E27FC236}">
                <a16:creationId xmlns:a16="http://schemas.microsoft.com/office/drawing/2014/main" id="{7A8B0837-FF48-44E1-86AE-6630315A00A6}"/>
              </a:ext>
            </a:extLst>
          </p:cNvPr>
          <p:cNvSpPr>
            <a:spLocks noGrp="1"/>
          </p:cNvSpPr>
          <p:nvPr>
            <p:ph idx="1"/>
          </p:nvPr>
        </p:nvSpPr>
        <p:spPr/>
        <p:txBody>
          <a:bodyPr>
            <a:normAutofit fontScale="85000" lnSpcReduction="10000"/>
          </a:bodyPr>
          <a:lstStyle/>
          <a:p>
            <a:pPr marL="0" indent="0">
              <a:buNone/>
            </a:pPr>
            <a:r>
              <a:rPr lang="en-US" dirty="0"/>
              <a:t>Illinois insights from the Education Consumer Survey</a:t>
            </a:r>
          </a:p>
          <a:p>
            <a:pPr lvl="1"/>
            <a:r>
              <a:rPr lang="en-US" dirty="0"/>
              <a:t>Conducted by Strada Education Network and Gallup with the  Education Commission of the States </a:t>
            </a:r>
          </a:p>
          <a:p>
            <a:pPr lvl="2"/>
            <a:r>
              <a:rPr lang="en-US" dirty="0"/>
              <a:t>Education Consumer Survey</a:t>
            </a:r>
          </a:p>
          <a:p>
            <a:pPr lvl="3"/>
            <a:r>
              <a:rPr lang="en-US" dirty="0"/>
              <a:t>340,000+ responses to date</a:t>
            </a:r>
          </a:p>
          <a:p>
            <a:pPr lvl="3"/>
            <a:r>
              <a:rPr lang="en-US" dirty="0"/>
              <a:t>350 daily | 10,000 monthly | 122,500 annually</a:t>
            </a:r>
          </a:p>
          <a:p>
            <a:pPr lvl="3"/>
            <a:r>
              <a:rPr lang="en-US" dirty="0"/>
              <a:t>All demographics | All states &amp; D.C. | Largest 50 metro areas</a:t>
            </a:r>
          </a:p>
          <a:p>
            <a:pPr lvl="2"/>
            <a:r>
              <a:rPr lang="en-US" dirty="0"/>
              <a:t>Major survey content areas</a:t>
            </a:r>
          </a:p>
          <a:p>
            <a:pPr lvl="3"/>
            <a:r>
              <a:rPr lang="en-US" dirty="0"/>
              <a:t>Demographic, Education, &amp; Employment</a:t>
            </a:r>
          </a:p>
          <a:p>
            <a:pPr lvl="3"/>
            <a:r>
              <a:rPr lang="en-US" dirty="0"/>
              <a:t>Ratings of quality, value, and relevance</a:t>
            </a:r>
          </a:p>
          <a:p>
            <a:pPr lvl="3"/>
            <a:r>
              <a:rPr lang="en-US" dirty="0"/>
              <a:t>Motivations &amp; Barriers to Enrollment</a:t>
            </a:r>
          </a:p>
          <a:p>
            <a:pPr lvl="3"/>
            <a:r>
              <a:rPr lang="en-US" dirty="0"/>
              <a:t>Need for additional education</a:t>
            </a:r>
          </a:p>
          <a:p>
            <a:pPr lvl="1"/>
            <a:r>
              <a:rPr lang="en-US" dirty="0"/>
              <a:t>Illinois sample</a:t>
            </a:r>
          </a:p>
          <a:p>
            <a:pPr lvl="2"/>
            <a:r>
              <a:rPr lang="en-US" dirty="0"/>
              <a:t>10,683 respondents reside in Illinois / 7,537 attended an institution in Illinois</a:t>
            </a:r>
          </a:p>
          <a:p>
            <a:endParaRPr lang="en-US" dirty="0"/>
          </a:p>
        </p:txBody>
      </p:sp>
    </p:spTree>
    <p:extLst>
      <p:ext uri="{BB962C8B-B14F-4D97-AF65-F5344CB8AC3E}">
        <p14:creationId xmlns:p14="http://schemas.microsoft.com/office/powerpoint/2010/main" val="2134119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CD9D460A-2C4D-49CA-8D2F-ADE64333A655}"/>
              </a:ext>
            </a:extLst>
          </p:cNvPr>
          <p:cNvPicPr>
            <a:picLocks noGrp="1" noChangeAspect="1"/>
          </p:cNvPicPr>
          <p:nvPr>
            <p:ph idx="1"/>
          </p:nvPr>
        </p:nvPicPr>
        <p:blipFill rotWithShape="1">
          <a:blip r:embed="rId3"/>
          <a:srcRect/>
          <a:stretch/>
        </p:blipFill>
        <p:spPr>
          <a:xfrm>
            <a:off x="15" y="857257"/>
            <a:ext cx="9143985" cy="5143493"/>
          </a:xfrm>
          <a:prstGeom prst="rect">
            <a:avLst/>
          </a:prstGeom>
        </p:spPr>
      </p:pic>
    </p:spTree>
    <p:extLst>
      <p:ext uri="{BB962C8B-B14F-4D97-AF65-F5344CB8AC3E}">
        <p14:creationId xmlns:p14="http://schemas.microsoft.com/office/powerpoint/2010/main" val="19511729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DC68E11-76FB-4D62-9050-CC9AEB8B0213}"/>
              </a:ext>
            </a:extLst>
          </p:cNvPr>
          <p:cNvPicPr>
            <a:picLocks noGrp="1" noChangeAspect="1"/>
          </p:cNvPicPr>
          <p:nvPr>
            <p:ph idx="1"/>
          </p:nvPr>
        </p:nvPicPr>
        <p:blipFill rotWithShape="1">
          <a:blip r:embed="rId2"/>
          <a:srcRect/>
          <a:stretch/>
        </p:blipFill>
        <p:spPr>
          <a:xfrm>
            <a:off x="-64590" y="857251"/>
            <a:ext cx="9143985" cy="4740965"/>
          </a:xfrm>
          <a:prstGeom prst="rect">
            <a:avLst/>
          </a:prstGeom>
        </p:spPr>
      </p:pic>
    </p:spTree>
    <p:extLst>
      <p:ext uri="{BB962C8B-B14F-4D97-AF65-F5344CB8AC3E}">
        <p14:creationId xmlns:p14="http://schemas.microsoft.com/office/powerpoint/2010/main" val="38890912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4E764A7-081F-436A-8966-5B4960E027AC}"/>
              </a:ext>
            </a:extLst>
          </p:cNvPr>
          <p:cNvPicPr>
            <a:picLocks noGrp="1" noChangeAspect="1"/>
          </p:cNvPicPr>
          <p:nvPr>
            <p:ph idx="1"/>
          </p:nvPr>
        </p:nvPicPr>
        <p:blipFill rotWithShape="1">
          <a:blip r:embed="rId3"/>
          <a:srcRect/>
          <a:stretch/>
        </p:blipFill>
        <p:spPr>
          <a:xfrm>
            <a:off x="-93697" y="703903"/>
            <a:ext cx="9143985" cy="5082533"/>
          </a:xfrm>
          <a:prstGeom prst="rect">
            <a:avLst/>
          </a:prstGeom>
        </p:spPr>
      </p:pic>
    </p:spTree>
    <p:extLst>
      <p:ext uri="{BB962C8B-B14F-4D97-AF65-F5344CB8AC3E}">
        <p14:creationId xmlns:p14="http://schemas.microsoft.com/office/powerpoint/2010/main" val="1171712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97DFC-17D2-4DAF-B884-0F8998D624C8}"/>
              </a:ext>
            </a:extLst>
          </p:cNvPr>
          <p:cNvSpPr>
            <a:spLocks noGrp="1"/>
          </p:cNvSpPr>
          <p:nvPr>
            <p:ph type="title"/>
          </p:nvPr>
        </p:nvSpPr>
        <p:spPr/>
        <p:txBody>
          <a:bodyPr>
            <a:normAutofit fontScale="90000"/>
          </a:bodyPr>
          <a:lstStyle/>
          <a:p>
            <a:r>
              <a:rPr lang="en-US" dirty="0"/>
              <a:t>Looking Ahead – RFP for Early Childhood Credential Completion Cohort (EC4) Grants</a:t>
            </a:r>
          </a:p>
        </p:txBody>
      </p:sp>
      <p:sp>
        <p:nvSpPr>
          <p:cNvPr id="3" name="Content Placeholder 2">
            <a:extLst>
              <a:ext uri="{FF2B5EF4-FFF2-40B4-BE49-F238E27FC236}">
                <a16:creationId xmlns:a16="http://schemas.microsoft.com/office/drawing/2014/main" id="{397F07F8-12A3-406F-8E05-C0B3914C9126}"/>
              </a:ext>
            </a:extLst>
          </p:cNvPr>
          <p:cNvSpPr>
            <a:spLocks noGrp="1"/>
          </p:cNvSpPr>
          <p:nvPr>
            <p:ph idx="1"/>
          </p:nvPr>
        </p:nvSpPr>
        <p:spPr/>
        <p:txBody>
          <a:bodyPr>
            <a:normAutofit lnSpcReduction="10000"/>
          </a:bodyPr>
          <a:lstStyle/>
          <a:p>
            <a:r>
              <a:rPr lang="en-US" dirty="0"/>
              <a:t>$1.3M in funds from Illinois PDGB-5 initiative</a:t>
            </a:r>
          </a:p>
          <a:p>
            <a:r>
              <a:rPr lang="en-US" dirty="0"/>
              <a:t>RFP released May 1, 2020</a:t>
            </a:r>
          </a:p>
          <a:p>
            <a:r>
              <a:rPr lang="en-US" dirty="0"/>
              <a:t>Applications due June 1, 2020</a:t>
            </a:r>
          </a:p>
          <a:p>
            <a:r>
              <a:rPr lang="en-US" dirty="0"/>
              <a:t>Work beginning July 1, 2020</a:t>
            </a:r>
          </a:p>
          <a:p>
            <a:r>
              <a:rPr lang="en-US" dirty="0"/>
              <a:t>Opportunity for at least four grants for cohorts of 20-40</a:t>
            </a:r>
          </a:p>
          <a:p>
            <a:r>
              <a:rPr lang="en-US" dirty="0"/>
              <a:t>Eligibility:</a:t>
            </a:r>
          </a:p>
          <a:p>
            <a:pPr lvl="1"/>
            <a:r>
              <a:rPr lang="en-US" dirty="0"/>
              <a:t>Illinois institutions of higher education</a:t>
            </a:r>
          </a:p>
          <a:p>
            <a:pPr lvl="1"/>
            <a:r>
              <a:rPr lang="en-US" dirty="0"/>
              <a:t>Accredited by the Higher Learning Commission</a:t>
            </a:r>
          </a:p>
          <a:p>
            <a:pPr lvl="1"/>
            <a:r>
              <a:rPr lang="en-US" dirty="0"/>
              <a:t>Entitled by Illinois Gateways</a:t>
            </a:r>
          </a:p>
          <a:p>
            <a:pPr lvl="1"/>
            <a:endParaRPr lang="en-US" dirty="0"/>
          </a:p>
          <a:p>
            <a:endParaRPr lang="en-US" dirty="0"/>
          </a:p>
          <a:p>
            <a:endParaRPr lang="en-US" dirty="0"/>
          </a:p>
        </p:txBody>
      </p:sp>
    </p:spTree>
    <p:extLst>
      <p:ext uri="{BB962C8B-B14F-4D97-AF65-F5344CB8AC3E}">
        <p14:creationId xmlns:p14="http://schemas.microsoft.com/office/powerpoint/2010/main" val="695679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Questions</a:t>
            </a:r>
          </a:p>
        </p:txBody>
      </p:sp>
      <p:sp>
        <p:nvSpPr>
          <p:cNvPr id="3" name="Content Placeholder 2"/>
          <p:cNvSpPr>
            <a:spLocks noGrp="1"/>
          </p:cNvSpPr>
          <p:nvPr>
            <p:ph idx="1"/>
          </p:nvPr>
        </p:nvSpPr>
        <p:spPr/>
        <p:txBody>
          <a:bodyPr>
            <a:normAutofit fontScale="92500"/>
          </a:bodyPr>
          <a:lstStyle/>
          <a:p>
            <a:pPr marL="0" indent="0" algn="ctr">
              <a:buNone/>
            </a:pPr>
            <a:r>
              <a:rPr lang="en-US" sz="6000" b="1" dirty="0"/>
              <a:t>Please type your questions for IBHE into the chat box.  Preface questions with the agency or person they are directed to.</a:t>
            </a:r>
          </a:p>
        </p:txBody>
      </p:sp>
    </p:spTree>
    <p:extLst>
      <p:ext uri="{BB962C8B-B14F-4D97-AF65-F5344CB8AC3E}">
        <p14:creationId xmlns:p14="http://schemas.microsoft.com/office/powerpoint/2010/main" val="7209757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Welcome</a:t>
            </a:r>
          </a:p>
        </p:txBody>
      </p:sp>
      <p:sp>
        <p:nvSpPr>
          <p:cNvPr id="3" name="Content Placeholder 2"/>
          <p:cNvSpPr>
            <a:spLocks noGrp="1"/>
          </p:cNvSpPr>
          <p:nvPr>
            <p:ph idx="1"/>
          </p:nvPr>
        </p:nvSpPr>
        <p:spPr/>
        <p:txBody>
          <a:bodyPr>
            <a:normAutofit/>
          </a:bodyPr>
          <a:lstStyle/>
          <a:p>
            <a:pPr marL="0" indent="0" algn="ctr">
              <a:buNone/>
            </a:pPr>
            <a:endParaRPr lang="en-US" sz="4400" b="1" dirty="0"/>
          </a:p>
          <a:p>
            <a:pPr marL="0" indent="0" algn="ctr">
              <a:buNone/>
            </a:pPr>
            <a:r>
              <a:rPr lang="en-US" sz="5400" b="1" dirty="0"/>
              <a:t>Dr. </a:t>
            </a:r>
            <a:r>
              <a:rPr lang="en-US" sz="5400" b="1" dirty="0" err="1"/>
              <a:t>Jamilah</a:t>
            </a:r>
            <a:r>
              <a:rPr lang="en-US" sz="5400" b="1" dirty="0"/>
              <a:t> R. </a:t>
            </a:r>
            <a:r>
              <a:rPr lang="en-US" sz="5400" b="1" dirty="0" err="1"/>
              <a:t>Jor’dan</a:t>
            </a:r>
            <a:r>
              <a:rPr lang="en-US" sz="5400" b="1" dirty="0"/>
              <a:t>, </a:t>
            </a:r>
          </a:p>
          <a:p>
            <a:pPr marL="0" indent="0" algn="ctr">
              <a:buNone/>
            </a:pPr>
            <a:r>
              <a:rPr lang="en-US" sz="5400" i="1" dirty="0"/>
              <a:t>Governor’s Office of Early Childhood Development </a:t>
            </a:r>
          </a:p>
        </p:txBody>
      </p:sp>
    </p:spTree>
    <p:extLst>
      <p:ext uri="{BB962C8B-B14F-4D97-AF65-F5344CB8AC3E}">
        <p14:creationId xmlns:p14="http://schemas.microsoft.com/office/powerpoint/2010/main" val="1174848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Who’s participating?</a:t>
            </a:r>
          </a:p>
        </p:txBody>
      </p:sp>
      <p:sp>
        <p:nvSpPr>
          <p:cNvPr id="3" name="Content Placeholder 2"/>
          <p:cNvSpPr>
            <a:spLocks noGrp="1"/>
          </p:cNvSpPr>
          <p:nvPr>
            <p:ph idx="1"/>
          </p:nvPr>
        </p:nvSpPr>
        <p:spPr/>
        <p:txBody>
          <a:bodyPr>
            <a:normAutofit/>
          </a:bodyPr>
          <a:lstStyle/>
          <a:p>
            <a:r>
              <a:rPr lang="en-US" dirty="0"/>
              <a:t>Faculty Fellows</a:t>
            </a:r>
          </a:p>
          <a:p>
            <a:endParaRPr lang="en-US" sz="1200" dirty="0"/>
          </a:p>
          <a:p>
            <a:r>
              <a:rPr lang="en-US" dirty="0"/>
              <a:t>Faculty &amp; Deans representing the majority of our Gateways Credential Entitled Institutions</a:t>
            </a:r>
          </a:p>
          <a:p>
            <a:pPr marL="0" indent="0">
              <a:buNone/>
            </a:pPr>
            <a:endParaRPr lang="en-US" sz="1200" dirty="0"/>
          </a:p>
          <a:p>
            <a:r>
              <a:rPr lang="en-US" dirty="0"/>
              <a:t>State Agency &amp; Advocacy representatives</a:t>
            </a:r>
          </a:p>
          <a:p>
            <a:endParaRPr lang="en-US" sz="1200" dirty="0"/>
          </a:p>
          <a:p>
            <a:r>
              <a:rPr lang="en-US" dirty="0"/>
              <a:t>State Competency Leadership Team</a:t>
            </a:r>
          </a:p>
        </p:txBody>
      </p:sp>
    </p:spTree>
    <p:extLst>
      <p:ext uri="{BB962C8B-B14F-4D97-AF65-F5344CB8AC3E}">
        <p14:creationId xmlns:p14="http://schemas.microsoft.com/office/powerpoint/2010/main" val="15895291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F7EBB-0BED-4AED-ABDE-A405BCEFF9FF}"/>
              </a:ext>
            </a:extLst>
          </p:cNvPr>
          <p:cNvSpPr>
            <a:spLocks noGrp="1"/>
          </p:cNvSpPr>
          <p:nvPr>
            <p:ph type="title"/>
          </p:nvPr>
        </p:nvSpPr>
        <p:spPr>
          <a:xfrm>
            <a:off x="457200" y="0"/>
            <a:ext cx="8258537" cy="6076709"/>
          </a:xfrm>
        </p:spPr>
        <p:txBody>
          <a:bodyPr/>
          <a:lstStyle/>
          <a:p>
            <a:br>
              <a:rPr lang="en-US" dirty="0"/>
            </a:br>
            <a:r>
              <a:rPr lang="en-US" dirty="0"/>
              <a:t>Gateways to  Opportunity</a:t>
            </a:r>
            <a:br>
              <a:rPr lang="en-US" dirty="0"/>
            </a:br>
            <a:r>
              <a:rPr lang="en-US" dirty="0"/>
              <a:t>Higher Education Forum </a:t>
            </a:r>
            <a:br>
              <a:rPr lang="en-US" dirty="0"/>
            </a:br>
            <a:r>
              <a:rPr lang="en-US" dirty="0"/>
              <a:t>State Panel</a:t>
            </a:r>
            <a:br>
              <a:rPr lang="en-US" dirty="0"/>
            </a:br>
            <a:r>
              <a:rPr lang="en-US" dirty="0"/>
              <a:t>April 16, 2020</a:t>
            </a:r>
            <a:br>
              <a:rPr lang="en-US" dirty="0"/>
            </a:br>
            <a:r>
              <a:rPr lang="en-US" dirty="0"/>
              <a:t>Jamilah R. Jor’dan, Ph.D.</a:t>
            </a:r>
            <a:br>
              <a:rPr lang="en-US" dirty="0"/>
            </a:br>
            <a:r>
              <a:rPr lang="en-US" dirty="0"/>
              <a:t>Acting Executive Director</a:t>
            </a:r>
            <a:br>
              <a:rPr lang="en-US" dirty="0"/>
            </a:br>
            <a:r>
              <a:rPr lang="en-US" dirty="0"/>
              <a:t> </a:t>
            </a:r>
          </a:p>
        </p:txBody>
      </p:sp>
    </p:spTree>
    <p:extLst>
      <p:ext uri="{BB962C8B-B14F-4D97-AF65-F5344CB8AC3E}">
        <p14:creationId xmlns:p14="http://schemas.microsoft.com/office/powerpoint/2010/main" val="34039900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FDE58-2517-4333-BEE6-CE9950BE5EA4}"/>
              </a:ext>
            </a:extLst>
          </p:cNvPr>
          <p:cNvSpPr>
            <a:spLocks noGrp="1"/>
          </p:cNvSpPr>
          <p:nvPr>
            <p:ph type="title"/>
          </p:nvPr>
        </p:nvSpPr>
        <p:spPr/>
        <p:txBody>
          <a:bodyPr/>
          <a:lstStyle/>
          <a:p>
            <a:r>
              <a:rPr lang="en-US" dirty="0"/>
              <a:t>About GOECD</a:t>
            </a:r>
          </a:p>
        </p:txBody>
      </p:sp>
      <p:sp>
        <p:nvSpPr>
          <p:cNvPr id="3" name="Content Placeholder 2">
            <a:extLst>
              <a:ext uri="{FF2B5EF4-FFF2-40B4-BE49-F238E27FC236}">
                <a16:creationId xmlns:a16="http://schemas.microsoft.com/office/drawing/2014/main" id="{16E1407E-D699-444E-965B-7764D1FCCC11}"/>
              </a:ext>
            </a:extLst>
          </p:cNvPr>
          <p:cNvSpPr>
            <a:spLocks noGrp="1"/>
          </p:cNvSpPr>
          <p:nvPr>
            <p:ph idx="1"/>
          </p:nvPr>
        </p:nvSpPr>
        <p:spPr>
          <a:xfrm>
            <a:off x="359522" y="1242990"/>
            <a:ext cx="8432574" cy="5260161"/>
          </a:xfrm>
        </p:spPr>
        <p:txBody>
          <a:bodyPr/>
          <a:lstStyle/>
          <a:p>
            <a:r>
              <a:rPr lang="en-US" sz="4000" b="1" dirty="0"/>
              <a:t>The Governor’s Office of Early Childhood Development (GOECD) leads the state’s initiatives to create an integrated system of quality, early learning and development programs to help give all Illinois children a strong educational foundation before they begin kindergarten.</a:t>
            </a:r>
          </a:p>
        </p:txBody>
      </p:sp>
    </p:spTree>
    <p:extLst>
      <p:ext uri="{BB962C8B-B14F-4D97-AF65-F5344CB8AC3E}">
        <p14:creationId xmlns:p14="http://schemas.microsoft.com/office/powerpoint/2010/main" val="2404347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0894B-1122-416F-8527-030618FA689B}"/>
              </a:ext>
            </a:extLst>
          </p:cNvPr>
          <p:cNvSpPr>
            <a:spLocks noGrp="1"/>
          </p:cNvSpPr>
          <p:nvPr>
            <p:ph type="title"/>
          </p:nvPr>
        </p:nvSpPr>
        <p:spPr/>
        <p:txBody>
          <a:bodyPr/>
          <a:lstStyle/>
          <a:p>
            <a:r>
              <a:rPr lang="en-US" dirty="0"/>
              <a:t>    2020 Higher Education Forum</a:t>
            </a:r>
          </a:p>
        </p:txBody>
      </p:sp>
      <p:sp>
        <p:nvSpPr>
          <p:cNvPr id="3" name="Content Placeholder 2">
            <a:extLst>
              <a:ext uri="{FF2B5EF4-FFF2-40B4-BE49-F238E27FC236}">
                <a16:creationId xmlns:a16="http://schemas.microsoft.com/office/drawing/2014/main" id="{67B56736-5CDF-41CF-9D23-422397C1AA93}"/>
              </a:ext>
            </a:extLst>
          </p:cNvPr>
          <p:cNvSpPr>
            <a:spLocks noGrp="1"/>
          </p:cNvSpPr>
          <p:nvPr>
            <p:ph idx="1"/>
          </p:nvPr>
        </p:nvSpPr>
        <p:spPr>
          <a:xfrm>
            <a:off x="351904" y="723435"/>
            <a:ext cx="8432585" cy="4484676"/>
          </a:xfrm>
        </p:spPr>
        <p:txBody>
          <a:bodyPr/>
          <a:lstStyle/>
          <a:p>
            <a:endParaRPr lang="en-US" b="1" dirty="0"/>
          </a:p>
          <a:p>
            <a:r>
              <a:rPr lang="en-US" b="1" dirty="0"/>
              <a:t>COVID-19 Illinois’ Early Childhood Care and Education Response</a:t>
            </a:r>
          </a:p>
          <a:p>
            <a:r>
              <a:rPr lang="en-US" b="1" dirty="0"/>
              <a:t>Preschool Development Grant Birth-5 Renewal Grant</a:t>
            </a:r>
          </a:p>
          <a:p>
            <a:r>
              <a:rPr lang="en-US" b="1" dirty="0"/>
              <a:t>Early Childhood Educator Workforce Development Project</a:t>
            </a:r>
          </a:p>
          <a:p>
            <a:r>
              <a:rPr lang="en-US" b="1" dirty="0"/>
              <a:t>Prenatal to Three Policy Agenda</a:t>
            </a:r>
          </a:p>
          <a:p>
            <a:r>
              <a:rPr lang="en-US" b="1" dirty="0"/>
              <a:t>Illinois Pyramid Model Pilot Evaluation</a:t>
            </a:r>
          </a:p>
          <a:p>
            <a:endParaRPr lang="en-US" b="1" dirty="0"/>
          </a:p>
          <a:p>
            <a:endParaRPr lang="en-US" b="1" dirty="0"/>
          </a:p>
        </p:txBody>
      </p:sp>
    </p:spTree>
    <p:extLst>
      <p:ext uri="{BB962C8B-B14F-4D97-AF65-F5344CB8AC3E}">
        <p14:creationId xmlns:p14="http://schemas.microsoft.com/office/powerpoint/2010/main" val="23959170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7B58-B229-438B-BD64-DE8952E235F1}"/>
              </a:ext>
            </a:extLst>
          </p:cNvPr>
          <p:cNvSpPr>
            <a:spLocks noGrp="1"/>
          </p:cNvSpPr>
          <p:nvPr>
            <p:ph type="title"/>
          </p:nvPr>
        </p:nvSpPr>
        <p:spPr>
          <a:xfrm>
            <a:off x="457200" y="1388963"/>
            <a:ext cx="8229600" cy="2453832"/>
          </a:xfrm>
        </p:spPr>
        <p:txBody>
          <a:bodyPr/>
          <a:lstStyle/>
          <a:p>
            <a:r>
              <a:rPr lang="en-US" sz="6000" dirty="0"/>
              <a:t>COVID-19 Illinois’ Early Childhood Care and Education Response</a:t>
            </a:r>
          </a:p>
        </p:txBody>
      </p:sp>
    </p:spTree>
    <p:extLst>
      <p:ext uri="{BB962C8B-B14F-4D97-AF65-F5344CB8AC3E}">
        <p14:creationId xmlns:p14="http://schemas.microsoft.com/office/powerpoint/2010/main" val="10628711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11" y="593124"/>
            <a:ext cx="8426143" cy="5313406"/>
          </a:xfrm>
        </p:spPr>
        <p:txBody>
          <a:bodyPr/>
          <a:lstStyle/>
          <a:p>
            <a:r>
              <a:rPr lang="en-US" dirty="0"/>
              <a:t>    GOECD AND STATE PARTNERS</a:t>
            </a:r>
            <a:br>
              <a:rPr lang="en-US" dirty="0"/>
            </a:br>
            <a:br>
              <a:rPr lang="en-US" dirty="0"/>
            </a:br>
            <a:r>
              <a:rPr lang="en-US" dirty="0"/>
              <a:t>* GOECD COVID-19 for Early Childhood webpage</a:t>
            </a:r>
            <a:br>
              <a:rPr lang="en-US" dirty="0"/>
            </a:br>
            <a:r>
              <a:rPr lang="en-US" dirty="0"/>
              <a:t>* COVID-19 Emergency Child Care for Communities &amp; Providers webpage</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dirty="0"/>
          </a:p>
        </p:txBody>
      </p:sp>
    </p:spTree>
    <p:extLst>
      <p:ext uri="{BB962C8B-B14F-4D97-AF65-F5344CB8AC3E}">
        <p14:creationId xmlns:p14="http://schemas.microsoft.com/office/powerpoint/2010/main" val="3421716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11" y="593124"/>
            <a:ext cx="8426143" cy="5313406"/>
          </a:xfrm>
        </p:spPr>
        <p:txBody>
          <a:bodyPr/>
          <a:lstStyle/>
          <a:p>
            <a:r>
              <a:rPr lang="en-US" dirty="0"/>
              <a:t>    GOECD AND STATE PARTNERS</a:t>
            </a:r>
            <a:br>
              <a:rPr lang="en-US" dirty="0"/>
            </a:br>
            <a:br>
              <a:rPr lang="en-US" dirty="0"/>
            </a:br>
            <a:r>
              <a:rPr lang="en-US" dirty="0"/>
              <a:t>* Guidance for Child Care Centers, Child Care Homes, and Early Education Programs</a:t>
            </a:r>
            <a:br>
              <a:rPr lang="en-US" dirty="0"/>
            </a:br>
            <a:r>
              <a:rPr lang="en-US" dirty="0"/>
              <a:t>* FAQs</a:t>
            </a:r>
            <a:br>
              <a:rPr lang="en-US" dirty="0"/>
            </a:br>
            <a:r>
              <a:rPr lang="en-US" dirty="0"/>
              <a:t>* GOV.OECD@Illinois.gov</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endParaRPr lang="en-US" dirty="0"/>
          </a:p>
        </p:txBody>
      </p:sp>
    </p:spTree>
    <p:extLst>
      <p:ext uri="{BB962C8B-B14F-4D97-AF65-F5344CB8AC3E}">
        <p14:creationId xmlns:p14="http://schemas.microsoft.com/office/powerpoint/2010/main" val="5321190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7B58-B229-438B-BD64-DE8952E235F1}"/>
              </a:ext>
            </a:extLst>
          </p:cNvPr>
          <p:cNvSpPr>
            <a:spLocks noGrp="1"/>
          </p:cNvSpPr>
          <p:nvPr>
            <p:ph type="title"/>
          </p:nvPr>
        </p:nvSpPr>
        <p:spPr>
          <a:xfrm>
            <a:off x="0" y="524256"/>
            <a:ext cx="9144000" cy="4425696"/>
          </a:xfrm>
        </p:spPr>
        <p:txBody>
          <a:bodyPr/>
          <a:lstStyle/>
          <a:p>
            <a:br>
              <a:rPr lang="en-US" dirty="0"/>
            </a:br>
            <a:br>
              <a:rPr lang="en-US" dirty="0"/>
            </a:br>
            <a:r>
              <a:rPr lang="en-US" dirty="0"/>
              <a:t>PRESCHOOL DEVELOPMENT GRANT</a:t>
            </a:r>
            <a:br>
              <a:rPr lang="en-US" dirty="0"/>
            </a:br>
            <a:r>
              <a:rPr lang="en-US" dirty="0"/>
              <a:t>BIRTH-5 RENEWAL GRANT</a:t>
            </a:r>
          </a:p>
        </p:txBody>
      </p:sp>
    </p:spTree>
    <p:extLst>
      <p:ext uri="{BB962C8B-B14F-4D97-AF65-F5344CB8AC3E}">
        <p14:creationId xmlns:p14="http://schemas.microsoft.com/office/powerpoint/2010/main" val="8199889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11" y="432446"/>
            <a:ext cx="8432584" cy="5492866"/>
          </a:xfrm>
        </p:spPr>
        <p:txBody>
          <a:bodyPr/>
          <a:lstStyle/>
          <a:p>
            <a:r>
              <a:rPr lang="en-US" dirty="0"/>
              <a:t>         PDG-B5 Renewal Grant</a:t>
            </a:r>
            <a:br>
              <a:rPr lang="en-US" dirty="0"/>
            </a:br>
            <a:br>
              <a:rPr lang="en-US" dirty="0"/>
            </a:br>
            <a:r>
              <a:rPr lang="en-US" dirty="0"/>
              <a:t>*  20 states and territories awarded three-year renewal grants</a:t>
            </a:r>
            <a:br>
              <a:rPr lang="en-US" dirty="0"/>
            </a:br>
            <a:r>
              <a:rPr lang="en-US" dirty="0"/>
              <a:t>* Illinois awarded $13,414,500</a:t>
            </a:r>
            <a:br>
              <a:rPr lang="en-US" dirty="0"/>
            </a:br>
            <a:r>
              <a:rPr lang="en-US" dirty="0"/>
              <a:t>* 6 Activities and Bonus Sections</a:t>
            </a:r>
            <a:br>
              <a:rPr lang="en-US" dirty="0"/>
            </a:br>
            <a:r>
              <a:rPr lang="en-US" dirty="0"/>
              <a:t>* 34 Projects</a:t>
            </a:r>
            <a:br>
              <a:rPr lang="en-US" dirty="0"/>
            </a:br>
            <a:br>
              <a:rPr lang="en-US" dirty="0"/>
            </a:br>
            <a:endParaRPr lang="en-US" dirty="0"/>
          </a:p>
        </p:txBody>
      </p:sp>
    </p:spTree>
    <p:extLst>
      <p:ext uri="{BB962C8B-B14F-4D97-AF65-F5344CB8AC3E}">
        <p14:creationId xmlns:p14="http://schemas.microsoft.com/office/powerpoint/2010/main" val="23182922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10" y="256032"/>
            <a:ext cx="8552841" cy="5596128"/>
          </a:xfrm>
        </p:spPr>
        <p:txBody>
          <a:bodyPr/>
          <a:lstStyle/>
          <a:p>
            <a:r>
              <a:rPr lang="en-US" dirty="0"/>
              <a:t>           PDG B-5 Renewal Grant</a:t>
            </a:r>
            <a:br>
              <a:rPr lang="en-US" dirty="0"/>
            </a:br>
            <a:r>
              <a:rPr lang="en-US" dirty="0"/>
              <a:t>      Activity 1: Needs Assessment</a:t>
            </a:r>
            <a:br>
              <a:rPr lang="en-US" dirty="0"/>
            </a:br>
            <a:br>
              <a:rPr lang="en-US" dirty="0"/>
            </a:br>
            <a:r>
              <a:rPr lang="en-US" dirty="0"/>
              <a:t>* Address Data Gaps</a:t>
            </a:r>
            <a:br>
              <a:rPr lang="en-US" dirty="0"/>
            </a:br>
            <a:r>
              <a:rPr lang="en-US" dirty="0"/>
              <a:t>* Increase understanding about how families engage with the ECCE system</a:t>
            </a:r>
            <a:br>
              <a:rPr lang="en-US" dirty="0"/>
            </a:br>
            <a:r>
              <a:rPr lang="en-US" dirty="0"/>
              <a:t>* Strategies to meet family needs</a:t>
            </a:r>
            <a:br>
              <a:rPr lang="en-US" dirty="0"/>
            </a:br>
            <a:br>
              <a:rPr lang="en-US" dirty="0"/>
            </a:br>
            <a:br>
              <a:rPr lang="en-US" dirty="0"/>
            </a:br>
            <a:endParaRPr lang="en-US" dirty="0"/>
          </a:p>
        </p:txBody>
      </p:sp>
    </p:spTree>
    <p:extLst>
      <p:ext uri="{BB962C8B-B14F-4D97-AF65-F5344CB8AC3E}">
        <p14:creationId xmlns:p14="http://schemas.microsoft.com/office/powerpoint/2010/main" val="28235009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64" y="158496"/>
            <a:ext cx="8461247" cy="5827776"/>
          </a:xfrm>
        </p:spPr>
        <p:txBody>
          <a:bodyPr/>
          <a:lstStyle/>
          <a:p>
            <a:r>
              <a:rPr lang="en-US" dirty="0"/>
              <a:t>         PDG B-5 Renewal Grant</a:t>
            </a:r>
            <a:br>
              <a:rPr lang="en-US" dirty="0"/>
            </a:br>
            <a:r>
              <a:rPr lang="en-US" dirty="0"/>
              <a:t>        Activity 2: Strategic Plan</a:t>
            </a:r>
            <a:br>
              <a:rPr lang="en-US" dirty="0"/>
            </a:br>
            <a:br>
              <a:rPr lang="en-US" dirty="0"/>
            </a:br>
            <a:r>
              <a:rPr lang="en-US" dirty="0"/>
              <a:t>* Organized into four goal areas:</a:t>
            </a:r>
            <a:br>
              <a:rPr lang="en-US" dirty="0"/>
            </a:br>
            <a:r>
              <a:rPr lang="en-US" dirty="0"/>
              <a:t>1.  Access</a:t>
            </a:r>
            <a:br>
              <a:rPr lang="en-US" dirty="0"/>
            </a:br>
            <a:r>
              <a:rPr lang="en-US" dirty="0"/>
              <a:t>2.  Coordination</a:t>
            </a:r>
            <a:br>
              <a:rPr lang="en-US" dirty="0"/>
            </a:br>
            <a:r>
              <a:rPr lang="en-US" dirty="0"/>
              <a:t>3.  Quality</a:t>
            </a:r>
            <a:br>
              <a:rPr lang="en-US" dirty="0"/>
            </a:br>
            <a:r>
              <a:rPr lang="en-US" dirty="0"/>
              <a:t>4.  Workforce Support</a:t>
            </a:r>
          </a:p>
        </p:txBody>
      </p:sp>
    </p:spTree>
    <p:extLst>
      <p:ext uri="{BB962C8B-B14F-4D97-AF65-F5344CB8AC3E}">
        <p14:creationId xmlns:p14="http://schemas.microsoft.com/office/powerpoint/2010/main" val="3008861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D4A7B7-39DB-6C46-BC69-CF4610FE79AB}"/>
              </a:ext>
            </a:extLst>
          </p:cNvPr>
          <p:cNvPicPr>
            <a:picLocks noChangeAspect="1"/>
          </p:cNvPicPr>
          <p:nvPr/>
        </p:nvPicPr>
        <p:blipFill>
          <a:blip r:embed="rId3"/>
          <a:stretch>
            <a:fillRect/>
          </a:stretch>
        </p:blipFill>
        <p:spPr>
          <a:xfrm>
            <a:off x="1184380" y="561474"/>
            <a:ext cx="4425433" cy="5727031"/>
          </a:xfrm>
          <a:prstGeom prst="rect">
            <a:avLst/>
          </a:prstGeom>
          <a:solidFill>
            <a:schemeClr val="bg1"/>
          </a:solidFill>
          <a:ln>
            <a:solidFill>
              <a:schemeClr val="tx1">
                <a:lumMod val="50000"/>
                <a:lumOff val="50000"/>
              </a:schemeClr>
            </a:solidFill>
          </a:ln>
        </p:spPr>
      </p:pic>
    </p:spTree>
    <p:extLst>
      <p:ext uri="{BB962C8B-B14F-4D97-AF65-F5344CB8AC3E}">
        <p14:creationId xmlns:p14="http://schemas.microsoft.com/office/powerpoint/2010/main" val="4034829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64" y="158496"/>
            <a:ext cx="8461247" cy="5827776"/>
          </a:xfrm>
        </p:spPr>
        <p:txBody>
          <a:bodyPr/>
          <a:lstStyle/>
          <a:p>
            <a:r>
              <a:rPr lang="en-US" dirty="0"/>
              <a:t>         PDG B-5 Renewal Grant</a:t>
            </a:r>
            <a:br>
              <a:rPr lang="en-US" dirty="0"/>
            </a:br>
            <a:r>
              <a:rPr lang="en-US" dirty="0"/>
              <a:t>        Activity 2: Strategic Plan</a:t>
            </a:r>
            <a:br>
              <a:rPr lang="en-US" dirty="0"/>
            </a:br>
            <a:br>
              <a:rPr lang="en-US" dirty="0"/>
            </a:br>
            <a:r>
              <a:rPr lang="en-US" dirty="0"/>
              <a:t>* Organized into four goal areas:</a:t>
            </a:r>
            <a:br>
              <a:rPr lang="en-US" dirty="0"/>
            </a:br>
            <a:r>
              <a:rPr lang="en-US" dirty="0"/>
              <a:t>1.  Access</a:t>
            </a:r>
            <a:br>
              <a:rPr lang="en-US" dirty="0"/>
            </a:br>
            <a:r>
              <a:rPr lang="en-US" dirty="0"/>
              <a:t>2.  Coordination</a:t>
            </a:r>
            <a:br>
              <a:rPr lang="en-US" dirty="0"/>
            </a:br>
            <a:r>
              <a:rPr lang="en-US" dirty="0"/>
              <a:t>3.  Quality</a:t>
            </a:r>
            <a:br>
              <a:rPr lang="en-US" dirty="0"/>
            </a:br>
            <a:r>
              <a:rPr lang="en-US" dirty="0"/>
              <a:t>4.  Workforce Support</a:t>
            </a:r>
          </a:p>
        </p:txBody>
      </p:sp>
    </p:spTree>
    <p:extLst>
      <p:ext uri="{BB962C8B-B14F-4D97-AF65-F5344CB8AC3E}">
        <p14:creationId xmlns:p14="http://schemas.microsoft.com/office/powerpoint/2010/main" val="27642278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475" y="219837"/>
            <a:ext cx="8842325" cy="5632704"/>
          </a:xfrm>
        </p:spPr>
        <p:txBody>
          <a:bodyPr/>
          <a:lstStyle/>
          <a:p>
            <a:r>
              <a:rPr lang="en-US" dirty="0"/>
              <a:t>           PDG B-5 Renewal Grant</a:t>
            </a:r>
            <a:br>
              <a:rPr lang="en-US" dirty="0"/>
            </a:br>
            <a:r>
              <a:rPr lang="en-US" dirty="0"/>
              <a:t>     Activity 3: Family Engagement</a:t>
            </a:r>
            <a:br>
              <a:rPr lang="en-US" dirty="0"/>
            </a:br>
            <a:r>
              <a:rPr lang="en-US" dirty="0"/>
              <a:t>* Family engagement focus</a:t>
            </a:r>
            <a:br>
              <a:rPr lang="en-US" dirty="0"/>
            </a:br>
            <a:r>
              <a:rPr lang="en-US" dirty="0"/>
              <a:t>* Families voice in policy development through</a:t>
            </a:r>
            <a:r>
              <a:rPr lang="en-US" sz="3200" dirty="0"/>
              <a:t> </a:t>
            </a:r>
            <a:r>
              <a:rPr lang="en-US" dirty="0"/>
              <a:t>representation on the Family Advisory Committee  of the Early Learning Council</a:t>
            </a:r>
            <a:br>
              <a:rPr lang="en-US" dirty="0"/>
            </a:br>
            <a:r>
              <a:rPr lang="en-US" dirty="0"/>
              <a:t>* Parent Cafes</a:t>
            </a:r>
          </a:p>
        </p:txBody>
      </p:sp>
    </p:spTree>
    <p:extLst>
      <p:ext uri="{BB962C8B-B14F-4D97-AF65-F5344CB8AC3E}">
        <p14:creationId xmlns:p14="http://schemas.microsoft.com/office/powerpoint/2010/main" val="19352144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708" y="359294"/>
            <a:ext cx="8432584" cy="2707071"/>
          </a:xfrm>
        </p:spPr>
        <p:txBody>
          <a:bodyPr/>
          <a:lstStyle/>
          <a:p>
            <a:r>
              <a:rPr lang="en-US" dirty="0"/>
              <a:t>         PDG B-5 Renewal Grant</a:t>
            </a:r>
            <a:br>
              <a:rPr lang="en-US" dirty="0"/>
            </a:br>
            <a:r>
              <a:rPr lang="en-US" dirty="0"/>
              <a:t>         Activity 4: Professional      Development (Sharing Best Practices)           </a:t>
            </a:r>
            <a:br>
              <a:rPr lang="en-US" dirty="0"/>
            </a:br>
            <a:r>
              <a:rPr lang="en-US" dirty="0"/>
              <a:t>* Alignment across PD systems</a:t>
            </a:r>
            <a:br>
              <a:rPr lang="en-US" dirty="0"/>
            </a:br>
            <a:r>
              <a:rPr lang="en-US" dirty="0"/>
              <a:t>*Expand practice-based coaching/evidence-based programs</a:t>
            </a:r>
            <a:br>
              <a:rPr lang="en-US" dirty="0"/>
            </a:br>
            <a:r>
              <a:rPr lang="en-US" dirty="0"/>
              <a:t>* Workforce development supports</a:t>
            </a:r>
          </a:p>
        </p:txBody>
      </p:sp>
    </p:spTree>
    <p:extLst>
      <p:ext uri="{BB962C8B-B14F-4D97-AF65-F5344CB8AC3E}">
        <p14:creationId xmlns:p14="http://schemas.microsoft.com/office/powerpoint/2010/main" val="21340210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015" y="249566"/>
            <a:ext cx="8432584" cy="2707071"/>
          </a:xfrm>
        </p:spPr>
        <p:txBody>
          <a:bodyPr/>
          <a:lstStyle/>
          <a:p>
            <a:r>
              <a:rPr lang="en-US" dirty="0"/>
              <a:t>           PDG B-5 Renewal Grant</a:t>
            </a:r>
            <a:br>
              <a:rPr lang="en-US" dirty="0"/>
            </a:br>
            <a:r>
              <a:rPr lang="en-US" dirty="0"/>
              <a:t>               Activity 5: Quality</a:t>
            </a:r>
            <a:br>
              <a:rPr lang="en-US" dirty="0"/>
            </a:br>
            <a:r>
              <a:rPr lang="en-US" dirty="0"/>
              <a:t>* Expansion of high-quality early learning opportunities</a:t>
            </a:r>
            <a:br>
              <a:rPr lang="en-US" dirty="0"/>
            </a:br>
            <a:r>
              <a:rPr lang="en-US" dirty="0"/>
              <a:t>* Support for Continuous Quality Improvement (CQI)</a:t>
            </a:r>
            <a:br>
              <a:rPr lang="en-US" dirty="0"/>
            </a:br>
            <a:r>
              <a:rPr lang="en-US" dirty="0"/>
              <a:t>* Focus on rural communities and programs serving infants and toddlers</a:t>
            </a:r>
          </a:p>
        </p:txBody>
      </p:sp>
    </p:spTree>
    <p:extLst>
      <p:ext uri="{BB962C8B-B14F-4D97-AF65-F5344CB8AC3E}">
        <p14:creationId xmlns:p14="http://schemas.microsoft.com/office/powerpoint/2010/main" val="21147342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71" y="294916"/>
            <a:ext cx="8432584" cy="2707071"/>
          </a:xfrm>
        </p:spPr>
        <p:txBody>
          <a:bodyPr/>
          <a:lstStyle/>
          <a:p>
            <a:r>
              <a:rPr lang="en-US" dirty="0"/>
              <a:t>           PDG B-5 Renewal Grant</a:t>
            </a:r>
            <a:br>
              <a:rPr lang="en-US" dirty="0"/>
            </a:br>
            <a:r>
              <a:rPr lang="en-US" dirty="0"/>
              <a:t>               Activity 6: Data</a:t>
            </a:r>
            <a:br>
              <a:rPr lang="en-US" dirty="0"/>
            </a:br>
            <a:r>
              <a:rPr lang="en-US" dirty="0"/>
              <a:t>* Data to inform cross-agency decision making</a:t>
            </a:r>
            <a:br>
              <a:rPr lang="en-US" dirty="0"/>
            </a:br>
            <a:r>
              <a:rPr lang="en-US" dirty="0"/>
              <a:t>* Standardize ECCE data across systems</a:t>
            </a:r>
            <a:br>
              <a:rPr lang="en-US" dirty="0"/>
            </a:br>
            <a:r>
              <a:rPr lang="en-US" dirty="0"/>
              <a:t>* Unduplicated count of children served within public-funded systems</a:t>
            </a:r>
            <a:br>
              <a:rPr lang="en-US" dirty="0"/>
            </a:br>
            <a:endParaRPr lang="en-US" dirty="0"/>
          </a:p>
        </p:txBody>
      </p:sp>
    </p:spTree>
    <p:extLst>
      <p:ext uri="{BB962C8B-B14F-4D97-AF65-F5344CB8AC3E}">
        <p14:creationId xmlns:p14="http://schemas.microsoft.com/office/powerpoint/2010/main" val="6604672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921" y="275866"/>
            <a:ext cx="8432584" cy="2707071"/>
          </a:xfrm>
        </p:spPr>
        <p:txBody>
          <a:bodyPr/>
          <a:lstStyle/>
          <a:p>
            <a:r>
              <a:rPr lang="en-US" dirty="0"/>
              <a:t>           PDG B-5 Renewal Grant</a:t>
            </a:r>
            <a:br>
              <a:rPr lang="en-US" dirty="0"/>
            </a:br>
            <a:r>
              <a:rPr lang="en-US" dirty="0"/>
              <a:t>                 Bonus Sections</a:t>
            </a:r>
            <a:br>
              <a:rPr lang="en-US" dirty="0"/>
            </a:br>
            <a:br>
              <a:rPr lang="en-US" dirty="0"/>
            </a:br>
            <a:r>
              <a:rPr lang="en-US" dirty="0"/>
              <a:t>* Coordinated Intake Pilot</a:t>
            </a:r>
            <a:br>
              <a:rPr lang="en-US" dirty="0"/>
            </a:br>
            <a:r>
              <a:rPr lang="en-US" dirty="0"/>
              <a:t>* Infant Toddler Emphasis</a:t>
            </a:r>
            <a:br>
              <a:rPr lang="en-US" dirty="0"/>
            </a:br>
            <a:r>
              <a:rPr lang="en-US" dirty="0"/>
              <a:t>* Kindergarten Transition Pilot</a:t>
            </a:r>
            <a:br>
              <a:rPr lang="en-US" dirty="0"/>
            </a:br>
            <a:endParaRPr lang="en-US" dirty="0"/>
          </a:p>
        </p:txBody>
      </p:sp>
    </p:spTree>
    <p:extLst>
      <p:ext uri="{BB962C8B-B14F-4D97-AF65-F5344CB8AC3E}">
        <p14:creationId xmlns:p14="http://schemas.microsoft.com/office/powerpoint/2010/main" val="4646685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7B58-B229-438B-BD64-DE8952E235F1}"/>
              </a:ext>
            </a:extLst>
          </p:cNvPr>
          <p:cNvSpPr>
            <a:spLocks noGrp="1"/>
          </p:cNvSpPr>
          <p:nvPr>
            <p:ph type="title"/>
          </p:nvPr>
        </p:nvSpPr>
        <p:spPr>
          <a:xfrm>
            <a:off x="457200" y="1388963"/>
            <a:ext cx="8229600" cy="2453832"/>
          </a:xfrm>
        </p:spPr>
        <p:txBody>
          <a:bodyPr/>
          <a:lstStyle/>
          <a:p>
            <a:r>
              <a:rPr lang="en-US" dirty="0"/>
              <a:t>Early Childhood Educator</a:t>
            </a:r>
            <a:br>
              <a:rPr lang="en-US" dirty="0"/>
            </a:br>
            <a:r>
              <a:rPr lang="en-US" dirty="0"/>
              <a:t>Workforce Development Project</a:t>
            </a:r>
            <a:br>
              <a:rPr lang="en-US" dirty="0"/>
            </a:br>
            <a:r>
              <a:rPr lang="en-US" dirty="0"/>
              <a:t>Illinois’ ECE Workforce</a:t>
            </a:r>
          </a:p>
        </p:txBody>
      </p:sp>
    </p:spTree>
    <p:extLst>
      <p:ext uri="{BB962C8B-B14F-4D97-AF65-F5344CB8AC3E}">
        <p14:creationId xmlns:p14="http://schemas.microsoft.com/office/powerpoint/2010/main" val="18834633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591" y="420254"/>
            <a:ext cx="8432584" cy="2707071"/>
          </a:xfrm>
        </p:spPr>
        <p:txBody>
          <a:bodyPr/>
          <a:lstStyle/>
          <a:p>
            <a:r>
              <a:rPr lang="en-US" dirty="0"/>
              <a:t>         Early Childhood Educator      Workforce Development Project</a:t>
            </a:r>
            <a:br>
              <a:rPr lang="en-US" dirty="0"/>
            </a:br>
            <a:br>
              <a:rPr lang="en-US" dirty="0"/>
            </a:br>
            <a:r>
              <a:rPr lang="en-US" dirty="0"/>
              <a:t>* Transitioned into different format</a:t>
            </a:r>
            <a:br>
              <a:rPr lang="en-US" dirty="0"/>
            </a:br>
            <a:r>
              <a:rPr lang="en-US" dirty="0"/>
              <a:t>* Published Consensus Statement on Early Childhood Educator Compensation</a:t>
            </a:r>
            <a:br>
              <a:rPr lang="en-US" dirty="0"/>
            </a:br>
            <a:br>
              <a:rPr lang="en-US" dirty="0"/>
            </a:br>
            <a:endParaRPr lang="en-US" dirty="0"/>
          </a:p>
        </p:txBody>
      </p:sp>
    </p:spTree>
    <p:extLst>
      <p:ext uri="{BB962C8B-B14F-4D97-AF65-F5344CB8AC3E}">
        <p14:creationId xmlns:p14="http://schemas.microsoft.com/office/powerpoint/2010/main" val="26062458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591" y="420254"/>
            <a:ext cx="8432584" cy="2707071"/>
          </a:xfrm>
        </p:spPr>
        <p:txBody>
          <a:bodyPr/>
          <a:lstStyle/>
          <a:p>
            <a:r>
              <a:rPr lang="en-US" dirty="0"/>
              <a:t>         Early Childhood Educator      Workforce Development Project</a:t>
            </a:r>
            <a:br>
              <a:rPr lang="en-US" dirty="0"/>
            </a:br>
            <a:r>
              <a:rPr lang="en-US" dirty="0"/>
              <a:t>*Published materials for high schools and postsecondary advisors and counselors on ECE pathways and opportunities. Materials were vetted by ECE faculty.</a:t>
            </a:r>
          </a:p>
        </p:txBody>
      </p:sp>
    </p:spTree>
    <p:extLst>
      <p:ext uri="{BB962C8B-B14F-4D97-AF65-F5344CB8AC3E}">
        <p14:creationId xmlns:p14="http://schemas.microsoft.com/office/powerpoint/2010/main" val="26789487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591" y="420254"/>
            <a:ext cx="8432584" cy="2707071"/>
          </a:xfrm>
        </p:spPr>
        <p:txBody>
          <a:bodyPr/>
          <a:lstStyle/>
          <a:p>
            <a:r>
              <a:rPr lang="en-US" dirty="0"/>
              <a:t>         Early Childhood Educator      Workforce Development PDG B-5</a:t>
            </a:r>
            <a:br>
              <a:rPr lang="en-US" dirty="0"/>
            </a:br>
            <a:r>
              <a:rPr lang="en-US" dirty="0"/>
              <a:t>*Workforce questions in Needs Assessment</a:t>
            </a:r>
            <a:br>
              <a:rPr lang="en-US" dirty="0"/>
            </a:br>
            <a:r>
              <a:rPr lang="en-US" dirty="0"/>
              <a:t>* Workforce goals/strategies in Strategic Plan</a:t>
            </a:r>
            <a:br>
              <a:rPr lang="en-US" dirty="0"/>
            </a:br>
            <a:r>
              <a:rPr lang="en-US" dirty="0"/>
              <a:t>* Funds for credential fees and debt relief</a:t>
            </a:r>
          </a:p>
        </p:txBody>
      </p:sp>
    </p:spTree>
    <p:extLst>
      <p:ext uri="{BB962C8B-B14F-4D97-AF65-F5344CB8AC3E}">
        <p14:creationId xmlns:p14="http://schemas.microsoft.com/office/powerpoint/2010/main" val="3420380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D42C2A"/>
                </a:solidFill>
                <a:latin typeface="Arial Black" panose="020B0A04020102020204" pitchFamily="34" charset="0"/>
              </a:rPr>
              <a:t>Materials/Information</a:t>
            </a:r>
          </a:p>
        </p:txBody>
      </p:sp>
      <p:sp>
        <p:nvSpPr>
          <p:cNvPr id="3" name="Content Placeholder 2"/>
          <p:cNvSpPr>
            <a:spLocks noGrp="1"/>
          </p:cNvSpPr>
          <p:nvPr>
            <p:ph idx="1"/>
          </p:nvPr>
        </p:nvSpPr>
        <p:spPr>
          <a:xfrm>
            <a:off x="457200" y="1257300"/>
            <a:ext cx="8229600" cy="4525963"/>
          </a:xfrm>
        </p:spPr>
        <p:txBody>
          <a:bodyPr>
            <a:normAutofit fontScale="70000" lnSpcReduction="20000"/>
          </a:bodyPr>
          <a:lstStyle/>
          <a:p>
            <a:r>
              <a:rPr lang="en-US" dirty="0"/>
              <a:t>Gateways to Opportunity Forum Agenda</a:t>
            </a:r>
          </a:p>
          <a:p>
            <a:r>
              <a:rPr lang="en-US" dirty="0"/>
              <a:t>State Panel Bios</a:t>
            </a:r>
          </a:p>
          <a:p>
            <a:r>
              <a:rPr lang="en-US" dirty="0"/>
              <a:t>Entitled Institution Maps</a:t>
            </a:r>
          </a:p>
          <a:p>
            <a:r>
              <a:rPr lang="en-US" dirty="0"/>
              <a:t>Credentials and Competency Timeline</a:t>
            </a:r>
          </a:p>
          <a:p>
            <a:r>
              <a:rPr lang="en-US" dirty="0"/>
              <a:t>College Cohort Report</a:t>
            </a:r>
          </a:p>
          <a:p>
            <a:r>
              <a:rPr lang="en-US" dirty="0"/>
              <a:t>Faculty Fellows Report</a:t>
            </a:r>
          </a:p>
          <a:p>
            <a:r>
              <a:rPr lang="en-US" dirty="0"/>
              <a:t>FAQ: Modularization </a:t>
            </a:r>
          </a:p>
          <a:p>
            <a:r>
              <a:rPr lang="en-US" dirty="0"/>
              <a:t>Guidance Regarding Illinois Articulation Initiative document</a:t>
            </a:r>
          </a:p>
          <a:p>
            <a:r>
              <a:rPr lang="en-US" dirty="0"/>
              <a:t>Guidance on Applying Pass/Fail Grades document </a:t>
            </a:r>
          </a:p>
          <a:p>
            <a:r>
              <a:rPr lang="en-US" dirty="0"/>
              <a:t>Dual Credit Guidance link to document</a:t>
            </a:r>
          </a:p>
          <a:p>
            <a:r>
              <a:rPr lang="en-US" dirty="0"/>
              <a:t>Dual Credit FAQ link to document </a:t>
            </a:r>
          </a:p>
          <a:p>
            <a:r>
              <a:rPr lang="en-US" dirty="0"/>
              <a:t>COVID-19: Illinois’ Early Childhood Care and Education Response document </a:t>
            </a:r>
          </a:p>
          <a:p>
            <a:endParaRPr lang="en-US" dirty="0"/>
          </a:p>
        </p:txBody>
      </p:sp>
    </p:spTree>
    <p:extLst>
      <p:ext uri="{BB962C8B-B14F-4D97-AF65-F5344CB8AC3E}">
        <p14:creationId xmlns:p14="http://schemas.microsoft.com/office/powerpoint/2010/main" val="20618012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591" y="420254"/>
            <a:ext cx="8432584" cy="2707071"/>
          </a:xfrm>
        </p:spPr>
        <p:txBody>
          <a:bodyPr/>
          <a:lstStyle/>
          <a:p>
            <a:r>
              <a:rPr lang="en-US" dirty="0"/>
              <a:t>         Early Childhood Educator      Workforce Development PDG B-5</a:t>
            </a:r>
            <a:br>
              <a:rPr lang="en-US" dirty="0"/>
            </a:br>
            <a:r>
              <a:rPr lang="en-US" dirty="0"/>
              <a:t>*Postsecondary cohorts</a:t>
            </a:r>
            <a:br>
              <a:rPr lang="en-US" dirty="0"/>
            </a:br>
            <a:r>
              <a:rPr lang="en-US" dirty="0"/>
              <a:t>* Course modularization via competencies</a:t>
            </a:r>
            <a:br>
              <a:rPr lang="en-US" dirty="0"/>
            </a:br>
            <a:r>
              <a:rPr lang="en-US" dirty="0"/>
              <a:t>* Home visitor and I/ECMHC workforce development</a:t>
            </a:r>
            <a:br>
              <a:rPr lang="en-US" dirty="0"/>
            </a:br>
            <a:r>
              <a:rPr lang="en-US" dirty="0"/>
              <a:t>* Tiered QRIS/Tiered Funding Pilot</a:t>
            </a:r>
          </a:p>
        </p:txBody>
      </p:sp>
    </p:spTree>
    <p:extLst>
      <p:ext uri="{BB962C8B-B14F-4D97-AF65-F5344CB8AC3E}">
        <p14:creationId xmlns:p14="http://schemas.microsoft.com/office/powerpoint/2010/main" val="21700275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708" y="294308"/>
            <a:ext cx="8432584" cy="2707071"/>
          </a:xfrm>
        </p:spPr>
        <p:txBody>
          <a:bodyPr/>
          <a:lstStyle/>
          <a:p>
            <a:r>
              <a:rPr lang="en-US" dirty="0"/>
              <a:t>         Early Childhood Educator      Workforce Development PDG B-5</a:t>
            </a:r>
            <a:br>
              <a:rPr lang="en-US" dirty="0"/>
            </a:br>
            <a:r>
              <a:rPr lang="en-US" dirty="0"/>
              <a:t>                 Partners</a:t>
            </a:r>
            <a:br>
              <a:rPr lang="en-US" dirty="0"/>
            </a:br>
            <a:r>
              <a:rPr lang="en-US" sz="2800" dirty="0"/>
              <a:t>* </a:t>
            </a:r>
            <a:r>
              <a:rPr lang="en-US" sz="3000" dirty="0"/>
              <a:t>IBHE</a:t>
            </a:r>
            <a:br>
              <a:rPr lang="en-US" sz="3000" dirty="0"/>
            </a:br>
            <a:r>
              <a:rPr lang="en-US" sz="3000" dirty="0"/>
              <a:t>* ICCB</a:t>
            </a:r>
            <a:br>
              <a:rPr lang="en-US" sz="3000" dirty="0"/>
            </a:br>
            <a:r>
              <a:rPr lang="en-US" sz="3000" dirty="0"/>
              <a:t>* ISBE</a:t>
            </a:r>
            <a:br>
              <a:rPr lang="en-US" sz="3000" dirty="0"/>
            </a:br>
            <a:r>
              <a:rPr lang="en-US" sz="3000" dirty="0"/>
              <a:t>* INCCRRA</a:t>
            </a:r>
            <a:br>
              <a:rPr lang="en-US" sz="3000" dirty="0"/>
            </a:br>
            <a:r>
              <a:rPr lang="en-US" sz="3000" dirty="0"/>
              <a:t>* Institutions of higher education (2 and 4-year)</a:t>
            </a:r>
            <a:br>
              <a:rPr lang="en-US" sz="3000" dirty="0"/>
            </a:br>
            <a:r>
              <a:rPr lang="en-US" sz="3000" dirty="0"/>
              <a:t>* Home visitor and I/ECMHC workforce development</a:t>
            </a:r>
            <a:br>
              <a:rPr lang="en-US" sz="3000" dirty="0"/>
            </a:br>
            <a:r>
              <a:rPr lang="en-US" sz="3000" dirty="0"/>
              <a:t>* Tiered QRIS/Tiered Funding Pilot</a:t>
            </a:r>
          </a:p>
        </p:txBody>
      </p:sp>
    </p:spTree>
    <p:extLst>
      <p:ext uri="{BB962C8B-B14F-4D97-AF65-F5344CB8AC3E}">
        <p14:creationId xmlns:p14="http://schemas.microsoft.com/office/powerpoint/2010/main" val="2161605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7B58-B229-438B-BD64-DE8952E235F1}"/>
              </a:ext>
            </a:extLst>
          </p:cNvPr>
          <p:cNvSpPr>
            <a:spLocks noGrp="1"/>
          </p:cNvSpPr>
          <p:nvPr>
            <p:ph type="title"/>
          </p:nvPr>
        </p:nvSpPr>
        <p:spPr>
          <a:xfrm>
            <a:off x="457200" y="1388963"/>
            <a:ext cx="8229600" cy="2453832"/>
          </a:xfrm>
        </p:spPr>
        <p:txBody>
          <a:bodyPr/>
          <a:lstStyle/>
          <a:p>
            <a:r>
              <a:rPr lang="en-US" dirty="0"/>
              <a:t>Illinois Prenatal to Three Policy Agenda</a:t>
            </a:r>
          </a:p>
        </p:txBody>
      </p:sp>
    </p:spTree>
    <p:extLst>
      <p:ext uri="{BB962C8B-B14F-4D97-AF65-F5344CB8AC3E}">
        <p14:creationId xmlns:p14="http://schemas.microsoft.com/office/powerpoint/2010/main" val="6483804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PN3 Policy Agenda</a:t>
            </a:r>
            <a:br>
              <a:rPr lang="en-US" dirty="0"/>
            </a:br>
            <a:br>
              <a:rPr lang="en-US" dirty="0"/>
            </a:br>
            <a:r>
              <a:rPr lang="en-US" dirty="0"/>
              <a:t>* Aligned with Pritzker Children’s Initiative</a:t>
            </a:r>
            <a:br>
              <a:rPr lang="en-US" dirty="0"/>
            </a:br>
            <a:r>
              <a:rPr lang="en-US" dirty="0"/>
              <a:t>* Goal was to develop a plan to expand services to an additional 50% of the total number of lower-income infants and toddlers by 2025</a:t>
            </a:r>
            <a:br>
              <a:rPr lang="en-US" dirty="0"/>
            </a:br>
            <a:br>
              <a:rPr lang="en-US" dirty="0"/>
            </a:br>
            <a:endParaRPr lang="en-US" dirty="0"/>
          </a:p>
        </p:txBody>
      </p:sp>
    </p:spTree>
    <p:extLst>
      <p:ext uri="{BB962C8B-B14F-4D97-AF65-F5344CB8AC3E}">
        <p14:creationId xmlns:p14="http://schemas.microsoft.com/office/powerpoint/2010/main" val="32681468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PN3 Policy Agenda</a:t>
            </a:r>
            <a:br>
              <a:rPr lang="en-US" dirty="0"/>
            </a:br>
            <a:r>
              <a:rPr lang="en-US" dirty="0"/>
              <a:t>              Illinois Benchmarks</a:t>
            </a:r>
            <a:br>
              <a:rPr lang="en-US" dirty="0"/>
            </a:br>
            <a:br>
              <a:rPr lang="en-US" dirty="0"/>
            </a:br>
            <a:r>
              <a:rPr lang="en-US" dirty="0"/>
              <a:t>* By 2023, 25% increase in access or quality= 50,250 infants/toddlers</a:t>
            </a:r>
            <a:br>
              <a:rPr lang="en-US" dirty="0"/>
            </a:br>
            <a:r>
              <a:rPr lang="en-US" dirty="0"/>
              <a:t>* By 2025, 50% increase in access or quality= 100,500</a:t>
            </a:r>
            <a:br>
              <a:rPr lang="en-US" dirty="0"/>
            </a:br>
            <a:br>
              <a:rPr lang="en-US" dirty="0"/>
            </a:br>
            <a:endParaRPr lang="en-US" dirty="0"/>
          </a:p>
        </p:txBody>
      </p:sp>
    </p:spTree>
    <p:extLst>
      <p:ext uri="{BB962C8B-B14F-4D97-AF65-F5344CB8AC3E}">
        <p14:creationId xmlns:p14="http://schemas.microsoft.com/office/powerpoint/2010/main" val="288753937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PN3 Policy Agenda</a:t>
            </a:r>
            <a:br>
              <a:rPr lang="en-US" dirty="0"/>
            </a:br>
            <a:r>
              <a:rPr lang="en-US" dirty="0"/>
              <a:t>                     Coalition</a:t>
            </a:r>
            <a:br>
              <a:rPr lang="en-US" dirty="0"/>
            </a:br>
            <a:r>
              <a:rPr lang="en-US" dirty="0"/>
              <a:t>* Over 100 stakeholders</a:t>
            </a:r>
            <a:br>
              <a:rPr lang="en-US" dirty="0"/>
            </a:br>
            <a:r>
              <a:rPr lang="en-US" dirty="0"/>
              <a:t>* Broad public/private representation from diverse sectors</a:t>
            </a:r>
            <a:br>
              <a:rPr lang="en-US" dirty="0"/>
            </a:br>
            <a:r>
              <a:rPr lang="en-US" dirty="0"/>
              <a:t>* Convened by GOECD and Ounce of Prevention with support from Irving Harris, McCormick and Stone</a:t>
            </a:r>
            <a:br>
              <a:rPr lang="en-US" dirty="0"/>
            </a:br>
            <a:r>
              <a:rPr lang="en-US" dirty="0"/>
              <a:t>Foundations</a:t>
            </a:r>
            <a:br>
              <a:rPr lang="en-US" dirty="0"/>
            </a:br>
            <a:br>
              <a:rPr lang="en-US" dirty="0"/>
            </a:br>
            <a:endParaRPr lang="en-US" dirty="0"/>
          </a:p>
        </p:txBody>
      </p:sp>
    </p:spTree>
    <p:extLst>
      <p:ext uri="{BB962C8B-B14F-4D97-AF65-F5344CB8AC3E}">
        <p14:creationId xmlns:p14="http://schemas.microsoft.com/office/powerpoint/2010/main" val="38199683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PN3 Policy Agenda</a:t>
            </a:r>
            <a:br>
              <a:rPr lang="en-US" dirty="0"/>
            </a:br>
            <a:r>
              <a:rPr lang="en-US" dirty="0"/>
              <a:t>     Opportunities for Engagement</a:t>
            </a:r>
            <a:br>
              <a:rPr lang="en-US" dirty="0"/>
            </a:br>
            <a:r>
              <a:rPr lang="en-US" sz="4000" dirty="0"/>
              <a:t>* Higher education is a critical partner in developing pathways, training and ongoing supports for a well-qualified, compensated and competent workforce.</a:t>
            </a:r>
            <a:br>
              <a:rPr lang="en-US" sz="4000" dirty="0"/>
            </a:br>
            <a:r>
              <a:rPr lang="en-US" sz="4000" dirty="0"/>
              <a:t>* Invite you to participate in the Implementation Coalition</a:t>
            </a:r>
            <a:br>
              <a:rPr lang="en-US" dirty="0"/>
            </a:br>
            <a:br>
              <a:rPr lang="en-US" dirty="0"/>
            </a:br>
            <a:endParaRPr lang="en-US" dirty="0"/>
          </a:p>
        </p:txBody>
      </p:sp>
    </p:spTree>
    <p:extLst>
      <p:ext uri="{BB962C8B-B14F-4D97-AF65-F5344CB8AC3E}">
        <p14:creationId xmlns:p14="http://schemas.microsoft.com/office/powerpoint/2010/main" val="32552899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PN3 Policy Agenda</a:t>
            </a:r>
            <a:br>
              <a:rPr lang="en-US" dirty="0"/>
            </a:br>
            <a:r>
              <a:rPr lang="en-US" dirty="0"/>
              <a:t>     Opportunities for Engagement</a:t>
            </a:r>
            <a:br>
              <a:rPr lang="en-US" dirty="0"/>
            </a:br>
            <a:r>
              <a:rPr lang="en-US" dirty="0"/>
              <a:t>* Anticipated Coalition launch date  May/June 2020</a:t>
            </a:r>
            <a:br>
              <a:rPr lang="en-US" dirty="0"/>
            </a:br>
            <a:r>
              <a:rPr lang="en-US" dirty="0"/>
              <a:t>*Send an email to Karen Berman at </a:t>
            </a:r>
            <a:r>
              <a:rPr lang="en-US" dirty="0">
                <a:hlinkClick r:id="rId3"/>
              </a:rPr>
              <a:t>kberman@ounceofprevention.org</a:t>
            </a:r>
            <a:br>
              <a:rPr lang="en-US" dirty="0"/>
            </a:br>
            <a:r>
              <a:rPr lang="en-US" dirty="0"/>
              <a:t>to express interest, ask questions and request survey about agenda priorities.</a:t>
            </a:r>
            <a:br>
              <a:rPr lang="en-US" dirty="0"/>
            </a:br>
            <a:br>
              <a:rPr lang="en-US" dirty="0"/>
            </a:br>
            <a:endParaRPr lang="en-US" dirty="0"/>
          </a:p>
        </p:txBody>
      </p:sp>
    </p:spTree>
    <p:extLst>
      <p:ext uri="{BB962C8B-B14F-4D97-AF65-F5344CB8AC3E}">
        <p14:creationId xmlns:p14="http://schemas.microsoft.com/office/powerpoint/2010/main" val="4900650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29036-EB93-4B9F-8DBD-A5D5B640DBF4}"/>
              </a:ext>
            </a:extLst>
          </p:cNvPr>
          <p:cNvSpPr>
            <a:spLocks noGrp="1"/>
          </p:cNvSpPr>
          <p:nvPr>
            <p:ph type="title"/>
          </p:nvPr>
        </p:nvSpPr>
        <p:spPr>
          <a:xfrm>
            <a:off x="274898" y="1293349"/>
            <a:ext cx="8594203" cy="2739749"/>
          </a:xfrm>
        </p:spPr>
        <p:txBody>
          <a:bodyPr/>
          <a:lstStyle/>
          <a:p>
            <a:r>
              <a:rPr lang="en-US" dirty="0"/>
              <a:t>Illinois Preschool Development Grant-Expansion (PDG-E)</a:t>
            </a:r>
            <a:br>
              <a:rPr lang="en-US" dirty="0"/>
            </a:br>
            <a:r>
              <a:rPr lang="en-US" dirty="0"/>
              <a:t>Pyramid Model Pilot Evaluation</a:t>
            </a:r>
            <a:br>
              <a:rPr lang="en-US" dirty="0"/>
            </a:br>
            <a:endParaRPr lang="en-US" dirty="0"/>
          </a:p>
        </p:txBody>
      </p:sp>
      <p:sp>
        <p:nvSpPr>
          <p:cNvPr id="3" name="Text Placeholder 2">
            <a:extLst>
              <a:ext uri="{FF2B5EF4-FFF2-40B4-BE49-F238E27FC236}">
                <a16:creationId xmlns:a16="http://schemas.microsoft.com/office/drawing/2014/main" id="{837F8925-3221-4DE3-98C4-B4BC3CF47B23}"/>
              </a:ext>
            </a:extLst>
          </p:cNvPr>
          <p:cNvSpPr>
            <a:spLocks noGrp="1"/>
          </p:cNvSpPr>
          <p:nvPr>
            <p:ph type="body" sz="quarter" idx="10"/>
          </p:nvPr>
        </p:nvSpPr>
        <p:spPr>
          <a:xfrm>
            <a:off x="390645" y="3457074"/>
            <a:ext cx="8478456" cy="1501814"/>
          </a:xfrm>
        </p:spPr>
        <p:txBody>
          <a:bodyPr/>
          <a:lstStyle/>
          <a:p>
            <a:r>
              <a:rPr lang="en-US" dirty="0"/>
              <a:t>Promoting Social-Emotional Competence in Illinois’ Infants and Young Children</a:t>
            </a:r>
          </a:p>
        </p:txBody>
      </p:sp>
    </p:spTree>
    <p:extLst>
      <p:ext uri="{BB962C8B-B14F-4D97-AF65-F5344CB8AC3E}">
        <p14:creationId xmlns:p14="http://schemas.microsoft.com/office/powerpoint/2010/main" val="594597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Pyramid Model Pilot Evaluation</a:t>
            </a:r>
            <a:br>
              <a:rPr lang="en-US" dirty="0"/>
            </a:br>
            <a:r>
              <a:rPr lang="en-US" dirty="0"/>
              <a:t> * 26 PDG-E Programs</a:t>
            </a:r>
            <a:br>
              <a:rPr lang="en-US" dirty="0"/>
            </a:br>
            <a:r>
              <a:rPr lang="en-US" dirty="0"/>
              <a:t>*  22 began spring 2018</a:t>
            </a:r>
            <a:br>
              <a:rPr lang="en-US" dirty="0"/>
            </a:br>
            <a:r>
              <a:rPr lang="en-US" dirty="0"/>
              <a:t>*  4 began spring 2019</a:t>
            </a:r>
            <a:br>
              <a:rPr lang="en-US" dirty="0"/>
            </a:br>
            <a:r>
              <a:rPr lang="en-US" dirty="0"/>
              <a:t>*  Evaluation Focus: Participation in PD, gains in knowledge, skills, strategies, implementation, challenges, benefits for children and families, next steps</a:t>
            </a:r>
            <a:br>
              <a:rPr lang="en-US" dirty="0"/>
            </a:br>
            <a:br>
              <a:rPr lang="en-US" dirty="0"/>
            </a:br>
            <a:endParaRPr lang="en-US" dirty="0"/>
          </a:p>
        </p:txBody>
      </p:sp>
    </p:spTree>
    <p:extLst>
      <p:ext uri="{BB962C8B-B14F-4D97-AF65-F5344CB8AC3E}">
        <p14:creationId xmlns:p14="http://schemas.microsoft.com/office/powerpoint/2010/main" val="1814878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Critical Role of Faculty</a:t>
            </a:r>
          </a:p>
        </p:txBody>
      </p:sp>
      <p:sp>
        <p:nvSpPr>
          <p:cNvPr id="3" name="Content Placeholder 2"/>
          <p:cNvSpPr>
            <a:spLocks noGrp="1"/>
          </p:cNvSpPr>
          <p:nvPr>
            <p:ph idx="1"/>
          </p:nvPr>
        </p:nvSpPr>
        <p:spPr>
          <a:xfrm>
            <a:off x="457200" y="1246910"/>
            <a:ext cx="8229600" cy="4879254"/>
          </a:xfrm>
        </p:spPr>
        <p:txBody>
          <a:bodyPr>
            <a:normAutofit/>
          </a:bodyPr>
          <a:lstStyle/>
          <a:p>
            <a:r>
              <a:rPr lang="en-US" dirty="0"/>
              <a:t>Develop &amp; Implement Gateways Credentials</a:t>
            </a:r>
          </a:p>
          <a:p>
            <a:r>
              <a:rPr lang="en-US" dirty="0"/>
              <a:t>Advocate for higher compensation and more supports for students taking EC coursework</a:t>
            </a:r>
          </a:p>
          <a:p>
            <a:r>
              <a:rPr lang="en-US" dirty="0"/>
              <a:t>Create &amp; design cohorts for student success</a:t>
            </a:r>
          </a:p>
          <a:p>
            <a:r>
              <a:rPr lang="en-US" dirty="0"/>
              <a:t>Drove Faculty Fellows Project Success</a:t>
            </a:r>
          </a:p>
          <a:p>
            <a:r>
              <a:rPr lang="en-US" dirty="0"/>
              <a:t>Partnered w NLU in LOI for Illinois Early Childhood Investment Collaborative Grant</a:t>
            </a:r>
          </a:p>
          <a:p>
            <a:r>
              <a:rPr lang="en-US" dirty="0"/>
              <a:t>Moved courses to virtual platforms/COVID-19 </a:t>
            </a:r>
          </a:p>
        </p:txBody>
      </p:sp>
    </p:spTree>
    <p:extLst>
      <p:ext uri="{BB962C8B-B14F-4D97-AF65-F5344CB8AC3E}">
        <p14:creationId xmlns:p14="http://schemas.microsoft.com/office/powerpoint/2010/main" val="32634882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Pyramid Model Pilot Evaluation</a:t>
            </a:r>
            <a:br>
              <a:rPr lang="en-US" dirty="0"/>
            </a:br>
            <a:r>
              <a:rPr lang="en-US" dirty="0"/>
              <a:t>            Summary of Findings</a:t>
            </a:r>
            <a:br>
              <a:rPr lang="en-US" dirty="0"/>
            </a:br>
            <a:r>
              <a:rPr lang="en-US" sz="3200" dirty="0"/>
              <a:t>* Program personnel gained new skills to support children’s social emotional development</a:t>
            </a:r>
            <a:br>
              <a:rPr lang="en-US" sz="3200" dirty="0"/>
            </a:br>
            <a:r>
              <a:rPr lang="en-US" sz="3200" dirty="0"/>
              <a:t>* Create learning environments that are culturally responsive, address equity, inclusive settings, family relationships </a:t>
            </a:r>
            <a:br>
              <a:rPr lang="en-US" sz="3200" dirty="0"/>
            </a:br>
            <a:r>
              <a:rPr lang="en-US" sz="3200" dirty="0"/>
              <a:t>* 4 began spring 2019</a:t>
            </a:r>
            <a:br>
              <a:rPr lang="en-US" sz="3200" dirty="0"/>
            </a:br>
            <a:r>
              <a:rPr lang="en-US" sz="3200" dirty="0"/>
              <a:t>*  Evaluation Focus: Participation in PD, gains in knowledge, skills, strategies, implementation, challenges, benefits for children and families, next steps</a:t>
            </a:r>
            <a:br>
              <a:rPr lang="en-US" dirty="0"/>
            </a:br>
            <a:br>
              <a:rPr lang="en-US" dirty="0"/>
            </a:br>
            <a:endParaRPr lang="en-US" dirty="0"/>
          </a:p>
        </p:txBody>
      </p:sp>
    </p:spTree>
    <p:extLst>
      <p:ext uri="{BB962C8B-B14F-4D97-AF65-F5344CB8AC3E}">
        <p14:creationId xmlns:p14="http://schemas.microsoft.com/office/powerpoint/2010/main" val="3816326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Pyramid Model Pilot Evaluation</a:t>
            </a:r>
            <a:br>
              <a:rPr lang="en-US" dirty="0"/>
            </a:br>
            <a:r>
              <a:rPr lang="en-US" dirty="0"/>
              <a:t>            Summary of Findings</a:t>
            </a:r>
            <a:br>
              <a:rPr lang="en-US" dirty="0"/>
            </a:br>
            <a:r>
              <a:rPr lang="en-US" dirty="0"/>
              <a:t>* Substantial growth toward program-wide implementation.</a:t>
            </a:r>
            <a:br>
              <a:rPr lang="en-US" dirty="0"/>
            </a:br>
            <a:r>
              <a:rPr lang="en-US" dirty="0"/>
              <a:t>* Growth: Program expectations, staff buy-in and family engagement * Development Needed: Collecting and using data</a:t>
            </a:r>
            <a:br>
              <a:rPr lang="en-US" dirty="0"/>
            </a:br>
            <a:br>
              <a:rPr lang="en-US" dirty="0"/>
            </a:br>
            <a:endParaRPr lang="en-US" dirty="0"/>
          </a:p>
        </p:txBody>
      </p:sp>
    </p:spTree>
    <p:extLst>
      <p:ext uri="{BB962C8B-B14F-4D97-AF65-F5344CB8AC3E}">
        <p14:creationId xmlns:p14="http://schemas.microsoft.com/office/powerpoint/2010/main" val="26052691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Pyramid Model Pilot Evaluation</a:t>
            </a:r>
            <a:br>
              <a:rPr lang="en-US" dirty="0"/>
            </a:br>
            <a:r>
              <a:rPr lang="en-US" dirty="0"/>
              <a:t>            Summary of Findings</a:t>
            </a:r>
            <a:br>
              <a:rPr lang="en-US" dirty="0"/>
            </a:br>
            <a:r>
              <a:rPr lang="en-US" dirty="0"/>
              <a:t>* Fidelity of Implementation: At or near 80% in several key practice areas</a:t>
            </a:r>
            <a:br>
              <a:rPr lang="en-US" dirty="0"/>
            </a:br>
            <a:r>
              <a:rPr lang="en-US" dirty="0"/>
              <a:t>* Highest rated: Collaborative teaming, connecting with families, supportive conversations with children</a:t>
            </a:r>
            <a:br>
              <a:rPr lang="en-US" dirty="0"/>
            </a:br>
            <a:br>
              <a:rPr lang="en-US" dirty="0"/>
            </a:br>
            <a:endParaRPr lang="en-US" dirty="0"/>
          </a:p>
        </p:txBody>
      </p:sp>
    </p:spTree>
    <p:extLst>
      <p:ext uri="{BB962C8B-B14F-4D97-AF65-F5344CB8AC3E}">
        <p14:creationId xmlns:p14="http://schemas.microsoft.com/office/powerpoint/2010/main" val="26238843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Pyramid Model Pilot Evaluation</a:t>
            </a:r>
            <a:br>
              <a:rPr lang="en-US" dirty="0"/>
            </a:br>
            <a:r>
              <a:rPr lang="en-US" dirty="0"/>
              <a:t>            Summary of Findings</a:t>
            </a:r>
            <a:br>
              <a:rPr lang="en-US" dirty="0"/>
            </a:br>
            <a:br>
              <a:rPr lang="en-US" dirty="0"/>
            </a:br>
            <a:r>
              <a:rPr lang="en-US" dirty="0"/>
              <a:t>* Areas for growth: Teaching behavior expectations, social emotional skills, problem solving, and others.</a:t>
            </a:r>
            <a:br>
              <a:rPr lang="en-US" dirty="0"/>
            </a:br>
            <a:br>
              <a:rPr lang="en-US" dirty="0"/>
            </a:br>
            <a:endParaRPr lang="en-US" dirty="0"/>
          </a:p>
        </p:txBody>
      </p:sp>
    </p:spTree>
    <p:extLst>
      <p:ext uri="{BB962C8B-B14F-4D97-AF65-F5344CB8AC3E}">
        <p14:creationId xmlns:p14="http://schemas.microsoft.com/office/powerpoint/2010/main" val="29384552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r>
              <a:rPr lang="en-US" dirty="0"/>
              <a:t>    Pyramid Model Pilot Evaluation</a:t>
            </a:r>
            <a:br>
              <a:rPr lang="en-US" dirty="0"/>
            </a:br>
            <a:r>
              <a:rPr lang="en-US" dirty="0"/>
              <a:t>            Summary of Findings</a:t>
            </a:r>
            <a:br>
              <a:rPr lang="en-US" dirty="0"/>
            </a:br>
            <a:r>
              <a:rPr lang="en-US" dirty="0"/>
              <a:t>             Perceived Benefits</a:t>
            </a:r>
            <a:br>
              <a:rPr lang="en-US" dirty="0"/>
            </a:br>
            <a:br>
              <a:rPr lang="en-US" dirty="0"/>
            </a:br>
            <a:r>
              <a:rPr lang="en-US" dirty="0"/>
              <a:t>* 60% noted decreased rates of suspension</a:t>
            </a:r>
            <a:br>
              <a:rPr lang="en-US" dirty="0"/>
            </a:br>
            <a:r>
              <a:rPr lang="en-US" dirty="0"/>
              <a:t>* 48% noted decreased rates of expulsion</a:t>
            </a:r>
            <a:br>
              <a:rPr lang="en-US" dirty="0"/>
            </a:br>
            <a:br>
              <a:rPr lang="en-US" dirty="0"/>
            </a:br>
            <a:br>
              <a:rPr lang="en-US" dirty="0"/>
            </a:br>
            <a:endParaRPr lang="en-US" dirty="0"/>
          </a:p>
        </p:txBody>
      </p:sp>
    </p:spTree>
    <p:extLst>
      <p:ext uri="{BB962C8B-B14F-4D97-AF65-F5344CB8AC3E}">
        <p14:creationId xmlns:p14="http://schemas.microsoft.com/office/powerpoint/2010/main" val="16546735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br>
              <a:rPr lang="en-US" dirty="0"/>
            </a:br>
            <a:br>
              <a:rPr lang="en-US" dirty="0"/>
            </a:br>
            <a:br>
              <a:rPr lang="en-US" dirty="0"/>
            </a:br>
            <a:endParaRPr lang="en-US" dirty="0"/>
          </a:p>
        </p:txBody>
      </p:sp>
      <p:pic>
        <p:nvPicPr>
          <p:cNvPr id="3" name="Picture Placeholder 5" descr="COVID-19_Illinois Early Childhood Care and Education Response_3'30'20.pdf - Adobe Acrobat Reader DC">
            <a:extLst>
              <a:ext uri="{FF2B5EF4-FFF2-40B4-BE49-F238E27FC236}">
                <a16:creationId xmlns:a16="http://schemas.microsoft.com/office/drawing/2014/main" id="{6C401E62-AA23-4D57-A018-75F2C2304BE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87338" y="301625"/>
            <a:ext cx="4429167" cy="5746750"/>
          </a:xfrm>
          <a:prstGeom prst="rect">
            <a:avLst/>
          </a:prstGeom>
        </p:spPr>
      </p:pic>
      <p:pic>
        <p:nvPicPr>
          <p:cNvPr id="5" name="Picture Placeholder 5" descr="COVID-19_Illinois Early Childhood Care and Education Response_3'30'20.pdf - Adobe Acrobat Reader DC">
            <a:extLst>
              <a:ext uri="{FF2B5EF4-FFF2-40B4-BE49-F238E27FC236}">
                <a16:creationId xmlns:a16="http://schemas.microsoft.com/office/drawing/2014/main" id="{7C8C4D7B-2E0C-4726-8230-32DEF89AC7C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339263" y="383677"/>
            <a:ext cx="4464936" cy="5664697"/>
          </a:xfrm>
          <a:prstGeom prst="rect">
            <a:avLst/>
          </a:prstGeom>
        </p:spPr>
      </p:pic>
    </p:spTree>
    <p:extLst>
      <p:ext uri="{BB962C8B-B14F-4D97-AF65-F5344CB8AC3E}">
        <p14:creationId xmlns:p14="http://schemas.microsoft.com/office/powerpoint/2010/main" val="6728994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31" y="383678"/>
            <a:ext cx="8432584" cy="2707071"/>
          </a:xfrm>
        </p:spPr>
        <p:txBody>
          <a:bodyPr/>
          <a:lstStyle/>
          <a:p>
            <a:br>
              <a:rPr lang="en-US" dirty="0"/>
            </a:br>
            <a:br>
              <a:rPr lang="en-US" dirty="0"/>
            </a:br>
            <a:br>
              <a:rPr lang="en-US" dirty="0"/>
            </a:br>
            <a:endParaRPr lang="en-US" dirty="0"/>
          </a:p>
        </p:txBody>
      </p:sp>
      <p:pic>
        <p:nvPicPr>
          <p:cNvPr id="6" name="Picture Placeholder 5" descr="COVID-19_Illinois Early Childhood Care and Education Response_3'30'20.pdf - Adobe Acrobat Reader DC">
            <a:extLst>
              <a:ext uri="{FF2B5EF4-FFF2-40B4-BE49-F238E27FC236}">
                <a16:creationId xmlns:a16="http://schemas.microsoft.com/office/drawing/2014/main" id="{C8735494-D82F-4982-8AA0-80E70F62402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4785" y="243416"/>
            <a:ext cx="5130736" cy="6038850"/>
          </a:xfrm>
          <a:prstGeom prst="rect">
            <a:avLst/>
          </a:prstGeom>
        </p:spPr>
      </p:pic>
    </p:spTree>
    <p:extLst>
      <p:ext uri="{BB962C8B-B14F-4D97-AF65-F5344CB8AC3E}">
        <p14:creationId xmlns:p14="http://schemas.microsoft.com/office/powerpoint/2010/main" val="311086299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FAC5D-6995-4EE0-BDBC-EF0D2CB8967C}"/>
              </a:ext>
            </a:extLst>
          </p:cNvPr>
          <p:cNvSpPr>
            <a:spLocks noGrp="1"/>
          </p:cNvSpPr>
          <p:nvPr>
            <p:ph type="title"/>
          </p:nvPr>
        </p:nvSpPr>
        <p:spPr>
          <a:xfrm>
            <a:off x="457200" y="1285415"/>
            <a:ext cx="8229600" cy="913377"/>
          </a:xfrm>
        </p:spPr>
        <p:txBody>
          <a:bodyPr/>
          <a:lstStyle/>
          <a:p>
            <a:r>
              <a:rPr lang="en-US" sz="6600" dirty="0"/>
              <a:t>Thank You!</a:t>
            </a:r>
            <a:br>
              <a:rPr lang="en-US" sz="6600" dirty="0"/>
            </a:br>
            <a:endParaRPr lang="en-US" sz="6600" dirty="0"/>
          </a:p>
        </p:txBody>
      </p:sp>
      <p:sp>
        <p:nvSpPr>
          <p:cNvPr id="3" name="Text Placeholder 2">
            <a:extLst>
              <a:ext uri="{FF2B5EF4-FFF2-40B4-BE49-F238E27FC236}">
                <a16:creationId xmlns:a16="http://schemas.microsoft.com/office/drawing/2014/main" id="{7698A372-35C0-49E0-9A54-62DCB7E7548D}"/>
              </a:ext>
            </a:extLst>
          </p:cNvPr>
          <p:cNvSpPr>
            <a:spLocks noGrp="1"/>
          </p:cNvSpPr>
          <p:nvPr>
            <p:ph type="body" sz="quarter" idx="10"/>
          </p:nvPr>
        </p:nvSpPr>
        <p:spPr/>
        <p:txBody>
          <a:bodyPr/>
          <a:lstStyle/>
          <a:p>
            <a:r>
              <a:rPr lang="en-US" dirty="0"/>
              <a:t>Contact Information:</a:t>
            </a:r>
          </a:p>
          <a:p>
            <a:r>
              <a:rPr lang="en-US" dirty="0"/>
              <a:t>Jamilah.R.Jordan@Illinois.gov</a:t>
            </a:r>
          </a:p>
        </p:txBody>
      </p:sp>
    </p:spTree>
    <p:extLst>
      <p:ext uri="{BB962C8B-B14F-4D97-AF65-F5344CB8AC3E}">
        <p14:creationId xmlns:p14="http://schemas.microsoft.com/office/powerpoint/2010/main" val="265492459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30083"/>
          </a:xfrm>
        </p:spPr>
        <p:txBody>
          <a:bodyPr>
            <a:normAutofit/>
          </a:bodyPr>
          <a:lstStyle/>
          <a:p>
            <a:r>
              <a:rPr lang="en-US" sz="6600" dirty="0">
                <a:solidFill>
                  <a:srgbClr val="D42C2A"/>
                </a:solidFill>
                <a:latin typeface="Arial Black" panose="020B0A04020102020204" pitchFamily="34" charset="0"/>
              </a:rPr>
              <a:t>Q &amp; A BEGINS</a:t>
            </a:r>
            <a:br>
              <a:rPr lang="en-US" sz="6600" dirty="0">
                <a:solidFill>
                  <a:srgbClr val="D42C2A"/>
                </a:solidFill>
                <a:latin typeface="Arial Black" panose="020B0A04020102020204" pitchFamily="34" charset="0"/>
              </a:rPr>
            </a:br>
            <a:br>
              <a:rPr lang="en-US" sz="2700" dirty="0">
                <a:solidFill>
                  <a:srgbClr val="D42C2A"/>
                </a:solidFill>
              </a:rPr>
            </a:br>
            <a:endParaRPr lang="en-US" sz="2700" dirty="0">
              <a:solidFill>
                <a:srgbClr val="D42C2A"/>
              </a:solidFill>
              <a:latin typeface="Arial Black" panose="020B0A04020102020204" pitchFamily="34" charset="0"/>
            </a:endParaRPr>
          </a:p>
        </p:txBody>
      </p:sp>
      <p:sp>
        <p:nvSpPr>
          <p:cNvPr id="5" name="Content Placeholder 4">
            <a:extLst>
              <a:ext uri="{FF2B5EF4-FFF2-40B4-BE49-F238E27FC236}">
                <a16:creationId xmlns:a16="http://schemas.microsoft.com/office/drawing/2014/main" id="{5BA8CE68-614B-4743-B19C-23EBCA6D322F}"/>
              </a:ext>
            </a:extLst>
          </p:cNvPr>
          <p:cNvSpPr>
            <a:spLocks noGrp="1"/>
          </p:cNvSpPr>
          <p:nvPr>
            <p:ph idx="1"/>
          </p:nvPr>
        </p:nvSpPr>
        <p:spPr>
          <a:xfrm>
            <a:off x="457200" y="1600200"/>
            <a:ext cx="8382000" cy="4525963"/>
          </a:xfrm>
        </p:spPr>
        <p:txBody>
          <a:bodyPr>
            <a:normAutofit/>
          </a:bodyPr>
          <a:lstStyle/>
          <a:p>
            <a:pPr marL="0" indent="0" algn="ctr">
              <a:buNone/>
            </a:pPr>
            <a:r>
              <a:rPr lang="en-US" b="1" dirty="0"/>
              <a:t>Morning Session Questions</a:t>
            </a:r>
          </a:p>
          <a:p>
            <a:r>
              <a:rPr lang="en-US" dirty="0"/>
              <a:t>Please type your questions into the chat box starting with agency or person they are directed to:</a:t>
            </a:r>
          </a:p>
          <a:p>
            <a:r>
              <a:rPr lang="en-US" sz="2800" dirty="0"/>
              <a:t>Albert Wat, </a:t>
            </a:r>
            <a:r>
              <a:rPr lang="en-US" sz="2800" i="1" dirty="0"/>
              <a:t>Alliance for Early Success</a:t>
            </a:r>
          </a:p>
          <a:p>
            <a:r>
              <a:rPr lang="en-US" sz="2800" dirty="0"/>
              <a:t>Stephanie </a:t>
            </a:r>
            <a:r>
              <a:rPr lang="en-US" sz="2800" dirty="0" err="1"/>
              <a:t>Bernoteit</a:t>
            </a:r>
            <a:r>
              <a:rPr lang="en-US" sz="2800" dirty="0"/>
              <a:t>, </a:t>
            </a:r>
            <a:r>
              <a:rPr lang="en-US" sz="2800" i="1" dirty="0"/>
              <a:t>Illinois Board of Higher Education </a:t>
            </a:r>
          </a:p>
          <a:p>
            <a:r>
              <a:rPr lang="en-US" sz="2800" dirty="0" err="1"/>
              <a:t>Jamilah</a:t>
            </a:r>
            <a:r>
              <a:rPr lang="en-US" sz="2800" dirty="0"/>
              <a:t> R. </a:t>
            </a:r>
            <a:r>
              <a:rPr lang="en-US" sz="2800" dirty="0" err="1"/>
              <a:t>Jor’dan</a:t>
            </a:r>
            <a:r>
              <a:rPr lang="en-US" sz="2800" dirty="0"/>
              <a:t>, </a:t>
            </a:r>
            <a:r>
              <a:rPr lang="en-US" sz="2800" i="1" dirty="0"/>
              <a:t>Governor’s Office of Early Childhood Development  </a:t>
            </a:r>
          </a:p>
        </p:txBody>
      </p:sp>
    </p:spTree>
    <p:extLst>
      <p:ext uri="{BB962C8B-B14F-4D97-AF65-F5344CB8AC3E}">
        <p14:creationId xmlns:p14="http://schemas.microsoft.com/office/powerpoint/2010/main" val="407615427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latin typeface="Arial Black" panose="020B0A04020102020204" pitchFamily="34" charset="0"/>
              </a:rPr>
              <a:t>Break</a:t>
            </a:r>
          </a:p>
        </p:txBody>
      </p:sp>
      <p:sp>
        <p:nvSpPr>
          <p:cNvPr id="3" name="Content Placeholder 2"/>
          <p:cNvSpPr>
            <a:spLocks noGrp="1"/>
          </p:cNvSpPr>
          <p:nvPr>
            <p:ph idx="1"/>
          </p:nvPr>
        </p:nvSpPr>
        <p:spPr>
          <a:xfrm>
            <a:off x="457200" y="1058780"/>
            <a:ext cx="8229600" cy="5067384"/>
          </a:xfrm>
        </p:spPr>
        <p:txBody>
          <a:bodyPr>
            <a:normAutofit/>
          </a:bodyPr>
          <a:lstStyle/>
          <a:p>
            <a:pPr marL="0" indent="0" algn="ctr">
              <a:buNone/>
            </a:pPr>
            <a:endParaRPr lang="en-US" sz="6600" dirty="0"/>
          </a:p>
          <a:p>
            <a:pPr marL="0" indent="0" algn="ctr">
              <a:buNone/>
            </a:pPr>
            <a:r>
              <a:rPr lang="en-US" sz="7200" b="1" dirty="0">
                <a:solidFill>
                  <a:schemeClr val="bg1"/>
                </a:solidFill>
              </a:rPr>
              <a:t>The Webinar will </a:t>
            </a:r>
            <a:br>
              <a:rPr lang="en-US" sz="7200" b="1" dirty="0">
                <a:solidFill>
                  <a:schemeClr val="bg1"/>
                </a:solidFill>
              </a:rPr>
            </a:br>
            <a:r>
              <a:rPr lang="en-US" sz="7200" b="1" dirty="0">
                <a:solidFill>
                  <a:schemeClr val="bg1"/>
                </a:solidFill>
              </a:rPr>
              <a:t>re-open at 12:30PM</a:t>
            </a:r>
          </a:p>
        </p:txBody>
      </p:sp>
    </p:spTree>
    <p:extLst>
      <p:ext uri="{BB962C8B-B14F-4D97-AF65-F5344CB8AC3E}">
        <p14:creationId xmlns:p14="http://schemas.microsoft.com/office/powerpoint/2010/main" val="20369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92490" cy="1143000"/>
          </a:xfrm>
        </p:spPr>
        <p:txBody>
          <a:bodyPr>
            <a:normAutofit fontScale="90000"/>
          </a:bodyPr>
          <a:lstStyle/>
          <a:p>
            <a:r>
              <a:rPr lang="en-US" sz="6000" dirty="0">
                <a:solidFill>
                  <a:schemeClr val="bg1"/>
                </a:solidFill>
                <a:latin typeface="Arial Black" panose="020B0A04020102020204" pitchFamily="34" charset="0"/>
              </a:rPr>
              <a:t>Gateways Credentials</a:t>
            </a:r>
            <a:r>
              <a:rPr lang="en-US" dirty="0"/>
              <a:t> </a:t>
            </a:r>
          </a:p>
        </p:txBody>
      </p:sp>
      <p:graphicFrame>
        <p:nvGraphicFramePr>
          <p:cNvPr id="4" name="Content Placeholder 3">
            <a:extLst>
              <a:ext uri="{FF2B5EF4-FFF2-40B4-BE49-F238E27FC236}">
                <a16:creationId xmlns:a16="http://schemas.microsoft.com/office/drawing/2014/main" id="{7B3A2A74-D911-4593-9BC5-3081A371D490}"/>
              </a:ext>
            </a:extLst>
          </p:cNvPr>
          <p:cNvGraphicFramePr>
            <a:graphicFrameLocks noGrp="1"/>
          </p:cNvGraphicFramePr>
          <p:nvPr>
            <p:ph idx="1"/>
            <p:extLst>
              <p:ext uri="{D42A27DB-BD31-4B8C-83A1-F6EECF244321}">
                <p14:modId xmlns:p14="http://schemas.microsoft.com/office/powerpoint/2010/main" val="1279336600"/>
              </p:ext>
            </p:extLst>
          </p:nvPr>
        </p:nvGraphicFramePr>
        <p:xfrm>
          <a:off x="71120" y="1277656"/>
          <a:ext cx="8615680" cy="47598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2764239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b="1" dirty="0">
                <a:solidFill>
                  <a:schemeClr val="bg1"/>
                </a:solidFill>
                <a:latin typeface="Arial Black" panose="020B0A04020102020204" pitchFamily="34" charset="0"/>
              </a:rPr>
              <a:t>WELCOME BACK!</a:t>
            </a:r>
          </a:p>
        </p:txBody>
      </p:sp>
      <p:sp>
        <p:nvSpPr>
          <p:cNvPr id="3" name="Content Placeholder 2"/>
          <p:cNvSpPr>
            <a:spLocks noGrp="1"/>
          </p:cNvSpPr>
          <p:nvPr>
            <p:ph idx="1"/>
          </p:nvPr>
        </p:nvSpPr>
        <p:spPr>
          <a:xfrm>
            <a:off x="0" y="1600200"/>
            <a:ext cx="9144000" cy="4525963"/>
          </a:xfrm>
        </p:spPr>
        <p:txBody>
          <a:bodyPr>
            <a:normAutofit fontScale="92500" lnSpcReduction="20000"/>
          </a:bodyPr>
          <a:lstStyle/>
          <a:p>
            <a:pPr marL="0" lvl="0" indent="0" algn="ctr">
              <a:buNone/>
            </a:pPr>
            <a:r>
              <a:rPr lang="en-US" sz="5800" b="1" dirty="0">
                <a:solidFill>
                  <a:prstClr val="black"/>
                </a:solidFill>
              </a:rPr>
              <a:t>Please type questions for the afternoon State Panel Presenters into the chat box.  Preface the question with the agency or person they are directed to!</a:t>
            </a:r>
          </a:p>
          <a:p>
            <a:pPr marL="0" indent="0" algn="ctr">
              <a:buNone/>
            </a:pPr>
            <a:endParaRPr lang="en-US" dirty="0"/>
          </a:p>
        </p:txBody>
      </p:sp>
    </p:spTree>
    <p:extLst>
      <p:ext uri="{BB962C8B-B14F-4D97-AF65-F5344CB8AC3E}">
        <p14:creationId xmlns:p14="http://schemas.microsoft.com/office/powerpoint/2010/main" val="2516405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35" presetClass="emph" presetSubtype="0" fill="hold" nodeType="clickEffect">
                                  <p:stCondLst>
                                    <p:cond delay="0"/>
                                  </p:stCondLst>
                                  <p:childTnLst>
                                    <p:anim calcmode="discrete" valueType="str">
                                      <p:cBhvr>
                                        <p:cTn id="13" dur="1000" fill="hold"/>
                                        <p:tgtEl>
                                          <p:spTgt spid="3">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a:solidFill>
                  <a:schemeClr val="bg1"/>
                </a:solidFill>
                <a:latin typeface="Arial Black" panose="020B0A04020102020204" pitchFamily="34" charset="0"/>
              </a:rPr>
              <a:t>Agenda</a:t>
            </a:r>
            <a:r>
              <a:rPr lang="en-US" dirty="0"/>
              <a:t> </a:t>
            </a:r>
          </a:p>
        </p:txBody>
      </p:sp>
      <p:sp>
        <p:nvSpPr>
          <p:cNvPr id="3" name="Rectangle 2">
            <a:extLst>
              <a:ext uri="{FF2B5EF4-FFF2-40B4-BE49-F238E27FC236}">
                <a16:creationId xmlns:a16="http://schemas.microsoft.com/office/drawing/2014/main" id="{58A3A9DF-409E-4E0E-A93F-75D53A73673F}"/>
              </a:ext>
            </a:extLst>
          </p:cNvPr>
          <p:cNvSpPr/>
          <p:nvPr/>
        </p:nvSpPr>
        <p:spPr>
          <a:xfrm>
            <a:off x="381000" y="1596241"/>
            <a:ext cx="8162925" cy="4401205"/>
          </a:xfrm>
          <a:prstGeom prst="rect">
            <a:avLst/>
          </a:prstGeom>
        </p:spPr>
        <p:txBody>
          <a:bodyPr wrap="square">
            <a:spAutoFit/>
          </a:bodyPr>
          <a:lstStyle/>
          <a:p>
            <a:r>
              <a:rPr lang="en-US" sz="2000" dirty="0">
                <a:solidFill>
                  <a:srgbClr val="FF0000"/>
                </a:solidFill>
                <a:latin typeface="Calibri" panose="020F0502020204030204" pitchFamily="34" charset="0"/>
                <a:ea typeface="Calibri" panose="020F0502020204030204" pitchFamily="34" charset="0"/>
              </a:rPr>
              <a:t>12:25PM 	Welcome Back</a:t>
            </a:r>
          </a:p>
          <a:p>
            <a:endParaRPr lang="en-US" sz="2000" dirty="0">
              <a:solidFill>
                <a:srgbClr val="FF0000"/>
              </a:solidFill>
              <a:latin typeface="Calibri" panose="020F0502020204030204" pitchFamily="34" charset="0"/>
              <a:ea typeface="Calibri" panose="020F0502020204030204" pitchFamily="34" charset="0"/>
            </a:endParaRPr>
          </a:p>
          <a:p>
            <a:r>
              <a:rPr lang="en-US" sz="2000" dirty="0">
                <a:latin typeface="Calibri" panose="020F0502020204030204" pitchFamily="34" charset="0"/>
                <a:ea typeface="Calibri" panose="020F0502020204030204" pitchFamily="34" charset="0"/>
              </a:rPr>
              <a:t> 		State Panel Presentations:</a:t>
            </a:r>
          </a:p>
          <a:p>
            <a:r>
              <a:rPr lang="en-US" sz="2000" dirty="0">
                <a:latin typeface="Calibri" panose="020F0502020204030204" pitchFamily="34" charset="0"/>
                <a:ea typeface="Calibri" panose="020F0502020204030204" pitchFamily="34" charset="0"/>
              </a:rPr>
              <a:t>		Dr. Marcus Brown, Illinois Community College Board, Senior Director 		for Academic Affairs and Student Services</a:t>
            </a:r>
          </a:p>
          <a:p>
            <a:r>
              <a:rPr lang="en-US" sz="2000" dirty="0">
                <a:latin typeface="Calibri" panose="020F0502020204030204" pitchFamily="34" charset="0"/>
                <a:ea typeface="Calibri" panose="020F0502020204030204" pitchFamily="34" charset="0"/>
              </a:rPr>
              <a:t>		Dr. Jason Helfer, Illinois State Board of Education, Deputy Officer for 		Instructional Education</a:t>
            </a:r>
          </a:p>
          <a:p>
            <a:r>
              <a:rPr lang="en-US" sz="2000" dirty="0">
                <a:latin typeface="Calibri" panose="020F0502020204030204" pitchFamily="34" charset="0"/>
                <a:ea typeface="Calibri" panose="020F0502020204030204" pitchFamily="34" charset="0"/>
              </a:rPr>
              <a:t>		Dr. Eric Lichtenberger, Illinois Board of Education, Deputy Director 			for Information Management and Research   </a:t>
            </a:r>
          </a:p>
          <a:p>
            <a:r>
              <a:rPr lang="en-US" sz="2000" dirty="0">
                <a:latin typeface="Calibri" panose="020F0502020204030204" pitchFamily="34" charset="0"/>
                <a:ea typeface="Calibri" panose="020F0502020204030204" pitchFamily="34" charset="0"/>
              </a:rPr>
              <a:t>		</a:t>
            </a:r>
          </a:p>
          <a:p>
            <a:r>
              <a:rPr lang="en-US" sz="2000" dirty="0">
                <a:latin typeface="Calibri" panose="020F0502020204030204" pitchFamily="34" charset="0"/>
                <a:ea typeface="Calibri" panose="020F0502020204030204" pitchFamily="34" charset="0"/>
              </a:rPr>
              <a:t>		Q &amp;A facilitated by Albert Wat</a:t>
            </a:r>
          </a:p>
          <a:p>
            <a:r>
              <a:rPr lang="en-US" sz="2000" dirty="0">
                <a:latin typeface="Calibri" panose="020F0502020204030204" pitchFamily="34" charset="0"/>
                <a:ea typeface="Calibri" panose="020F0502020204030204" pitchFamily="34" charset="0"/>
              </a:rPr>
              <a:t>		Wrap-Up/Closing Thoughts</a:t>
            </a:r>
          </a:p>
          <a:p>
            <a:endParaRPr lang="en-US" sz="2000" dirty="0">
              <a:latin typeface="Calibri" panose="020F0502020204030204" pitchFamily="34" charset="0"/>
              <a:ea typeface="Calibri" panose="020F0502020204030204" pitchFamily="34" charset="0"/>
            </a:endParaRPr>
          </a:p>
          <a:p>
            <a:r>
              <a:rPr lang="en-US" sz="2000" dirty="0">
                <a:solidFill>
                  <a:srgbClr val="FF0000"/>
                </a:solidFill>
                <a:latin typeface="Calibri" panose="020F0502020204030204" pitchFamily="34" charset="0"/>
                <a:ea typeface="Calibri" panose="020F0502020204030204" pitchFamily="34" charset="0"/>
              </a:rPr>
              <a:t>2:30PM</a:t>
            </a:r>
            <a:r>
              <a:rPr lang="en-US" sz="2000" dirty="0">
                <a:latin typeface="Calibri" panose="020F0502020204030204" pitchFamily="34" charset="0"/>
                <a:ea typeface="Calibri" panose="020F0502020204030204" pitchFamily="34" charset="0"/>
              </a:rPr>
              <a:t> 	Adjourn</a:t>
            </a:r>
          </a:p>
        </p:txBody>
      </p:sp>
    </p:spTree>
    <p:extLst>
      <p:ext uri="{BB962C8B-B14F-4D97-AF65-F5344CB8AC3E}">
        <p14:creationId xmlns:p14="http://schemas.microsoft.com/office/powerpoint/2010/main" val="33690223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Welcome</a:t>
            </a:r>
          </a:p>
        </p:txBody>
      </p:sp>
      <p:sp>
        <p:nvSpPr>
          <p:cNvPr id="3" name="Content Placeholder 2"/>
          <p:cNvSpPr>
            <a:spLocks noGrp="1"/>
          </p:cNvSpPr>
          <p:nvPr>
            <p:ph idx="1"/>
          </p:nvPr>
        </p:nvSpPr>
        <p:spPr/>
        <p:txBody>
          <a:bodyPr>
            <a:normAutofit/>
          </a:bodyPr>
          <a:lstStyle/>
          <a:p>
            <a:pPr marL="0" indent="0" algn="ctr">
              <a:buNone/>
            </a:pPr>
            <a:endParaRPr lang="en-US" sz="4400" b="1" dirty="0"/>
          </a:p>
          <a:p>
            <a:pPr marL="0" indent="0" algn="ctr">
              <a:buNone/>
            </a:pPr>
            <a:r>
              <a:rPr lang="en-US" sz="5400" b="1" dirty="0"/>
              <a:t>Dr. Marcus Brown, </a:t>
            </a:r>
          </a:p>
          <a:p>
            <a:pPr marL="0" indent="0" algn="ctr">
              <a:buNone/>
            </a:pPr>
            <a:r>
              <a:rPr lang="en-US" sz="5400" i="1" dirty="0"/>
              <a:t>Illinois Community College Board </a:t>
            </a:r>
          </a:p>
        </p:txBody>
      </p:sp>
    </p:spTree>
    <p:extLst>
      <p:ext uri="{BB962C8B-B14F-4D97-AF65-F5344CB8AC3E}">
        <p14:creationId xmlns:p14="http://schemas.microsoft.com/office/powerpoint/2010/main" val="381145897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752600"/>
          </a:xfrm>
        </p:spPr>
        <p:txBody>
          <a:bodyPr/>
          <a:lstStyle/>
          <a:p>
            <a:r>
              <a:rPr lang="en-US" sz="5400" dirty="0"/>
              <a:t>Illinois Community College Board Update</a:t>
            </a:r>
          </a:p>
        </p:txBody>
      </p:sp>
      <p:sp>
        <p:nvSpPr>
          <p:cNvPr id="3" name="Subtitle 2"/>
          <p:cNvSpPr>
            <a:spLocks noGrp="1"/>
          </p:cNvSpPr>
          <p:nvPr>
            <p:ph type="subTitle" idx="1"/>
          </p:nvPr>
        </p:nvSpPr>
        <p:spPr>
          <a:xfrm>
            <a:off x="914400" y="4953000"/>
            <a:ext cx="7391400" cy="1219200"/>
          </a:xfrm>
        </p:spPr>
        <p:txBody>
          <a:bodyPr>
            <a:normAutofit fontScale="92500" lnSpcReduction="20000"/>
          </a:bodyPr>
          <a:lstStyle/>
          <a:p>
            <a:r>
              <a:rPr lang="en-US" sz="1800" dirty="0"/>
              <a:t>Gateways to Opportunity</a:t>
            </a:r>
          </a:p>
          <a:p>
            <a:r>
              <a:rPr lang="en-US" sz="1800" dirty="0"/>
              <a:t>Higher Education Forum 2020</a:t>
            </a:r>
          </a:p>
          <a:p>
            <a:r>
              <a:rPr lang="en-US" sz="1500" dirty="0"/>
              <a:t>April 16, 2020</a:t>
            </a:r>
          </a:p>
          <a:p>
            <a:r>
              <a:rPr lang="en-US" sz="1500" dirty="0"/>
              <a:t>Dr. Marcus Brown</a:t>
            </a:r>
          </a:p>
          <a:p>
            <a:r>
              <a:rPr lang="en-US" sz="1500" dirty="0"/>
              <a:t>ICCB Senior Director for Academic Affairs and Student Services </a:t>
            </a:r>
          </a:p>
          <a:p>
            <a:endParaRPr lang="en-US" sz="1800" dirty="0"/>
          </a:p>
        </p:txBody>
      </p:sp>
    </p:spTree>
    <p:extLst>
      <p:ext uri="{BB962C8B-B14F-4D97-AF65-F5344CB8AC3E}">
        <p14:creationId xmlns:p14="http://schemas.microsoft.com/office/powerpoint/2010/main" val="235012424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Responding to Community Needs</a:t>
            </a:r>
          </a:p>
        </p:txBody>
      </p:sp>
      <p:sp>
        <p:nvSpPr>
          <p:cNvPr id="3" name="Content Placeholder 2"/>
          <p:cNvSpPr>
            <a:spLocks noGrp="1"/>
          </p:cNvSpPr>
          <p:nvPr>
            <p:ph idx="1"/>
          </p:nvPr>
        </p:nvSpPr>
        <p:spPr/>
        <p:txBody>
          <a:bodyPr/>
          <a:lstStyle/>
          <a:p>
            <a:r>
              <a:rPr lang="en-US" sz="3200" dirty="0"/>
              <a:t>Shifting to respond to COVID-19</a:t>
            </a:r>
          </a:p>
          <a:p>
            <a:r>
              <a:rPr lang="en-US" sz="3200" dirty="0"/>
              <a:t>State of programs in community colleges</a:t>
            </a:r>
          </a:p>
          <a:p>
            <a:pPr lvl="1"/>
            <a:r>
              <a:rPr lang="en-US" sz="3200" dirty="0"/>
              <a:t>Equity</a:t>
            </a:r>
          </a:p>
          <a:p>
            <a:pPr lvl="1"/>
            <a:r>
              <a:rPr lang="en-US" sz="3200" dirty="0"/>
              <a:t>Dual Credit Opportunities</a:t>
            </a:r>
          </a:p>
          <a:p>
            <a:pPr lvl="1"/>
            <a:r>
              <a:rPr lang="en-US" sz="3200" dirty="0"/>
              <a:t>Program Need</a:t>
            </a:r>
          </a:p>
          <a:p>
            <a:r>
              <a:rPr lang="en-US" sz="3200" dirty="0"/>
              <a:t>Competency-based Technology Grant</a:t>
            </a:r>
          </a:p>
          <a:p>
            <a:endParaRPr lang="en-US" dirty="0"/>
          </a:p>
        </p:txBody>
      </p:sp>
    </p:spTree>
    <p:extLst>
      <p:ext uri="{BB962C8B-B14F-4D97-AF65-F5344CB8AC3E}">
        <p14:creationId xmlns:p14="http://schemas.microsoft.com/office/powerpoint/2010/main" val="92174152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COVID-19 Response</a:t>
            </a:r>
          </a:p>
        </p:txBody>
      </p:sp>
      <p:sp>
        <p:nvSpPr>
          <p:cNvPr id="3" name="Content Placeholder 2"/>
          <p:cNvSpPr>
            <a:spLocks noGrp="1"/>
          </p:cNvSpPr>
          <p:nvPr>
            <p:ph idx="1"/>
          </p:nvPr>
        </p:nvSpPr>
        <p:spPr/>
        <p:txBody>
          <a:bodyPr/>
          <a:lstStyle/>
          <a:p>
            <a:r>
              <a:rPr lang="en-US" dirty="0"/>
              <a:t>All Community colleges shifted to remote, online or alternate formats as did the ICCB.</a:t>
            </a:r>
          </a:p>
          <a:p>
            <a:r>
              <a:rPr lang="en-US" dirty="0"/>
              <a:t>ICCB providing ongoing information on our website including FAQ. </a:t>
            </a:r>
            <a:r>
              <a:rPr lang="en-US" dirty="0">
                <a:hlinkClick r:id="rId3"/>
              </a:rPr>
              <a:t>https://www.iccb.org/iccb/coronavirus-guidance-resources/</a:t>
            </a:r>
            <a:endParaRPr lang="en-US" dirty="0"/>
          </a:p>
          <a:p>
            <a:r>
              <a:rPr lang="en-US" dirty="0"/>
              <a:t>Issued joint guidance on system-wide issues</a:t>
            </a:r>
          </a:p>
          <a:p>
            <a:r>
              <a:rPr lang="en-US" dirty="0"/>
              <a:t>Continue to work through Career and technical issues including programs like Early Childhood and reduced or no access to clinical, labs or observation spaces.</a:t>
            </a:r>
          </a:p>
          <a:p>
            <a:endParaRPr lang="en-US" dirty="0"/>
          </a:p>
          <a:p>
            <a:endParaRPr lang="en-US" dirty="0"/>
          </a:p>
        </p:txBody>
      </p:sp>
    </p:spTree>
    <p:extLst>
      <p:ext uri="{BB962C8B-B14F-4D97-AF65-F5344CB8AC3E}">
        <p14:creationId xmlns:p14="http://schemas.microsoft.com/office/powerpoint/2010/main" val="21234806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19256" cy="1676400"/>
          </a:xfrm>
        </p:spPr>
        <p:txBody>
          <a:bodyPr/>
          <a:lstStyle/>
          <a:p>
            <a:pPr lvl="0" eaLnBrk="0" fontAlgn="base" hangingPunct="0">
              <a:spcAft>
                <a:spcPct val="0"/>
              </a:spcAft>
              <a:tabLst>
                <a:tab pos="228600" algn="l"/>
                <a:tab pos="457200" algn="l"/>
                <a:tab pos="685800" algn="l"/>
                <a:tab pos="914400" algn="l"/>
                <a:tab pos="1143000" algn="l"/>
                <a:tab pos="1371600" algn="l"/>
                <a:tab pos="1600200" algn="l"/>
                <a:tab pos="1828800" algn="l"/>
              </a:tabLst>
            </a:pPr>
            <a:r>
              <a:rPr lang="en-US" dirty="0"/>
              <a:t>What does Enrollment in Illinois Look Like?</a:t>
            </a:r>
            <a:endParaRPr lang="en-US" sz="30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21254" y="2895600"/>
            <a:ext cx="1938747" cy="2584996"/>
          </a:xfrm>
          <a:prstGeom prst="rect">
            <a:avLst/>
          </a:prstGeom>
        </p:spPr>
      </p:pic>
    </p:spTree>
    <p:extLst>
      <p:ext uri="{BB962C8B-B14F-4D97-AF65-F5344CB8AC3E}">
        <p14:creationId xmlns:p14="http://schemas.microsoft.com/office/powerpoint/2010/main" val="21034717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744" y="838200"/>
            <a:ext cx="8219256" cy="763488"/>
          </a:xfrm>
        </p:spPr>
        <p:txBody>
          <a:bodyPr/>
          <a:lstStyle/>
          <a:p>
            <a:r>
              <a:rPr lang="en-US" dirty="0"/>
              <a:t>With an Eye Toward Equity</a:t>
            </a:r>
          </a:p>
        </p:txBody>
      </p:sp>
      <p:sp>
        <p:nvSpPr>
          <p:cNvPr id="3" name="Content Placeholder 2"/>
          <p:cNvSpPr>
            <a:spLocks noGrp="1"/>
          </p:cNvSpPr>
          <p:nvPr>
            <p:ph idx="1"/>
          </p:nvPr>
        </p:nvSpPr>
        <p:spPr>
          <a:xfrm>
            <a:off x="533400" y="2057400"/>
            <a:ext cx="8229600" cy="3505200"/>
          </a:xfrm>
        </p:spPr>
        <p:txBody>
          <a:bodyPr>
            <a:normAutofit/>
          </a:bodyPr>
          <a:lstStyle/>
          <a:p>
            <a:r>
              <a:rPr lang="en-US" dirty="0"/>
              <a:t>Building the college-going future and creating an effective college experience for all students </a:t>
            </a:r>
          </a:p>
          <a:p>
            <a:pPr lvl="1"/>
            <a:r>
              <a:rPr lang="en-US" dirty="0"/>
              <a:t>Who are we serving?</a:t>
            </a:r>
          </a:p>
          <a:p>
            <a:pPr lvl="1"/>
            <a:r>
              <a:rPr lang="en-US" dirty="0"/>
              <a:t>Where is learning taking place?</a:t>
            </a:r>
          </a:p>
          <a:p>
            <a:pPr lvl="1"/>
            <a:r>
              <a:rPr lang="en-US" dirty="0"/>
              <a:t>How are we building the college experience? </a:t>
            </a:r>
          </a:p>
          <a:p>
            <a:pPr lvl="1"/>
            <a:r>
              <a:rPr lang="en-US" dirty="0"/>
              <a:t>How are we building the professional experience?</a:t>
            </a:r>
          </a:p>
          <a:p>
            <a:pPr lvl="1"/>
            <a:r>
              <a:rPr lang="en-US" dirty="0"/>
              <a:t>What credentials can we provide to students?</a:t>
            </a:r>
          </a:p>
        </p:txBody>
      </p:sp>
    </p:spTree>
    <p:extLst>
      <p:ext uri="{BB962C8B-B14F-4D97-AF65-F5344CB8AC3E}">
        <p14:creationId xmlns:p14="http://schemas.microsoft.com/office/powerpoint/2010/main" val="17839783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76200"/>
            <a:ext cx="8219256" cy="1676400"/>
          </a:xfrm>
        </p:spPr>
        <p:txBody>
          <a:bodyPr/>
          <a:lstStyle/>
          <a:p>
            <a:r>
              <a:rPr lang="en-US" dirty="0"/>
              <a:t>Enrollment in the Community College System</a:t>
            </a:r>
          </a:p>
        </p:txBody>
      </p:sp>
      <p:pic>
        <p:nvPicPr>
          <p:cNvPr id="4" name="Picture 3"/>
          <p:cNvPicPr/>
          <p:nvPr/>
        </p:nvPicPr>
        <p:blipFill rotWithShape="1">
          <a:blip r:embed="rId2"/>
          <a:srcRect l="14102" t="31624" r="18750" b="9687"/>
          <a:stretch/>
        </p:blipFill>
        <p:spPr bwMode="auto">
          <a:xfrm>
            <a:off x="1104900" y="1981200"/>
            <a:ext cx="6934200" cy="3810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774937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76200"/>
            <a:ext cx="8219256" cy="1371600"/>
          </a:xfrm>
        </p:spPr>
        <p:txBody>
          <a:bodyPr/>
          <a:lstStyle/>
          <a:p>
            <a:r>
              <a:rPr lang="en-US" dirty="0"/>
              <a:t>Continuing to Grow Dual Credit Opportunities</a:t>
            </a:r>
          </a:p>
        </p:txBody>
      </p:sp>
      <p:sp>
        <p:nvSpPr>
          <p:cNvPr id="3" name="Content Placeholder 2"/>
          <p:cNvSpPr>
            <a:spLocks noGrp="1"/>
          </p:cNvSpPr>
          <p:nvPr>
            <p:ph idx="1"/>
          </p:nvPr>
        </p:nvSpPr>
        <p:spPr>
          <a:xfrm>
            <a:off x="457200" y="1676400"/>
            <a:ext cx="8229600" cy="4449763"/>
          </a:xfrm>
        </p:spPr>
        <p:txBody>
          <a:bodyPr>
            <a:normAutofit lnSpcReduction="10000"/>
          </a:bodyPr>
          <a:lstStyle/>
          <a:p>
            <a:pPr marL="0" indent="0" algn="just">
              <a:buNone/>
            </a:pPr>
            <a:r>
              <a:rPr lang="en-US" sz="3600" dirty="0"/>
              <a:t>Create seamless pathways for all students </a:t>
            </a:r>
          </a:p>
          <a:p>
            <a:r>
              <a:rPr lang="en-US" sz="3600" dirty="0"/>
              <a:t>Opportunities for Dual Credit – eye toward completion of industry recognized certifications. </a:t>
            </a:r>
          </a:p>
          <a:p>
            <a:r>
              <a:rPr lang="en-US" sz="3600" dirty="0"/>
              <a:t>Significant effort on advising and reaching families, school counselors and support systems about early childhood opportunities.</a:t>
            </a:r>
          </a:p>
          <a:p>
            <a:endParaRPr lang="en-US" dirty="0"/>
          </a:p>
          <a:p>
            <a:endParaRPr lang="en-US" dirty="0"/>
          </a:p>
        </p:txBody>
      </p:sp>
    </p:spTree>
    <p:extLst>
      <p:ext uri="{BB962C8B-B14F-4D97-AF65-F5344CB8AC3E}">
        <p14:creationId xmlns:p14="http://schemas.microsoft.com/office/powerpoint/2010/main" val="532668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42C2A"/>
        </a:solidFill>
        <a:effectLst/>
      </p:bgPr>
    </p:bg>
    <p:spTree>
      <p:nvGrpSpPr>
        <p:cNvPr id="1" name=""/>
        <p:cNvGrpSpPr/>
        <p:nvPr/>
      </p:nvGrpSpPr>
      <p:grpSpPr>
        <a:xfrm>
          <a:off x="0" y="0"/>
          <a:ext cx="0" cy="0"/>
          <a:chOff x="0" y="0"/>
          <a:chExt cx="0" cy="0"/>
        </a:xfrm>
      </p:grpSpPr>
      <p:pic>
        <p:nvPicPr>
          <p:cNvPr id="2" name="Picture 1" descr="PD23217_6Swirls_version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88" y="892301"/>
            <a:ext cx="4176439" cy="5404803"/>
          </a:xfrm>
          <a:prstGeom prst="rect">
            <a:avLst/>
          </a:prstGeom>
          <a:solidFill>
            <a:schemeClr val="bg1"/>
          </a:solidFill>
        </p:spPr>
      </p:pic>
      <p:pic>
        <p:nvPicPr>
          <p:cNvPr id="3" name="Picture 2" descr="6. Postsecondary Pathway.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8014" y="2083889"/>
            <a:ext cx="4669785" cy="3021626"/>
          </a:xfrm>
          <a:prstGeom prst="rect">
            <a:avLst/>
          </a:prstGeom>
          <a:solidFill>
            <a:srgbClr val="FFFFFF"/>
          </a:solidFill>
        </p:spPr>
      </p:pic>
    </p:spTree>
    <p:extLst>
      <p:ext uri="{BB962C8B-B14F-4D97-AF65-F5344CB8AC3E}">
        <p14:creationId xmlns:p14="http://schemas.microsoft.com/office/powerpoint/2010/main" val="232503515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941" y="381000"/>
            <a:ext cx="8219256" cy="1524000"/>
          </a:xfrm>
        </p:spPr>
        <p:txBody>
          <a:bodyPr/>
          <a:lstStyle/>
          <a:p>
            <a:pPr lvl="0" eaLnBrk="0" fontAlgn="base" hangingPunct="0">
              <a:spcAft>
                <a:spcPct val="0"/>
              </a:spcAft>
              <a:tabLst>
                <a:tab pos="228600" algn="l"/>
                <a:tab pos="457200" algn="l"/>
                <a:tab pos="685800" algn="l"/>
                <a:tab pos="914400" algn="l"/>
                <a:tab pos="1143000" algn="l"/>
                <a:tab pos="1371600" algn="l"/>
                <a:tab pos="1600200" algn="l"/>
                <a:tab pos="1828800" algn="l"/>
              </a:tabLst>
            </a:pPr>
            <a:br>
              <a:rPr lang="en-US" dirty="0"/>
            </a:br>
            <a:r>
              <a:rPr lang="en-US" altLang="en-US" sz="3000" cap="none" dirty="0">
                <a:latin typeface="Times New Roman" panose="02020603050405020304" pitchFamily="18" charset="0"/>
                <a:ea typeface="Times New Roman" panose="02020603050405020304" pitchFamily="18" charset="0"/>
                <a:cs typeface="Times New Roman" panose="02020603050405020304" pitchFamily="18" charset="0"/>
              </a:rPr>
              <a:t>Comparison of Annual Dual Credit Enrollments in Illinois Public Community Colleges</a:t>
            </a:r>
            <a:br>
              <a:rPr lang="en-US" altLang="en-US" sz="3000" b="0" cap="none" dirty="0"/>
            </a:br>
            <a:r>
              <a:rPr lang="en-US" altLang="en-US" sz="3000" cap="none" dirty="0">
                <a:latin typeface="Times New Roman" panose="02020603050405020304" pitchFamily="18" charset="0"/>
                <a:ea typeface="Times New Roman" panose="02020603050405020304" pitchFamily="18" charset="0"/>
                <a:cs typeface="Times New Roman" panose="02020603050405020304" pitchFamily="18" charset="0"/>
              </a:rPr>
              <a:t>Fiscal Years 2014-2018</a:t>
            </a:r>
            <a:endParaRPr lang="en-US" sz="3000" dirty="0"/>
          </a:p>
        </p:txBody>
      </p:sp>
      <p:graphicFrame>
        <p:nvGraphicFramePr>
          <p:cNvPr id="4" name="Content Placeholder 3"/>
          <p:cNvGraphicFramePr>
            <a:graphicFrameLocks noGrp="1"/>
          </p:cNvGraphicFramePr>
          <p:nvPr>
            <p:ph idx="1"/>
          </p:nvPr>
        </p:nvGraphicFramePr>
        <p:xfrm>
          <a:off x="501649" y="2493521"/>
          <a:ext cx="8153400" cy="1270000"/>
        </p:xfrm>
        <a:graphic>
          <a:graphicData uri="http://schemas.openxmlformats.org/drawingml/2006/table">
            <a:tbl>
              <a:tblPr firstRow="1" firstCol="1" bandRow="1">
                <a:tableStyleId>{5C22544A-7EE6-4342-B048-85BDC9FD1C3A}</a:tableStyleId>
              </a:tblPr>
              <a:tblGrid>
                <a:gridCol w="1678641">
                  <a:extLst>
                    <a:ext uri="{9D8B030D-6E8A-4147-A177-3AD203B41FA5}">
                      <a16:colId xmlns:a16="http://schemas.microsoft.com/office/drawing/2014/main" val="2538114163"/>
                    </a:ext>
                  </a:extLst>
                </a:gridCol>
                <a:gridCol w="1256584">
                  <a:extLst>
                    <a:ext uri="{9D8B030D-6E8A-4147-A177-3AD203B41FA5}">
                      <a16:colId xmlns:a16="http://schemas.microsoft.com/office/drawing/2014/main" val="1931119161"/>
                    </a:ext>
                  </a:extLst>
                </a:gridCol>
                <a:gridCol w="1304544">
                  <a:extLst>
                    <a:ext uri="{9D8B030D-6E8A-4147-A177-3AD203B41FA5}">
                      <a16:colId xmlns:a16="http://schemas.microsoft.com/office/drawing/2014/main" val="4134139395"/>
                    </a:ext>
                  </a:extLst>
                </a:gridCol>
                <a:gridCol w="1304544">
                  <a:extLst>
                    <a:ext uri="{9D8B030D-6E8A-4147-A177-3AD203B41FA5}">
                      <a16:colId xmlns:a16="http://schemas.microsoft.com/office/drawing/2014/main" val="2025113799"/>
                    </a:ext>
                  </a:extLst>
                </a:gridCol>
                <a:gridCol w="1300919">
                  <a:extLst>
                    <a:ext uri="{9D8B030D-6E8A-4147-A177-3AD203B41FA5}">
                      <a16:colId xmlns:a16="http://schemas.microsoft.com/office/drawing/2014/main" val="4180052617"/>
                    </a:ext>
                  </a:extLst>
                </a:gridCol>
                <a:gridCol w="1308168">
                  <a:extLst>
                    <a:ext uri="{9D8B030D-6E8A-4147-A177-3AD203B41FA5}">
                      <a16:colId xmlns:a16="http://schemas.microsoft.com/office/drawing/2014/main" val="592892000"/>
                    </a:ext>
                  </a:extLst>
                </a:gridCol>
              </a:tblGrid>
              <a:tr h="431800">
                <a:tc>
                  <a:txBody>
                    <a:bodyPr/>
                    <a:lstStyle/>
                    <a:p>
                      <a:pPr marL="0" marR="0" algn="just">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 </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FY 2014</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FY 2015</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FY 2016</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FY 2017</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FY 2018</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65308568"/>
                  </a:ext>
                </a:extLst>
              </a:tr>
              <a:tr h="406400">
                <a:tc>
                  <a:txBody>
                    <a:bodyPr/>
                    <a:lstStyle/>
                    <a:p>
                      <a:pPr marL="0" marR="0" algn="just">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Headcount</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50,091</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51,718</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54,871</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57,897</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59,039</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53966142"/>
                  </a:ext>
                </a:extLst>
              </a:tr>
              <a:tr h="431800">
                <a:tc>
                  <a:txBody>
                    <a:bodyPr/>
                    <a:lstStyle/>
                    <a:p>
                      <a:pPr marL="0" marR="0" algn="just">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 Change</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0.7%</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3.2%</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6.1%</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5.5%</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2.0%</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21636175"/>
                  </a:ext>
                </a:extLst>
              </a:tr>
            </a:tbl>
          </a:graphicData>
        </a:graphic>
      </p:graphicFrame>
      <p:graphicFrame>
        <p:nvGraphicFramePr>
          <p:cNvPr id="7" name="Table 6"/>
          <p:cNvGraphicFramePr>
            <a:graphicFrameLocks noGrp="1"/>
          </p:cNvGraphicFramePr>
          <p:nvPr/>
        </p:nvGraphicFramePr>
        <p:xfrm>
          <a:off x="1416999" y="4419600"/>
          <a:ext cx="6262996" cy="1219200"/>
        </p:xfrm>
        <a:graphic>
          <a:graphicData uri="http://schemas.openxmlformats.org/drawingml/2006/table">
            <a:tbl>
              <a:tblPr firstRow="1" firstCol="1" bandRow="1">
                <a:tableStyleId>{5C22544A-7EE6-4342-B048-85BDC9FD1C3A}</a:tableStyleId>
              </a:tblPr>
              <a:tblGrid>
                <a:gridCol w="2741324">
                  <a:extLst>
                    <a:ext uri="{9D8B030D-6E8A-4147-A177-3AD203B41FA5}">
                      <a16:colId xmlns:a16="http://schemas.microsoft.com/office/drawing/2014/main" val="3327731839"/>
                    </a:ext>
                  </a:extLst>
                </a:gridCol>
                <a:gridCol w="1810691">
                  <a:extLst>
                    <a:ext uri="{9D8B030D-6E8A-4147-A177-3AD203B41FA5}">
                      <a16:colId xmlns:a16="http://schemas.microsoft.com/office/drawing/2014/main" val="1728981266"/>
                    </a:ext>
                  </a:extLst>
                </a:gridCol>
                <a:gridCol w="1710981">
                  <a:extLst>
                    <a:ext uri="{9D8B030D-6E8A-4147-A177-3AD203B41FA5}">
                      <a16:colId xmlns:a16="http://schemas.microsoft.com/office/drawing/2014/main" val="1071838364"/>
                    </a:ext>
                  </a:extLst>
                </a:gridCol>
              </a:tblGrid>
              <a:tr h="260350">
                <a:tc>
                  <a:txBody>
                    <a:bodyPr/>
                    <a:lstStyle/>
                    <a:p>
                      <a:pPr marL="0" marR="0" algn="l">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Gender</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Number</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Percent</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319049272"/>
                  </a:ext>
                </a:extLst>
              </a:tr>
              <a:tr h="260350">
                <a:tc>
                  <a:txBody>
                    <a:bodyPr/>
                    <a:lstStyle/>
                    <a:p>
                      <a:pPr marL="0" marR="0" algn="just">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Male</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28,344</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48.0%</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68924221"/>
                  </a:ext>
                </a:extLst>
              </a:tr>
              <a:tr h="260350">
                <a:tc>
                  <a:txBody>
                    <a:bodyPr/>
                    <a:lstStyle/>
                    <a:p>
                      <a:pPr marL="0" marR="0" algn="just">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Female</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30,695</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52.0%</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484427975"/>
                  </a:ext>
                </a:extLst>
              </a:tr>
              <a:tr h="260350">
                <a:tc>
                  <a:txBody>
                    <a:bodyPr/>
                    <a:lstStyle/>
                    <a:p>
                      <a:pPr marL="0" marR="0" algn="just">
                        <a:spcBef>
                          <a:spcPts val="0"/>
                        </a:spcBef>
                        <a:spcAft>
                          <a:spcPts val="0"/>
                        </a:spcAft>
                        <a:tabLst>
                          <a:tab pos="228600" algn="l"/>
                          <a:tab pos="457200" algn="l"/>
                          <a:tab pos="685800" algn="l"/>
                          <a:tab pos="914400" algn="l"/>
                          <a:tab pos="1143000" algn="l"/>
                          <a:tab pos="1371600" algn="l"/>
                          <a:tab pos="1600200" algn="l"/>
                          <a:tab pos="1828800" algn="l"/>
                        </a:tabLst>
                      </a:pPr>
                      <a:r>
                        <a:rPr lang="en-US" sz="2000">
                          <a:effectLst/>
                        </a:rPr>
                        <a:t>Total</a:t>
                      </a:r>
                      <a:endParaRPr lang="en-US" sz="200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59,039</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spcBef>
                          <a:spcPts val="0"/>
                        </a:spcBef>
                        <a:spcAft>
                          <a:spcPts val="0"/>
                        </a:spcAft>
                        <a:tabLst>
                          <a:tab pos="228600" algn="l"/>
                          <a:tab pos="457200" algn="l"/>
                          <a:tab pos="685800" algn="l"/>
                          <a:tab pos="914400" algn="l"/>
                          <a:tab pos="1143000" algn="l"/>
                          <a:tab pos="1371600" algn="l"/>
                          <a:tab pos="1600200" algn="l"/>
                          <a:tab pos="1828800" algn="l"/>
                        </a:tabLst>
                      </a:pPr>
                      <a:r>
                        <a:rPr lang="en-US" sz="2000" dirty="0">
                          <a:effectLst/>
                        </a:rPr>
                        <a:t>100.0%</a:t>
                      </a:r>
                      <a:endParaRPr lang="en-US" sz="2000" dirty="0">
                        <a:solidFill>
                          <a:srgbClr val="000000"/>
                        </a:solidFill>
                        <a:effectLst/>
                        <a:latin typeface="Georgia" panose="02040502050405020303" pitchFamily="18"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661257875"/>
                  </a:ext>
                </a:extLst>
              </a:tr>
            </a:tbl>
          </a:graphicData>
        </a:graphic>
      </p:graphicFrame>
    </p:spTree>
    <p:extLst>
      <p:ext uri="{BB962C8B-B14F-4D97-AF65-F5344CB8AC3E}">
        <p14:creationId xmlns:p14="http://schemas.microsoft.com/office/powerpoint/2010/main" val="323325977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941" y="381000"/>
            <a:ext cx="8219256" cy="1524000"/>
          </a:xfrm>
        </p:spPr>
        <p:txBody>
          <a:bodyPr/>
          <a:lstStyle/>
          <a:p>
            <a:pPr lvl="0" eaLnBrk="0" fontAlgn="base" hangingPunct="0">
              <a:spcAft>
                <a:spcPct val="0"/>
              </a:spcAft>
              <a:tabLst>
                <a:tab pos="228600" algn="l"/>
                <a:tab pos="457200" algn="l"/>
                <a:tab pos="685800" algn="l"/>
                <a:tab pos="914400" algn="l"/>
                <a:tab pos="1143000" algn="l"/>
                <a:tab pos="1371600" algn="l"/>
                <a:tab pos="1600200" algn="l"/>
                <a:tab pos="1828800" algn="l"/>
              </a:tabLst>
            </a:pPr>
            <a:br>
              <a:rPr lang="en-US" dirty="0"/>
            </a:br>
            <a:r>
              <a:rPr lang="en-US" altLang="en-US" sz="3000" cap="none" dirty="0">
                <a:latin typeface="Times New Roman" panose="02020603050405020304" pitchFamily="18" charset="0"/>
                <a:ea typeface="Times New Roman" panose="02020603050405020304" pitchFamily="18" charset="0"/>
                <a:cs typeface="Times New Roman" panose="02020603050405020304" pitchFamily="18" charset="0"/>
              </a:rPr>
              <a:t>Comparison of Annual Dual Credit Enrollments in Illinois Public Community Colleges</a:t>
            </a:r>
            <a:br>
              <a:rPr lang="en-US" altLang="en-US" sz="3000" b="0" cap="none" dirty="0"/>
            </a:br>
            <a:r>
              <a:rPr lang="en-US" altLang="en-US" sz="3000" cap="none" dirty="0">
                <a:latin typeface="Times New Roman" panose="02020603050405020304" pitchFamily="18" charset="0"/>
                <a:ea typeface="Times New Roman" panose="02020603050405020304" pitchFamily="18" charset="0"/>
                <a:cs typeface="Times New Roman" panose="02020603050405020304" pitchFamily="18" charset="0"/>
              </a:rPr>
              <a:t>Fiscal Years 2014-2018</a:t>
            </a:r>
            <a:endParaRPr lang="en-US" sz="3000" dirty="0"/>
          </a:p>
        </p:txBody>
      </p:sp>
      <p:graphicFrame>
        <p:nvGraphicFramePr>
          <p:cNvPr id="7" name="Content Placeholder 6" descr="Chicago=1,055 in FY 2014, 1,777 in FY 2015, 2,736 in FY 2016, 3,083 in FY 2017, and 3,655 in FY 2018. North=17,926 in FY 2014, 18,892 in FY 2015, 22,182 in FY 2016, 23,759 in FY 2017, and 23,893 in FY 2018.&#10;Central=15,238 in FY 2014, 15,295 in FY 2015, 14,352 in FY 2016, 15,282 in FY 2017, and 16,124 in FY 2018.&#10;South=15,872 in FY 2014, 15,754 in FY 2015, 15,601 in FY 2016, 15,773 in FY 2017, and 15,367 in FY 2018." title="Figure 3. Dual Credit Enrollment by Geographic Region in Fiscal Years 2014-2018"/>
          <p:cNvGraphicFramePr>
            <a:graphicFrameLocks noGrp="1"/>
          </p:cNvGraphicFramePr>
          <p:nvPr>
            <p:ph idx="1"/>
          </p:nvPr>
        </p:nvGraphicFramePr>
        <p:xfrm>
          <a:off x="1447800" y="2133600"/>
          <a:ext cx="6019800" cy="41834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7498805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76200"/>
            <a:ext cx="8219256" cy="1524000"/>
          </a:xfrm>
        </p:spPr>
        <p:txBody>
          <a:bodyPr/>
          <a:lstStyle/>
          <a:p>
            <a:r>
              <a:rPr lang="en-US" sz="3200" dirty="0">
                <a:effectLst/>
              </a:rPr>
              <a:t>Race/Ethnicity of High School Students Taking Dual Credit Courses in </a:t>
            </a:r>
            <a:br>
              <a:rPr lang="en-US" sz="3200" dirty="0">
                <a:effectLst/>
              </a:rPr>
            </a:br>
            <a:r>
              <a:rPr lang="en-US" sz="3200" dirty="0">
                <a:effectLst/>
              </a:rPr>
              <a:t>Fiscal Year 2018</a:t>
            </a:r>
            <a:endParaRPr lang="en-US" sz="3200" dirty="0"/>
          </a:p>
        </p:txBody>
      </p:sp>
      <p:graphicFrame>
        <p:nvGraphicFramePr>
          <p:cNvPr id="10" name="Content Placeholder 9" descr="Asian=3.9%, Native American=0.3%, African American=8.9%, Latino=15.5%, White=62.9%, Nonresident Alien=0.2%, Pacific Islander=0.1%, Two or More Races=3.1%, Unknown=5.1%" title="Figure 1. Race/Ethnicity of High School Students Taking Dual Credit Courses in Fiscal Year 2018"/>
          <p:cNvGraphicFramePr>
            <a:graphicFrameLocks noGrp="1"/>
          </p:cNvGraphicFramePr>
          <p:nvPr>
            <p:ph idx="1"/>
          </p:nvPr>
        </p:nvGraphicFramePr>
        <p:xfrm>
          <a:off x="381000" y="1676400"/>
          <a:ext cx="7391400" cy="4297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906511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the State	</a:t>
            </a:r>
          </a:p>
        </p:txBody>
      </p:sp>
      <p:sp>
        <p:nvSpPr>
          <p:cNvPr id="3" name="Content Placeholder 2"/>
          <p:cNvSpPr>
            <a:spLocks noGrp="1"/>
          </p:cNvSpPr>
          <p:nvPr>
            <p:ph idx="1"/>
          </p:nvPr>
        </p:nvSpPr>
        <p:spPr>
          <a:xfrm>
            <a:off x="452028" y="1295400"/>
            <a:ext cx="8229600" cy="5211763"/>
          </a:xfrm>
        </p:spPr>
        <p:txBody>
          <a:bodyPr>
            <a:normAutofit/>
          </a:bodyPr>
          <a:lstStyle/>
          <a:p>
            <a:pPr marL="0" indent="0">
              <a:buNone/>
            </a:pPr>
            <a:r>
              <a:rPr lang="en-US" sz="2800" dirty="0"/>
              <a:t>System parameters –  who, when and where programs are offered</a:t>
            </a:r>
          </a:p>
          <a:p>
            <a:pPr lvl="1"/>
            <a:r>
              <a:rPr lang="en-US" sz="2800" dirty="0"/>
              <a:t>Program decisions are driven by </a:t>
            </a:r>
          </a:p>
          <a:p>
            <a:pPr lvl="2"/>
            <a:r>
              <a:rPr lang="en-US" sz="2800" dirty="0"/>
              <a:t>Local workforce and educational need</a:t>
            </a:r>
          </a:p>
          <a:p>
            <a:pPr lvl="2"/>
            <a:r>
              <a:rPr lang="en-US" sz="2800" dirty="0"/>
              <a:t>Access provided at the local level</a:t>
            </a:r>
          </a:p>
          <a:p>
            <a:pPr lvl="2"/>
            <a:r>
              <a:rPr lang="en-US" sz="2800" dirty="0"/>
              <a:t>Enrollment/Interest</a:t>
            </a:r>
          </a:p>
          <a:p>
            <a:pPr lvl="3"/>
            <a:r>
              <a:rPr lang="en-US" sz="2600" dirty="0"/>
              <a:t> helps determine program offerings</a:t>
            </a:r>
          </a:p>
          <a:p>
            <a:pPr lvl="2"/>
            <a:r>
              <a:rPr lang="en-US" sz="2800" dirty="0"/>
              <a:t>Location/Site</a:t>
            </a:r>
          </a:p>
          <a:p>
            <a:pPr lvl="2"/>
            <a:r>
              <a:rPr lang="en-US" sz="2800" dirty="0"/>
              <a:t>Faculty and staff needs</a:t>
            </a:r>
          </a:p>
        </p:txBody>
      </p:sp>
    </p:spTree>
    <p:extLst>
      <p:ext uri="{BB962C8B-B14F-4D97-AF65-F5344CB8AC3E}">
        <p14:creationId xmlns:p14="http://schemas.microsoft.com/office/powerpoint/2010/main" val="424577402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the State	</a:t>
            </a:r>
          </a:p>
        </p:txBody>
      </p:sp>
      <p:sp>
        <p:nvSpPr>
          <p:cNvPr id="3" name="Content Placeholder 2"/>
          <p:cNvSpPr>
            <a:spLocks noGrp="1"/>
          </p:cNvSpPr>
          <p:nvPr>
            <p:ph idx="1"/>
          </p:nvPr>
        </p:nvSpPr>
        <p:spPr>
          <a:xfrm>
            <a:off x="452028" y="1295400"/>
            <a:ext cx="8229600" cy="5211763"/>
          </a:xfrm>
        </p:spPr>
        <p:txBody>
          <a:bodyPr>
            <a:normAutofit/>
          </a:bodyPr>
          <a:lstStyle/>
          <a:p>
            <a:pPr marL="0" indent="0">
              <a:buNone/>
            </a:pPr>
            <a:r>
              <a:rPr lang="en-US" sz="2800" dirty="0"/>
              <a:t>System parameters –  who, when and where programs are offered</a:t>
            </a:r>
          </a:p>
          <a:p>
            <a:pPr lvl="1"/>
            <a:r>
              <a:rPr lang="en-US" sz="2800" dirty="0"/>
              <a:t>Program decisions are driven by </a:t>
            </a:r>
          </a:p>
          <a:p>
            <a:pPr lvl="2"/>
            <a:r>
              <a:rPr lang="en-US" sz="2800" dirty="0"/>
              <a:t>Stackable</a:t>
            </a:r>
          </a:p>
          <a:p>
            <a:pPr lvl="2"/>
            <a:r>
              <a:rPr lang="en-US" sz="2800" dirty="0"/>
              <a:t>Industry Recognized Credentials </a:t>
            </a:r>
          </a:p>
          <a:p>
            <a:pPr lvl="2"/>
            <a:r>
              <a:rPr lang="en-US" sz="2800" dirty="0"/>
              <a:t>Specialized Accreditation or Licensure </a:t>
            </a:r>
          </a:p>
          <a:p>
            <a:pPr lvl="1"/>
            <a:r>
              <a:rPr lang="en-US" sz="2800" dirty="0"/>
              <a:t>The CAREER Agreement</a:t>
            </a:r>
          </a:p>
          <a:p>
            <a:pPr lvl="2"/>
            <a:r>
              <a:rPr lang="en-US" sz="2800" dirty="0"/>
              <a:t>Expands access to programs not offered in the home district</a:t>
            </a:r>
          </a:p>
        </p:txBody>
      </p:sp>
    </p:spTree>
    <p:extLst>
      <p:ext uri="{BB962C8B-B14F-4D97-AF65-F5344CB8AC3E}">
        <p14:creationId xmlns:p14="http://schemas.microsoft.com/office/powerpoint/2010/main" val="149513805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Technology Opportunity</a:t>
            </a:r>
          </a:p>
        </p:txBody>
      </p:sp>
      <p:sp>
        <p:nvSpPr>
          <p:cNvPr id="3" name="Content Placeholder 2"/>
          <p:cNvSpPr>
            <a:spLocks noGrp="1"/>
          </p:cNvSpPr>
          <p:nvPr>
            <p:ph idx="1"/>
          </p:nvPr>
        </p:nvSpPr>
        <p:spPr/>
        <p:txBody>
          <a:bodyPr>
            <a:normAutofit/>
          </a:bodyPr>
          <a:lstStyle/>
          <a:p>
            <a:r>
              <a:rPr lang="en-US" sz="3200" dirty="0"/>
              <a:t>More than ever, we can see the impact that technology can have on educating and training out students</a:t>
            </a:r>
          </a:p>
          <a:p>
            <a:r>
              <a:rPr lang="en-US" sz="3200" dirty="0"/>
              <a:t>Building on the competency-based model</a:t>
            </a:r>
          </a:p>
          <a:p>
            <a:r>
              <a:rPr lang="en-US" sz="3200" dirty="0"/>
              <a:t>Enhancing opportunities to ensure students are ready when they move out into the field. </a:t>
            </a:r>
          </a:p>
          <a:p>
            <a:pPr marL="0" indent="0">
              <a:buNone/>
            </a:pPr>
            <a:endParaRPr lang="en-US" sz="3200" dirty="0"/>
          </a:p>
          <a:p>
            <a:r>
              <a:rPr lang="en-US" sz="3200" dirty="0"/>
              <a:t>Grant details forthcoming</a:t>
            </a:r>
          </a:p>
        </p:txBody>
      </p:sp>
    </p:spTree>
    <p:extLst>
      <p:ext uri="{BB962C8B-B14F-4D97-AF65-F5344CB8AC3E}">
        <p14:creationId xmlns:p14="http://schemas.microsoft.com/office/powerpoint/2010/main" val="157609319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456191"/>
          </a:xfrm>
        </p:spPr>
        <p:txBody>
          <a:bodyPr>
            <a:normAutofit/>
          </a:bodyPr>
          <a:lstStyle/>
          <a:p>
            <a:r>
              <a:rPr lang="en-US" sz="6600" dirty="0">
                <a:solidFill>
                  <a:srgbClr val="D42C2A"/>
                </a:solidFill>
                <a:latin typeface="Arial Black" panose="020B0A04020102020204" pitchFamily="34" charset="0"/>
              </a:rPr>
              <a:t>Questions</a:t>
            </a:r>
          </a:p>
        </p:txBody>
      </p:sp>
      <p:sp>
        <p:nvSpPr>
          <p:cNvPr id="3" name="Content Placeholder 2"/>
          <p:cNvSpPr>
            <a:spLocks noGrp="1"/>
          </p:cNvSpPr>
          <p:nvPr>
            <p:ph idx="1"/>
          </p:nvPr>
        </p:nvSpPr>
        <p:spPr>
          <a:xfrm>
            <a:off x="457200" y="1910443"/>
            <a:ext cx="8229600" cy="4215720"/>
          </a:xfrm>
        </p:spPr>
        <p:txBody>
          <a:bodyPr>
            <a:normAutofit fontScale="92500" lnSpcReduction="10000"/>
          </a:bodyPr>
          <a:lstStyle/>
          <a:p>
            <a:pPr marL="0" indent="0" algn="ctr">
              <a:buNone/>
            </a:pPr>
            <a:r>
              <a:rPr lang="en-US" sz="6000" dirty="0"/>
              <a:t>Please type your questions for ICCB into the chat box.  Preface questions with the agency or person they are directed to.</a:t>
            </a:r>
          </a:p>
        </p:txBody>
      </p:sp>
    </p:spTree>
    <p:extLst>
      <p:ext uri="{BB962C8B-B14F-4D97-AF65-F5344CB8AC3E}">
        <p14:creationId xmlns:p14="http://schemas.microsoft.com/office/powerpoint/2010/main" val="259458043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42C2A"/>
                </a:solidFill>
                <a:latin typeface="Arial Black" panose="020B0A04020102020204" pitchFamily="34" charset="0"/>
              </a:rPr>
              <a:t>Welcome</a:t>
            </a:r>
          </a:p>
        </p:txBody>
      </p:sp>
      <p:sp>
        <p:nvSpPr>
          <p:cNvPr id="3" name="Content Placeholder 2"/>
          <p:cNvSpPr>
            <a:spLocks noGrp="1"/>
          </p:cNvSpPr>
          <p:nvPr>
            <p:ph idx="1"/>
          </p:nvPr>
        </p:nvSpPr>
        <p:spPr/>
        <p:txBody>
          <a:bodyPr>
            <a:normAutofit/>
          </a:bodyPr>
          <a:lstStyle/>
          <a:p>
            <a:pPr marL="0" indent="0" algn="ctr">
              <a:buNone/>
            </a:pPr>
            <a:endParaRPr lang="en-US" sz="4400" b="1" dirty="0"/>
          </a:p>
          <a:p>
            <a:pPr marL="0" indent="0" algn="ctr">
              <a:buNone/>
            </a:pPr>
            <a:r>
              <a:rPr lang="en-US" sz="5400" b="1" dirty="0"/>
              <a:t>Dr. Jason Helfer,</a:t>
            </a:r>
          </a:p>
          <a:p>
            <a:pPr marL="0" indent="0" algn="ctr">
              <a:buNone/>
            </a:pPr>
            <a:r>
              <a:rPr lang="en-US" sz="5400" i="1" dirty="0"/>
              <a:t>Illinois State Board of Education </a:t>
            </a:r>
          </a:p>
        </p:txBody>
      </p:sp>
    </p:spTree>
    <p:extLst>
      <p:ext uri="{BB962C8B-B14F-4D97-AF65-F5344CB8AC3E}">
        <p14:creationId xmlns:p14="http://schemas.microsoft.com/office/powerpoint/2010/main" val="44661570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14400"/>
            <a:ext cx="7924800" cy="2819399"/>
          </a:xfrm>
        </p:spPr>
        <p:txBody>
          <a:bodyPr>
            <a:normAutofit/>
          </a:bodyPr>
          <a:lstStyle/>
          <a:p>
            <a:r>
              <a:rPr lang="en-US" dirty="0"/>
              <a:t>Early Childhood and Educator Effectiveness Updates </a:t>
            </a:r>
          </a:p>
        </p:txBody>
      </p:sp>
      <p:sp>
        <p:nvSpPr>
          <p:cNvPr id="3" name="Subtitle 2"/>
          <p:cNvSpPr>
            <a:spLocks noGrp="1"/>
          </p:cNvSpPr>
          <p:nvPr>
            <p:ph type="subTitle" idx="1"/>
          </p:nvPr>
        </p:nvSpPr>
        <p:spPr>
          <a:xfrm>
            <a:off x="0" y="3886200"/>
            <a:ext cx="9144000" cy="1752600"/>
          </a:xfrm>
        </p:spPr>
        <p:txBody>
          <a:bodyPr>
            <a:normAutofit fontScale="92500" lnSpcReduction="20000"/>
          </a:bodyPr>
          <a:lstStyle/>
          <a:p>
            <a:r>
              <a:rPr lang="en-US" sz="2800" dirty="0"/>
              <a:t>April 16, 2020</a:t>
            </a:r>
          </a:p>
          <a:p>
            <a:endParaRPr lang="en-US" sz="2800" dirty="0"/>
          </a:p>
          <a:p>
            <a:r>
              <a:rPr lang="en-US" sz="2800"/>
              <a:t>Jason Helfer Ph.D.</a:t>
            </a:r>
            <a:endParaRPr lang="en-US" sz="2800" dirty="0"/>
          </a:p>
          <a:p>
            <a:r>
              <a:rPr lang="en-US" sz="2800" dirty="0"/>
              <a:t>Deputy Instructional Education Officer </a:t>
            </a:r>
          </a:p>
        </p:txBody>
      </p:sp>
      <p:sp>
        <p:nvSpPr>
          <p:cNvPr id="4" name="TextBox 3">
            <a:extLst>
              <a:ext uri="{FF2B5EF4-FFF2-40B4-BE49-F238E27FC236}">
                <a16:creationId xmlns:a16="http://schemas.microsoft.com/office/drawing/2014/main" id="{CA107677-792F-419A-A582-8190AC1E80DB}"/>
              </a:ext>
            </a:extLst>
          </p:cNvPr>
          <p:cNvSpPr txBox="1"/>
          <p:nvPr/>
        </p:nvSpPr>
        <p:spPr>
          <a:xfrm>
            <a:off x="1752600" y="5943600"/>
            <a:ext cx="6908800" cy="430887"/>
          </a:xfrm>
          <a:prstGeom prst="rect">
            <a:avLst/>
          </a:prstGeom>
          <a:noFill/>
        </p:spPr>
        <p:txBody>
          <a:bodyPr wrap="square" rtlCol="0">
            <a:spAutoFit/>
          </a:bodyPr>
          <a:lstStyle/>
          <a:p>
            <a:r>
              <a:rPr lang="en-US" sz="2200" dirty="0">
                <a:solidFill>
                  <a:srgbClr val="003E5A"/>
                </a:solidFill>
                <a:latin typeface="Trebuchet MS" panose="020B0603020202020204" pitchFamily="34" charset="0"/>
              </a:rPr>
              <a:t>Equity </a:t>
            </a:r>
            <a:r>
              <a:rPr lang="en-US" dirty="0">
                <a:solidFill>
                  <a:srgbClr val="003E5A"/>
                </a:solidFill>
                <a:latin typeface="Trebuchet MS" panose="020B0603020202020204" pitchFamily="34" charset="0"/>
              </a:rPr>
              <a:t>●</a:t>
            </a:r>
            <a:r>
              <a:rPr lang="en-US" sz="2200" dirty="0">
                <a:solidFill>
                  <a:srgbClr val="003E5A"/>
                </a:solidFill>
                <a:latin typeface="Trebuchet MS" panose="020B0603020202020204" pitchFamily="34" charset="0"/>
              </a:rPr>
              <a:t> Quality </a:t>
            </a:r>
            <a:r>
              <a:rPr lang="en-US" dirty="0">
                <a:solidFill>
                  <a:srgbClr val="003E5A"/>
                </a:solidFill>
                <a:latin typeface="Trebuchet MS" panose="020B0603020202020204" pitchFamily="34" charset="0"/>
              </a:rPr>
              <a:t>● </a:t>
            </a:r>
            <a:r>
              <a:rPr lang="en-US" sz="2200" dirty="0">
                <a:solidFill>
                  <a:srgbClr val="003E5A"/>
                </a:solidFill>
                <a:latin typeface="Trebuchet MS" panose="020B0603020202020204" pitchFamily="34" charset="0"/>
              </a:rPr>
              <a:t>Collaboration </a:t>
            </a:r>
            <a:r>
              <a:rPr lang="en-US" dirty="0">
                <a:solidFill>
                  <a:srgbClr val="003E5A"/>
                </a:solidFill>
                <a:latin typeface="Trebuchet MS" panose="020B0603020202020204" pitchFamily="34" charset="0"/>
              </a:rPr>
              <a:t>●</a:t>
            </a:r>
            <a:r>
              <a:rPr lang="en-US" sz="2200" dirty="0">
                <a:solidFill>
                  <a:srgbClr val="003E5A"/>
                </a:solidFill>
                <a:latin typeface="Trebuchet MS" panose="020B0603020202020204" pitchFamily="34" charset="0"/>
              </a:rPr>
              <a:t> Community</a:t>
            </a:r>
          </a:p>
        </p:txBody>
      </p:sp>
    </p:spTree>
    <p:extLst>
      <p:ext uri="{BB962C8B-B14F-4D97-AF65-F5344CB8AC3E}">
        <p14:creationId xmlns:p14="http://schemas.microsoft.com/office/powerpoint/2010/main" val="269836425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355600" y="1325418"/>
            <a:ext cx="8305800" cy="4618182"/>
          </a:xfrm>
        </p:spPr>
        <p:txBody>
          <a:bodyPr>
            <a:normAutofit fontScale="62500" lnSpcReduction="20000"/>
          </a:bodyPr>
          <a:lstStyle/>
          <a:p>
            <a:r>
              <a:rPr lang="en-US" b="1" dirty="0"/>
              <a:t>Rule Updates </a:t>
            </a:r>
          </a:p>
          <a:p>
            <a:pPr lvl="1"/>
            <a:r>
              <a:rPr lang="en-US" dirty="0"/>
              <a:t>Part 25 </a:t>
            </a:r>
          </a:p>
          <a:p>
            <a:r>
              <a:rPr lang="en-US" b="1" dirty="0"/>
              <a:t>Teacher Recruitment</a:t>
            </a:r>
          </a:p>
          <a:p>
            <a:pPr lvl="1"/>
            <a:r>
              <a:rPr lang="en-US" dirty="0"/>
              <a:t>EC Teacher Recruitment Brochure</a:t>
            </a:r>
          </a:p>
          <a:p>
            <a:pPr lvl="1"/>
            <a:r>
              <a:rPr lang="en-US" dirty="0"/>
              <a:t>Align with ISBE “Elevate the Profession”</a:t>
            </a:r>
          </a:p>
          <a:p>
            <a:pPr lvl="1"/>
            <a:r>
              <a:rPr lang="en-US" dirty="0"/>
              <a:t>FY21 Recruitment Grants </a:t>
            </a:r>
          </a:p>
          <a:p>
            <a:pPr fontAlgn="base"/>
            <a:r>
              <a:rPr lang="en-US" b="1" dirty="0"/>
              <a:t>Multi-Faceted Alignment Efforts</a:t>
            </a:r>
          </a:p>
          <a:p>
            <a:pPr lvl="1" fontAlgn="base"/>
            <a:r>
              <a:rPr lang="en-US" dirty="0"/>
              <a:t>Curriculum &amp; Standards</a:t>
            </a:r>
          </a:p>
          <a:p>
            <a:pPr lvl="1"/>
            <a:r>
              <a:rPr lang="en-US" dirty="0"/>
              <a:t>IL Professional Teaching Standards (IPTS) to IL Professional Educator Competencies (IPEC)</a:t>
            </a:r>
          </a:p>
          <a:p>
            <a:pPr lvl="1"/>
            <a:r>
              <a:rPr lang="en-US" dirty="0"/>
              <a:t>Social Emotional Development</a:t>
            </a:r>
          </a:p>
          <a:p>
            <a:pPr lvl="1"/>
            <a:r>
              <a:rPr lang="en-US" dirty="0"/>
              <a:t>Assessment</a:t>
            </a:r>
          </a:p>
          <a:p>
            <a:pPr marL="342900" lvl="1" indent="-342900">
              <a:buFont typeface="Arial" panose="020B0604020202020204" pitchFamily="34" charset="0"/>
              <a:buChar char="•"/>
            </a:pPr>
            <a:r>
              <a:rPr lang="en-US" sz="3200" b="1" dirty="0"/>
              <a:t>Teacher Retention</a:t>
            </a:r>
          </a:p>
          <a:p>
            <a:pPr lvl="1"/>
            <a:r>
              <a:rPr lang="en-US" dirty="0"/>
              <a:t>Professional Development</a:t>
            </a:r>
          </a:p>
          <a:p>
            <a:pPr lvl="1"/>
            <a:r>
              <a:rPr lang="en-US" dirty="0"/>
              <a:t>FY21 Retention Grants </a:t>
            </a:r>
          </a:p>
        </p:txBody>
      </p:sp>
      <p:sp>
        <p:nvSpPr>
          <p:cNvPr id="5" name="TextBox 4">
            <a:extLst>
              <a:ext uri="{FF2B5EF4-FFF2-40B4-BE49-F238E27FC236}">
                <a16:creationId xmlns:a16="http://schemas.microsoft.com/office/drawing/2014/main" id="{985B98E9-8D61-4104-81C3-5AD6F4091FEA}"/>
              </a:ext>
            </a:extLst>
          </p:cNvPr>
          <p:cNvSpPr txBox="1"/>
          <p:nvPr/>
        </p:nvSpPr>
        <p:spPr>
          <a:xfrm>
            <a:off x="1752600" y="5943600"/>
            <a:ext cx="6908800" cy="430887"/>
          </a:xfrm>
          <a:prstGeom prst="rect">
            <a:avLst/>
          </a:prstGeom>
          <a:noFill/>
        </p:spPr>
        <p:txBody>
          <a:bodyPr wrap="square" rtlCol="0">
            <a:spAutoFit/>
          </a:bodyPr>
          <a:lstStyle/>
          <a:p>
            <a:r>
              <a:rPr lang="en-US" sz="2200" dirty="0">
                <a:solidFill>
                  <a:srgbClr val="003E5A"/>
                </a:solidFill>
                <a:latin typeface="Trebuchet MS" panose="020B0603020202020204" pitchFamily="34" charset="0"/>
              </a:rPr>
              <a:t>Equity </a:t>
            </a:r>
            <a:r>
              <a:rPr lang="en-US" dirty="0">
                <a:solidFill>
                  <a:srgbClr val="003E5A"/>
                </a:solidFill>
                <a:latin typeface="Trebuchet MS" panose="020B0603020202020204" pitchFamily="34" charset="0"/>
              </a:rPr>
              <a:t>●</a:t>
            </a:r>
            <a:r>
              <a:rPr lang="en-US" sz="2200" dirty="0">
                <a:solidFill>
                  <a:srgbClr val="003E5A"/>
                </a:solidFill>
                <a:latin typeface="Trebuchet MS" panose="020B0603020202020204" pitchFamily="34" charset="0"/>
              </a:rPr>
              <a:t> Quality </a:t>
            </a:r>
            <a:r>
              <a:rPr lang="en-US" dirty="0">
                <a:solidFill>
                  <a:srgbClr val="003E5A"/>
                </a:solidFill>
                <a:latin typeface="Trebuchet MS" panose="020B0603020202020204" pitchFamily="34" charset="0"/>
              </a:rPr>
              <a:t>● </a:t>
            </a:r>
            <a:r>
              <a:rPr lang="en-US" sz="2200" dirty="0">
                <a:solidFill>
                  <a:srgbClr val="003E5A"/>
                </a:solidFill>
                <a:latin typeface="Trebuchet MS" panose="020B0603020202020204" pitchFamily="34" charset="0"/>
              </a:rPr>
              <a:t>Collaboration </a:t>
            </a:r>
            <a:r>
              <a:rPr lang="en-US" dirty="0">
                <a:solidFill>
                  <a:srgbClr val="003E5A"/>
                </a:solidFill>
                <a:latin typeface="Trebuchet MS" panose="020B0603020202020204" pitchFamily="34" charset="0"/>
              </a:rPr>
              <a:t>●</a:t>
            </a:r>
            <a:r>
              <a:rPr lang="en-US" sz="2200" dirty="0">
                <a:solidFill>
                  <a:srgbClr val="003E5A"/>
                </a:solidFill>
                <a:latin typeface="Trebuchet MS" panose="020B0603020202020204" pitchFamily="34" charset="0"/>
              </a:rPr>
              <a:t> Community</a:t>
            </a:r>
          </a:p>
        </p:txBody>
      </p:sp>
    </p:spTree>
    <p:extLst>
      <p:ext uri="{BB962C8B-B14F-4D97-AF65-F5344CB8AC3E}">
        <p14:creationId xmlns:p14="http://schemas.microsoft.com/office/powerpoint/2010/main" val="3670069394"/>
      </p:ext>
    </p:extLst>
  </p:cSld>
  <p:clrMapOvr>
    <a:masterClrMapping/>
  </p:clrMapOvr>
</p:sld>
</file>

<file path=ppt/theme/_rels/theme7.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ECD_PPTtemplate_Final">
  <a:themeElements>
    <a:clrScheme name="OECD Branding Colors 1">
      <a:dk1>
        <a:srgbClr val="222220"/>
      </a:dk1>
      <a:lt1>
        <a:sysClr val="window" lastClr="FFFFFF"/>
      </a:lt1>
      <a:dk2>
        <a:srgbClr val="0065BD"/>
      </a:dk2>
      <a:lt2>
        <a:srgbClr val="FFFFFF"/>
      </a:lt2>
      <a:accent1>
        <a:srgbClr val="0065BD"/>
      </a:accent1>
      <a:accent2>
        <a:srgbClr val="FFBC3D"/>
      </a:accent2>
      <a:accent3>
        <a:srgbClr val="C8D724"/>
      </a:accent3>
      <a:accent4>
        <a:srgbClr val="319E37"/>
      </a:accent4>
      <a:accent5>
        <a:srgbClr val="7EC3AB"/>
      </a:accent5>
      <a:accent6>
        <a:srgbClr val="D01E20"/>
      </a:accent6>
      <a:hlink>
        <a:srgbClr val="0065BD"/>
      </a:hlink>
      <a:folHlink>
        <a:srgbClr val="FFBC3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hite">
  <a:themeElements>
    <a:clrScheme name="">
      <a:dk1>
        <a:srgbClr val="000000"/>
      </a:dk1>
      <a:lt1>
        <a:srgbClr val="FFFFFF"/>
      </a:lt1>
      <a:dk2>
        <a:srgbClr val="5E5E5E"/>
      </a:dk2>
      <a:lt2>
        <a:srgbClr val="D6D5D5"/>
      </a:lt2>
      <a:accent1>
        <a:srgbClr val="00A2FF"/>
      </a:accent1>
      <a:accent2>
        <a:srgbClr val="16E7CF"/>
      </a:accent2>
      <a:accent3>
        <a:srgbClr val="FFFFFF"/>
      </a:accent3>
      <a:accent4>
        <a:srgbClr val="000000"/>
      </a:accent4>
      <a:accent5>
        <a:srgbClr val="AACEFF"/>
      </a:accent5>
      <a:accent6>
        <a:srgbClr val="13D1BB"/>
      </a:accent6>
      <a:hlink>
        <a:srgbClr val="0000FF"/>
      </a:hlink>
      <a:folHlink>
        <a:srgbClr val="FF00FF"/>
      </a:folHlink>
    </a:clrScheme>
    <a:fontScheme name="White">
      <a:majorFont>
        <a:latin typeface="Rockwell"/>
        <a:ea typeface="Rockwell"/>
        <a:cs typeface="Rockwell"/>
      </a:majorFont>
      <a:minorFont>
        <a:latin typeface="Museo Slab 100"/>
        <a:ea typeface="Museo Slab 100"/>
        <a:cs typeface="Museo Slab 100"/>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miter lim="400000"/>
          <a:headEnd type="none" w="med" len="med"/>
          <a:tailEnd type="none" w="med" len="med"/>
        </a:ln>
        <a:effectLst/>
      </a:spPr>
      <a:bodyPr vert="horz" wrap="square" lIns="38100" tIns="38100" rIns="38100" bIns="381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sz="2200" b="0" i="0" u="none" strike="noStrike" cap="none" normalizeH="0" baseline="0">
            <a:ln>
              <a:noFill/>
            </a:ln>
            <a:solidFill>
              <a:srgbClr val="000000"/>
            </a:solidFill>
            <a:effectLst/>
            <a:latin typeface="Museo Slab 900" charset="0"/>
            <a:ea typeface="Museo Slab 900" charset="0"/>
            <a:cs typeface="Museo Slab 900" charset="0"/>
            <a:sym typeface="Museo Slab 900"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miter lim="400000"/>
          <a:headEnd type="none" w="med" len="med"/>
          <a:tailEnd type="none" w="med" len="med"/>
        </a:ln>
        <a:effectLst/>
      </a:spPr>
      <a:bodyPr vert="horz" wrap="square" lIns="38100" tIns="38100" rIns="38100" bIns="381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sz="2200" b="0" i="0" u="none" strike="noStrike" cap="none" normalizeH="0" baseline="0">
            <a:ln>
              <a:noFill/>
            </a:ln>
            <a:solidFill>
              <a:srgbClr val="000000"/>
            </a:solidFill>
            <a:effectLst/>
            <a:latin typeface="Museo Slab 900" charset="0"/>
            <a:ea typeface="Museo Slab 900" charset="0"/>
            <a:cs typeface="Museo Slab 900" charset="0"/>
            <a:sym typeface="Museo Slab 900" charset="0"/>
          </a:defRPr>
        </a:defPPr>
      </a:lstStyle>
    </a:lnDef>
  </a:objectDefaults>
  <a:extraClrSchemeLst/>
</a:theme>
</file>

<file path=ppt/theme/theme4.xml><?xml version="1.0" encoding="utf-8"?>
<a:theme xmlns:a="http://schemas.openxmlformats.org/drawingml/2006/main" name="White - AES Text Slide">
  <a:themeElements>
    <a:clrScheme name="">
      <a:dk1>
        <a:srgbClr val="000000"/>
      </a:dk1>
      <a:lt1>
        <a:srgbClr val="FFFFFF"/>
      </a:lt1>
      <a:dk2>
        <a:srgbClr val="5E5E5E"/>
      </a:dk2>
      <a:lt2>
        <a:srgbClr val="D6D5D5"/>
      </a:lt2>
      <a:accent1>
        <a:srgbClr val="00A2FF"/>
      </a:accent1>
      <a:accent2>
        <a:srgbClr val="16E7CF"/>
      </a:accent2>
      <a:accent3>
        <a:srgbClr val="FFFFFF"/>
      </a:accent3>
      <a:accent4>
        <a:srgbClr val="000000"/>
      </a:accent4>
      <a:accent5>
        <a:srgbClr val="AACEFF"/>
      </a:accent5>
      <a:accent6>
        <a:srgbClr val="13D1BB"/>
      </a:accent6>
      <a:hlink>
        <a:srgbClr val="0000FF"/>
      </a:hlink>
      <a:folHlink>
        <a:srgbClr val="FF00FF"/>
      </a:folHlink>
    </a:clrScheme>
    <a:fontScheme name="White - AES Text Slide">
      <a:majorFont>
        <a:latin typeface="Rockwell"/>
        <a:ea typeface="Rockwell"/>
        <a:cs typeface="Rockwell"/>
      </a:majorFont>
      <a:minorFont>
        <a:latin typeface="Museo Slab 100"/>
        <a:ea typeface="Museo Slab 100"/>
        <a:cs typeface="Museo Slab 100"/>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miter lim="400000"/>
          <a:headEnd type="none" w="med" len="med"/>
          <a:tailEnd type="none" w="med" len="med"/>
        </a:ln>
        <a:effectLst/>
      </a:spPr>
      <a:bodyPr vert="horz" wrap="square" lIns="38100" tIns="38100" rIns="38100" bIns="381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sz="2200" b="0" i="0" u="none" strike="noStrike" cap="none" normalizeH="0" baseline="0">
            <a:ln>
              <a:noFill/>
            </a:ln>
            <a:solidFill>
              <a:srgbClr val="000000"/>
            </a:solidFill>
            <a:effectLst/>
            <a:latin typeface="Museo Slab 900" charset="0"/>
            <a:ea typeface="Museo Slab 900" charset="0"/>
            <a:cs typeface="Museo Slab 900" charset="0"/>
            <a:sym typeface="Museo Slab 900"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miter lim="400000"/>
          <a:headEnd type="none" w="med" len="med"/>
          <a:tailEnd type="none" w="med" len="med"/>
        </a:ln>
        <a:effectLst/>
      </a:spPr>
      <a:bodyPr vert="horz" wrap="square" lIns="38100" tIns="38100" rIns="38100" bIns="38100" numCol="1" anchor="ctr" anchorCtr="0" compatLnSpc="1">
        <a:prstTxWarp prst="textNoShape">
          <a:avLst/>
        </a:prstTxWarp>
        <a:spAutoFit/>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sz="2200" b="0" i="0" u="none" strike="noStrike" cap="none" normalizeH="0" baseline="0">
            <a:ln>
              <a:noFill/>
            </a:ln>
            <a:solidFill>
              <a:srgbClr val="000000"/>
            </a:solidFill>
            <a:effectLst/>
            <a:latin typeface="Museo Slab 900" charset="0"/>
            <a:ea typeface="Museo Slab 900" charset="0"/>
            <a:cs typeface="Museo Slab 900" charset="0"/>
            <a:sym typeface="Museo Slab 900" charset="0"/>
          </a:defRPr>
        </a:defPPr>
      </a:lst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ICCB Power Point Templat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976</TotalTime>
  <Words>4736</Words>
  <Application>Microsoft Office PowerPoint</Application>
  <PresentationFormat>On-screen Show (4:3)</PresentationFormat>
  <Paragraphs>645</Paragraphs>
  <Slides>145</Slides>
  <Notes>66</Notes>
  <HiddenSlides>0</HiddenSlides>
  <MMClips>0</MMClips>
  <ScaleCrop>false</ScaleCrop>
  <HeadingPairs>
    <vt:vector size="6" baseType="variant">
      <vt:variant>
        <vt:lpstr>Fonts Used</vt:lpstr>
      </vt:variant>
      <vt:variant>
        <vt:i4>18</vt:i4>
      </vt:variant>
      <vt:variant>
        <vt:lpstr>Theme</vt:lpstr>
      </vt:variant>
      <vt:variant>
        <vt:i4>7</vt:i4>
      </vt:variant>
      <vt:variant>
        <vt:lpstr>Slide Titles</vt:lpstr>
      </vt:variant>
      <vt:variant>
        <vt:i4>145</vt:i4>
      </vt:variant>
    </vt:vector>
  </HeadingPairs>
  <TitlesOfParts>
    <vt:vector size="170" baseType="lpstr">
      <vt:lpstr>Arial</vt:lpstr>
      <vt:lpstr>Arial Black</vt:lpstr>
      <vt:lpstr>Calibri</vt:lpstr>
      <vt:lpstr>Century Gothic</vt:lpstr>
      <vt:lpstr>Courier New</vt:lpstr>
      <vt:lpstr>Georgia</vt:lpstr>
      <vt:lpstr>Helvetica Neue Medium</vt:lpstr>
      <vt:lpstr>Helvetica Neue Thin</vt:lpstr>
      <vt:lpstr>Museo Sans 300</vt:lpstr>
      <vt:lpstr>Museo Slab 100</vt:lpstr>
      <vt:lpstr>Museo Slab 900</vt:lpstr>
      <vt:lpstr>Palatino Linotype</vt:lpstr>
      <vt:lpstr>Rockwell</vt:lpstr>
      <vt:lpstr>Times New Roman</vt:lpstr>
      <vt:lpstr>Trebuchet MS</vt:lpstr>
      <vt:lpstr>Tw Cen MT</vt:lpstr>
      <vt:lpstr>Verdana</vt:lpstr>
      <vt:lpstr>Wingdings</vt:lpstr>
      <vt:lpstr>Office Theme</vt:lpstr>
      <vt:lpstr>OECD_PPTtemplate_Final</vt:lpstr>
      <vt:lpstr>White</vt:lpstr>
      <vt:lpstr>White - AES Text Slide</vt:lpstr>
      <vt:lpstr>Office Theme</vt:lpstr>
      <vt:lpstr>Office Theme</vt:lpstr>
      <vt:lpstr>ICCB Power Point Template</vt:lpstr>
      <vt:lpstr>PowerPoint Presentation</vt:lpstr>
      <vt:lpstr>WELCOME!</vt:lpstr>
      <vt:lpstr>Agenda </vt:lpstr>
      <vt:lpstr>Who’s participating?</vt:lpstr>
      <vt:lpstr>PowerPoint Presentation</vt:lpstr>
      <vt:lpstr>Materials/Information</vt:lpstr>
      <vt:lpstr>Critical Role of Faculty</vt:lpstr>
      <vt:lpstr>Gateways Credentials </vt:lpstr>
      <vt:lpstr>PowerPoint Presentation</vt:lpstr>
      <vt:lpstr>PowerPoint Presentation</vt:lpstr>
      <vt:lpstr>PowerPoint Presentation</vt:lpstr>
      <vt:lpstr>Faculty Stepped up to Plate and hit a HOME RUN!</vt:lpstr>
      <vt:lpstr>PowerPoint Presentation</vt:lpstr>
      <vt:lpstr>Reminder</vt:lpstr>
      <vt:lpstr>Welcome</vt:lpstr>
      <vt:lpstr>PowerPoint Presentation</vt:lpstr>
      <vt:lpstr>Where were we before COVID-19</vt:lpstr>
      <vt:lpstr>Opportunities and Challenges in Higher Ed</vt:lpstr>
      <vt:lpstr>Promising Progress in IL</vt:lpstr>
      <vt:lpstr>PowerPoint Presentation</vt:lpstr>
      <vt:lpstr>Contact Information</vt:lpstr>
      <vt:lpstr>PowerPoint Presentation</vt:lpstr>
      <vt:lpstr>Questions</vt:lpstr>
      <vt:lpstr>Welcome</vt:lpstr>
      <vt:lpstr>PowerPoint Presentation</vt:lpstr>
      <vt:lpstr>Thank You!</vt:lpstr>
      <vt:lpstr>PowerPoint Presentation</vt:lpstr>
      <vt:lpstr>Thank You!</vt:lpstr>
      <vt:lpstr>IBHE Efforts – COVID-19</vt:lpstr>
      <vt:lpstr>Joint Guidance – Education Agencies </vt:lpstr>
      <vt:lpstr>Looking Ahead – New Credentialing Landscape</vt:lpstr>
      <vt:lpstr>Looking Ahead – National Landscape</vt:lpstr>
      <vt:lpstr>Looking Ahead – Illinois Landscape</vt:lpstr>
      <vt:lpstr>PowerPoint Presentation</vt:lpstr>
      <vt:lpstr>PowerPoint Presentation</vt:lpstr>
      <vt:lpstr>PowerPoint Presentation</vt:lpstr>
      <vt:lpstr>Looking Ahead – RFP for Early Childhood Credential Completion Cohort (EC4) Grants</vt:lpstr>
      <vt:lpstr>Questions</vt:lpstr>
      <vt:lpstr>Welcome</vt:lpstr>
      <vt:lpstr> Gateways to  Opportunity Higher Education Forum  State Panel April 16, 2020 Jamilah R. Jor’dan, Ph.D. Acting Executive Director  </vt:lpstr>
      <vt:lpstr>About GOECD</vt:lpstr>
      <vt:lpstr>    2020 Higher Education Forum</vt:lpstr>
      <vt:lpstr>COVID-19 Illinois’ Early Childhood Care and Education Response</vt:lpstr>
      <vt:lpstr>    GOECD AND STATE PARTNERS  * GOECD COVID-19 for Early Childhood webpage * COVID-19 Emergency Child Care for Communities &amp; Providers webpage            </vt:lpstr>
      <vt:lpstr>    GOECD AND STATE PARTNERS  * Guidance for Child Care Centers, Child Care Homes, and Early Education Programs * FAQs * GOV.OECD@Illinois.gov            </vt:lpstr>
      <vt:lpstr>  PRESCHOOL DEVELOPMENT GRANT BIRTH-5 RENEWAL GRANT</vt:lpstr>
      <vt:lpstr>         PDG-B5 Renewal Grant  *  20 states and territories awarded three-year renewal grants * Illinois awarded $13,414,500 * 6 Activities and Bonus Sections * 34 Projects  </vt:lpstr>
      <vt:lpstr>           PDG B-5 Renewal Grant       Activity 1: Needs Assessment  * Address Data Gaps * Increase understanding about how families engage with the ECCE system * Strategies to meet family needs   </vt:lpstr>
      <vt:lpstr>         PDG B-5 Renewal Grant         Activity 2: Strategic Plan  * Organized into four goal areas: 1.  Access 2.  Coordination 3.  Quality 4.  Workforce Support</vt:lpstr>
      <vt:lpstr>         PDG B-5 Renewal Grant         Activity 2: Strategic Plan  * Organized into four goal areas: 1.  Access 2.  Coordination 3.  Quality 4.  Workforce Support</vt:lpstr>
      <vt:lpstr>           PDG B-5 Renewal Grant      Activity 3: Family Engagement * Family engagement focus * Families voice in policy development through representation on the Family Advisory Committee  of the Early Learning Council * Parent Cafes</vt:lpstr>
      <vt:lpstr>         PDG B-5 Renewal Grant          Activity 4: Professional      Development (Sharing Best Practices)            * Alignment across PD systems *Expand practice-based coaching/evidence-based programs * Workforce development supports</vt:lpstr>
      <vt:lpstr>           PDG B-5 Renewal Grant                Activity 5: Quality * Expansion of high-quality early learning opportunities * Support for Continuous Quality Improvement (CQI) * Focus on rural communities and programs serving infants and toddlers</vt:lpstr>
      <vt:lpstr>           PDG B-5 Renewal Grant                Activity 6: Data * Data to inform cross-agency decision making * Standardize ECCE data across systems * Unduplicated count of children served within public-funded systems </vt:lpstr>
      <vt:lpstr>           PDG B-5 Renewal Grant                  Bonus Sections  * Coordinated Intake Pilot * Infant Toddler Emphasis * Kindergarten Transition Pilot </vt:lpstr>
      <vt:lpstr>Early Childhood Educator Workforce Development Project Illinois’ ECE Workforce</vt:lpstr>
      <vt:lpstr>         Early Childhood Educator      Workforce Development Project  * Transitioned into different format * Published Consensus Statement on Early Childhood Educator Compensation  </vt:lpstr>
      <vt:lpstr>         Early Childhood Educator      Workforce Development Project *Published materials for high schools and postsecondary advisors and counselors on ECE pathways and opportunities. Materials were vetted by ECE faculty.</vt:lpstr>
      <vt:lpstr>         Early Childhood Educator      Workforce Development PDG B-5 *Workforce questions in Needs Assessment * Workforce goals/strategies in Strategic Plan * Funds for credential fees and debt relief</vt:lpstr>
      <vt:lpstr>         Early Childhood Educator      Workforce Development PDG B-5 *Postsecondary cohorts * Course modularization via competencies * Home visitor and I/ECMHC workforce development * Tiered QRIS/Tiered Funding Pilot</vt:lpstr>
      <vt:lpstr>         Early Childhood Educator      Workforce Development PDG B-5                  Partners * IBHE * ICCB * ISBE * INCCRRA * Institutions of higher education (2 and 4-year) * Home visitor and I/ECMHC workforce development * Tiered QRIS/Tiered Funding Pilot</vt:lpstr>
      <vt:lpstr>Illinois Prenatal to Three Policy Agenda</vt:lpstr>
      <vt:lpstr>               PN3 Policy Agenda  * Aligned with Pritzker Children’s Initiative * Goal was to develop a plan to expand services to an additional 50% of the total number of lower-income infants and toddlers by 2025  </vt:lpstr>
      <vt:lpstr>               PN3 Policy Agenda               Illinois Benchmarks  * By 2023, 25% increase in access or quality= 50,250 infants/toddlers * By 2025, 50% increase in access or quality= 100,500  </vt:lpstr>
      <vt:lpstr>               PN3 Policy Agenda                      Coalition * Over 100 stakeholders * Broad public/private representation from diverse sectors * Convened by GOECD and Ounce of Prevention with support from Irving Harris, McCormick and Stone Foundations  </vt:lpstr>
      <vt:lpstr>               PN3 Policy Agenda      Opportunities for Engagement * Higher education is a critical partner in developing pathways, training and ongoing supports for a well-qualified, compensated and competent workforce. * Invite you to participate in the Implementation Coalition  </vt:lpstr>
      <vt:lpstr>               PN3 Policy Agenda      Opportunities for Engagement * Anticipated Coalition launch date  May/June 2020 *Send an email to Karen Berman at kberman@ounceofprevention.org to express interest, ask questions and request survey about agenda priorities.  </vt:lpstr>
      <vt:lpstr>Illinois Preschool Development Grant-Expansion (PDG-E) Pyramid Model Pilot Evaluation </vt:lpstr>
      <vt:lpstr>    Pyramid Model Pilot Evaluation  * 26 PDG-E Programs *  22 began spring 2018 *  4 began spring 2019 *  Evaluation Focus: Participation in PD, gains in knowledge, skills, strategies, implementation, challenges, benefits for children and families, next steps  </vt:lpstr>
      <vt:lpstr>    Pyramid Model Pilot Evaluation             Summary of Findings * Program personnel gained new skills to support children’s social emotional development * Create learning environments that are culturally responsive, address equity, inclusive settings, family relationships  * 4 began spring 2019 *  Evaluation Focus: Participation in PD, gains in knowledge, skills, strategies, implementation, challenges, benefits for children and families, next steps  </vt:lpstr>
      <vt:lpstr>    Pyramid Model Pilot Evaluation             Summary of Findings * Substantial growth toward program-wide implementation. * Growth: Program expectations, staff buy-in and family engagement * Development Needed: Collecting and using data  </vt:lpstr>
      <vt:lpstr>    Pyramid Model Pilot Evaluation             Summary of Findings * Fidelity of Implementation: At or near 80% in several key practice areas * Highest rated: Collaborative teaming, connecting with families, supportive conversations with children  </vt:lpstr>
      <vt:lpstr>    Pyramid Model Pilot Evaluation             Summary of Findings  * Areas for growth: Teaching behavior expectations, social emotional skills, problem solving, and others.  </vt:lpstr>
      <vt:lpstr>    Pyramid Model Pilot Evaluation             Summary of Findings              Perceived Benefits  * 60% noted decreased rates of suspension * 48% noted decreased rates of expulsion   </vt:lpstr>
      <vt:lpstr>   </vt:lpstr>
      <vt:lpstr>   </vt:lpstr>
      <vt:lpstr>Thank You! </vt:lpstr>
      <vt:lpstr>Q &amp; A BEGINS  </vt:lpstr>
      <vt:lpstr>Break</vt:lpstr>
      <vt:lpstr>WELCOME BACK!</vt:lpstr>
      <vt:lpstr>Agenda </vt:lpstr>
      <vt:lpstr>Welcome</vt:lpstr>
      <vt:lpstr>Illinois Community College Board Update</vt:lpstr>
      <vt:lpstr>Responding to Community Needs</vt:lpstr>
      <vt:lpstr>COVID-19 Response</vt:lpstr>
      <vt:lpstr>What does Enrollment in Illinois Look Like?</vt:lpstr>
      <vt:lpstr>With an Eye Toward Equity</vt:lpstr>
      <vt:lpstr>Enrollment in the Community College System</vt:lpstr>
      <vt:lpstr>Continuing to Grow Dual Credit Opportunities</vt:lpstr>
      <vt:lpstr> Comparison of Annual Dual Credit Enrollments in Illinois Public Community Colleges Fiscal Years 2014-2018</vt:lpstr>
      <vt:lpstr> Comparison of Annual Dual Credit Enrollments in Illinois Public Community Colleges Fiscal Years 2014-2018</vt:lpstr>
      <vt:lpstr>Race/Ethnicity of High School Students Taking Dual Credit Courses in  Fiscal Year 2018</vt:lpstr>
      <vt:lpstr>Programs in the State </vt:lpstr>
      <vt:lpstr>Programs in the State </vt:lpstr>
      <vt:lpstr>Technology Opportunity</vt:lpstr>
      <vt:lpstr>Questions</vt:lpstr>
      <vt:lpstr>Welcome</vt:lpstr>
      <vt:lpstr>Early Childhood and Educator Effectiveness Updates </vt:lpstr>
      <vt:lpstr>Agenda</vt:lpstr>
      <vt:lpstr>Rule Updates</vt:lpstr>
      <vt:lpstr>Why the change in Part 25: </vt:lpstr>
      <vt:lpstr>Part 25 Updates </vt:lpstr>
      <vt:lpstr>Teacher Recruitment </vt:lpstr>
      <vt:lpstr>Teacher Recruitment Efforts</vt:lpstr>
      <vt:lpstr>Recruitment Strategies</vt:lpstr>
      <vt:lpstr>FY21 Recruitment Grants</vt:lpstr>
      <vt:lpstr>Alignment Efforts</vt:lpstr>
      <vt:lpstr>Multi-faceted Alignment Efforts</vt:lpstr>
      <vt:lpstr>Alignment of Curriculum &amp; Standards</vt:lpstr>
      <vt:lpstr>IL Professional Teaching Standards to IL Professional Educator Competencies </vt:lpstr>
      <vt:lpstr>Children’s social and emotional health affects overall development and learning</vt:lpstr>
      <vt:lpstr>Change Educational Norms to Include Early Childhood </vt:lpstr>
      <vt:lpstr>Aligned Assessment</vt:lpstr>
      <vt:lpstr>Teacher Retention</vt:lpstr>
      <vt:lpstr>Professional Learning</vt:lpstr>
      <vt:lpstr>FY21 Retention Grants</vt:lpstr>
      <vt:lpstr>Contact Information</vt:lpstr>
      <vt:lpstr>Welcome</vt:lpstr>
      <vt:lpstr>Questions</vt:lpstr>
      <vt:lpstr>PowerPoint Presentation</vt:lpstr>
      <vt:lpstr>Illinois is rapidly becoming more and more diverse. </vt:lpstr>
      <vt:lpstr>Race/Ethnicity Distribution of Recent Illinois Public High School Graduates</vt:lpstr>
      <vt:lpstr>2019 High School Graduation Rates by Race/Ethnicity</vt:lpstr>
      <vt:lpstr>Overall Education Attainment Rate for Working Age Adults in Illinois</vt:lpstr>
      <vt:lpstr>PowerPoint Presentation</vt:lpstr>
      <vt:lpstr>Educational Attainment in Illinois – 2018</vt:lpstr>
      <vt:lpstr>Degree-attainment rates among Illinois adults (ages 25-64) by Race/Ethnicity</vt:lpstr>
      <vt:lpstr>Bachelor’s Degree or Higher Attainment by Race and County</vt:lpstr>
      <vt:lpstr>Credential Production by Sector Compared to Projected Need to Reach 60% Goal</vt:lpstr>
      <vt:lpstr>Difference between Actual Credential Production and Projected Need</vt:lpstr>
      <vt:lpstr>PowerPoint Presentation</vt:lpstr>
      <vt:lpstr>PowerPoint Presentation</vt:lpstr>
      <vt:lpstr>PowerPoint Presentation</vt:lpstr>
      <vt:lpstr>PowerPoint Presentation</vt:lpstr>
      <vt:lpstr>Illinois is #1 in the NATION!</vt:lpstr>
      <vt:lpstr>Higher Education Context in Leading States</vt:lpstr>
      <vt:lpstr>PowerPoint Presentation</vt:lpstr>
      <vt:lpstr>Career Wages over Time</vt:lpstr>
      <vt:lpstr>PowerPoint Presentation</vt:lpstr>
      <vt:lpstr>Drive-up WiFi Hotspots Tool</vt:lpstr>
      <vt:lpstr>Be sure to wash your Hans! Hans!!!</vt:lpstr>
      <vt:lpstr>Questions</vt:lpstr>
      <vt:lpstr>Q &amp; A BEGINS  </vt:lpstr>
      <vt:lpstr>Closing Thoughts  &amp;  Setting the Stage for Friday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Joni Scritchlow</dc:creator>
  <cp:lastModifiedBy>Julie Lindstrom</cp:lastModifiedBy>
  <cp:revision>45</cp:revision>
  <cp:lastPrinted>2020-04-13T22:38:31Z</cp:lastPrinted>
  <dcterms:created xsi:type="dcterms:W3CDTF">2020-04-13T20:43:25Z</dcterms:created>
  <dcterms:modified xsi:type="dcterms:W3CDTF">2020-04-22T11:50:13Z</dcterms:modified>
</cp:coreProperties>
</file>