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4" r:id="rId1"/>
    <p:sldMasterId id="2147483721" r:id="rId2"/>
    <p:sldMasterId id="2147483709" r:id="rId3"/>
    <p:sldMasterId id="2147483712" r:id="rId4"/>
    <p:sldMasterId id="2147483764" r:id="rId5"/>
  </p:sldMasterIdLst>
  <p:notesMasterIdLst>
    <p:notesMasterId r:id="rId75"/>
  </p:notesMasterIdLst>
  <p:sldIdLst>
    <p:sldId id="256" r:id="rId6"/>
    <p:sldId id="342" r:id="rId7"/>
    <p:sldId id="353" r:id="rId8"/>
    <p:sldId id="347" r:id="rId9"/>
    <p:sldId id="264" r:id="rId10"/>
    <p:sldId id="341" r:id="rId11"/>
    <p:sldId id="355" r:id="rId12"/>
    <p:sldId id="263" r:id="rId13"/>
    <p:sldId id="343" r:id="rId14"/>
    <p:sldId id="348" r:id="rId15"/>
    <p:sldId id="261" r:id="rId16"/>
    <p:sldId id="349" r:id="rId17"/>
    <p:sldId id="287" r:id="rId18"/>
    <p:sldId id="350" r:id="rId19"/>
    <p:sldId id="354" r:id="rId20"/>
    <p:sldId id="356" r:id="rId21"/>
    <p:sldId id="357" r:id="rId22"/>
    <p:sldId id="358" r:id="rId23"/>
    <p:sldId id="359" r:id="rId24"/>
    <p:sldId id="360" r:id="rId25"/>
    <p:sldId id="361" r:id="rId26"/>
    <p:sldId id="362" r:id="rId27"/>
    <p:sldId id="363" r:id="rId28"/>
    <p:sldId id="364" r:id="rId29"/>
    <p:sldId id="365" r:id="rId30"/>
    <p:sldId id="366" r:id="rId31"/>
    <p:sldId id="367" r:id="rId32"/>
    <p:sldId id="368" r:id="rId33"/>
    <p:sldId id="369" r:id="rId34"/>
    <p:sldId id="370" r:id="rId35"/>
    <p:sldId id="371" r:id="rId36"/>
    <p:sldId id="372" r:id="rId37"/>
    <p:sldId id="373" r:id="rId38"/>
    <p:sldId id="374" r:id="rId39"/>
    <p:sldId id="375" r:id="rId40"/>
    <p:sldId id="376" r:id="rId41"/>
    <p:sldId id="377" r:id="rId42"/>
    <p:sldId id="378" r:id="rId43"/>
    <p:sldId id="379" r:id="rId44"/>
    <p:sldId id="380" r:id="rId45"/>
    <p:sldId id="381" r:id="rId46"/>
    <p:sldId id="382" r:id="rId47"/>
    <p:sldId id="383" r:id="rId48"/>
    <p:sldId id="384" r:id="rId49"/>
    <p:sldId id="385" r:id="rId50"/>
    <p:sldId id="386" r:id="rId51"/>
    <p:sldId id="387" r:id="rId52"/>
    <p:sldId id="388" r:id="rId53"/>
    <p:sldId id="389" r:id="rId54"/>
    <p:sldId id="390" r:id="rId55"/>
    <p:sldId id="391" r:id="rId56"/>
    <p:sldId id="392" r:id="rId57"/>
    <p:sldId id="393" r:id="rId58"/>
    <p:sldId id="394" r:id="rId59"/>
    <p:sldId id="395" r:id="rId60"/>
    <p:sldId id="396" r:id="rId61"/>
    <p:sldId id="397" r:id="rId62"/>
    <p:sldId id="398" r:id="rId63"/>
    <p:sldId id="399" r:id="rId64"/>
    <p:sldId id="400" r:id="rId65"/>
    <p:sldId id="401" r:id="rId66"/>
    <p:sldId id="402" r:id="rId67"/>
    <p:sldId id="403" r:id="rId68"/>
    <p:sldId id="404" r:id="rId69"/>
    <p:sldId id="405" r:id="rId70"/>
    <p:sldId id="406" r:id="rId71"/>
    <p:sldId id="407" r:id="rId72"/>
    <p:sldId id="409" r:id="rId73"/>
    <p:sldId id="408" r:id="rId7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232C"/>
    <a:srgbClr val="EBA440"/>
    <a:srgbClr val="EDBB3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606"/>
    <p:restoredTop sz="76577" autoAdjust="0"/>
  </p:normalViewPr>
  <p:slideViewPr>
    <p:cSldViewPr snapToGrid="0" snapToObjects="1">
      <p:cViewPr varScale="1">
        <p:scale>
          <a:sx n="81" d="100"/>
          <a:sy n="81" d="100"/>
        </p:scale>
        <p:origin x="270" y="90"/>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60" d="100"/>
          <a:sy n="60" d="100"/>
        </p:scale>
        <p:origin x="1128" y="6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16" Type="http://schemas.openxmlformats.org/officeDocument/2006/relationships/slide" Target="slides/slide1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slideMaster" Target="slideMasters/slideMaster2.xml"/><Relationship Id="rId29" Type="http://schemas.openxmlformats.org/officeDocument/2006/relationships/slide" Target="slides/slide2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clustered"/>
        <c:varyColors val="0"/>
        <c:ser>
          <c:idx val="0"/>
          <c:order val="0"/>
          <c:tx>
            <c:strRef>
              <c:f>Sheet1!$B$1</c:f>
              <c:strCache>
                <c:ptCount val="1"/>
                <c:pt idx="0">
                  <c:v>March 2015</c:v>
                </c:pt>
              </c:strCache>
            </c:strRef>
          </c:tx>
          <c:spPr>
            <a:solidFill>
              <a:srgbClr val="EBA440"/>
            </a:solidFill>
            <a:ln>
              <a:noFill/>
            </a:ln>
            <a:effectLst/>
          </c:spPr>
          <c:invertIfNegative val="0"/>
          <c:dLbls>
            <c:spPr>
              <a:noFill/>
              <a:ln>
                <a:noFill/>
              </a:ln>
              <a:effectLst/>
            </c:spPr>
            <c:txPr>
              <a:bodyPr rot="0" spcFirstLastPara="1" vertOverflow="clip" horzOverflow="clip"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Licensed Center Administrator</c:v>
                </c:pt>
                <c:pt idx="1">
                  <c:v>Licensed Center Teacher</c:v>
                </c:pt>
              </c:strCache>
            </c:strRef>
          </c:cat>
          <c:val>
            <c:numRef>
              <c:f>Sheet1!$B$2:$B$3</c:f>
              <c:numCache>
                <c:formatCode>0.0%</c:formatCode>
                <c:ptCount val="2"/>
                <c:pt idx="0">
                  <c:v>0.05</c:v>
                </c:pt>
                <c:pt idx="1">
                  <c:v>4.1000000000000002E-2</c:v>
                </c:pt>
              </c:numCache>
            </c:numRef>
          </c:val>
          <c:extLst>
            <c:ext xmlns:c16="http://schemas.microsoft.com/office/drawing/2014/chart" uri="{C3380CC4-5D6E-409C-BE32-E72D297353CC}">
              <c16:uniqueId val="{00000000-35D1-4397-9063-970240624DF3}"/>
            </c:ext>
          </c:extLst>
        </c:ser>
        <c:ser>
          <c:idx val="2"/>
          <c:order val="1"/>
          <c:tx>
            <c:strRef>
              <c:f>Sheet1!$D$1</c:f>
              <c:strCache>
                <c:ptCount val="1"/>
                <c:pt idx="0">
                  <c:v>March 2019 (exc. Level 1)</c:v>
                </c:pt>
              </c:strCache>
            </c:strRef>
          </c:tx>
          <c:spPr>
            <a:solidFill>
              <a:srgbClr val="D3232C"/>
            </a:solidFill>
            <a:ln>
              <a:noFill/>
            </a:ln>
            <a:effectLst/>
          </c:spPr>
          <c:invertIfNegative val="0"/>
          <c:dLbls>
            <c:spPr>
              <a:noFill/>
              <a:ln>
                <a:noFill/>
              </a:ln>
              <a:effectLst/>
            </c:spPr>
            <c:txPr>
              <a:bodyPr rot="0" spcFirstLastPara="1" vertOverflow="clip" horzOverflow="clip"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Licensed Center Administrator</c:v>
                </c:pt>
                <c:pt idx="1">
                  <c:v>Licensed Center Teacher</c:v>
                </c:pt>
              </c:strCache>
            </c:strRef>
          </c:cat>
          <c:val>
            <c:numRef>
              <c:f>Sheet1!$D$2:$D$3</c:f>
              <c:numCache>
                <c:formatCode>0.0%</c:formatCode>
                <c:ptCount val="2"/>
                <c:pt idx="0">
                  <c:v>0.32300000000000001</c:v>
                </c:pt>
                <c:pt idx="1">
                  <c:v>0.23</c:v>
                </c:pt>
              </c:numCache>
            </c:numRef>
          </c:val>
          <c:extLst>
            <c:ext xmlns:c16="http://schemas.microsoft.com/office/drawing/2014/chart" uri="{C3380CC4-5D6E-409C-BE32-E72D297353CC}">
              <c16:uniqueId val="{00000002-35D1-4397-9063-970240624DF3}"/>
            </c:ext>
          </c:extLst>
        </c:ser>
        <c:dLbls>
          <c:dLblPos val="outEnd"/>
          <c:showLegendKey val="0"/>
          <c:showVal val="1"/>
          <c:showCatName val="0"/>
          <c:showSerName val="0"/>
          <c:showPercent val="0"/>
          <c:showBubbleSize val="0"/>
        </c:dLbls>
        <c:gapWidth val="100"/>
        <c:overlap val="-5"/>
        <c:axId val="1038669760"/>
        <c:axId val="1038670848"/>
      </c:barChart>
      <c:catAx>
        <c:axId val="10386697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cap="all" spc="120" normalizeH="0" baseline="0">
                <a:solidFill>
                  <a:schemeClr val="tx2"/>
                </a:solidFill>
                <a:latin typeface="+mn-lt"/>
                <a:ea typeface="+mn-ea"/>
                <a:cs typeface="+mn-cs"/>
              </a:defRPr>
            </a:pPr>
            <a:endParaRPr lang="en-US"/>
          </a:p>
        </c:txPr>
        <c:crossAx val="1038670848"/>
        <c:crosses val="autoZero"/>
        <c:auto val="1"/>
        <c:lblAlgn val="ctr"/>
        <c:lblOffset val="100"/>
        <c:noMultiLvlLbl val="0"/>
      </c:catAx>
      <c:valAx>
        <c:axId val="1038670848"/>
        <c:scaling>
          <c:orientation val="minMax"/>
        </c:scaling>
        <c:delete val="1"/>
        <c:axPos val="l"/>
        <c:numFmt formatCode="0.0%" sourceLinked="1"/>
        <c:majorTickMark val="none"/>
        <c:minorTickMark val="none"/>
        <c:tickLblPos val="nextTo"/>
        <c:crossAx val="1038669760"/>
        <c:crosses val="autoZero"/>
        <c:crossBetween val="between"/>
      </c:valAx>
      <c:spPr>
        <a:noFill/>
        <a:ln>
          <a:noFill/>
        </a:ln>
        <a:effectLst/>
      </c:spPr>
    </c:plotArea>
    <c:legend>
      <c:legendPos val="b"/>
      <c:layout>
        <c:manualLayout>
          <c:xMode val="edge"/>
          <c:yMode val="edge"/>
          <c:x val="0"/>
          <c:y val="0.9345919621234865"/>
          <c:w val="1"/>
          <c:h val="6.5408037608312666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en-US" dirty="0"/>
              <a:t>Range of Semester Hours required by community colleges to attain ECE Credential Level 2 or Level 3 (Gen Eds not </a:t>
            </a:r>
            <a:r>
              <a:rPr lang="en-US" dirty="0" err="1"/>
              <a:t>inc.</a:t>
            </a:r>
            <a:r>
              <a:rPr lang="en-US" dirty="0"/>
              <a:t>)</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1.6214622641509434E-2"/>
          <c:y val="0.12807021340203523"/>
          <c:w val="0.96757075471698117"/>
          <c:h val="0.69821943326829672"/>
        </c:manualLayout>
      </c:layout>
      <c:barChart>
        <c:barDir val="col"/>
        <c:grouping val="clustered"/>
        <c:varyColors val="0"/>
        <c:ser>
          <c:idx val="0"/>
          <c:order val="0"/>
          <c:tx>
            <c:strRef>
              <c:f>Sheet1!$B$1</c:f>
              <c:strCache>
                <c:ptCount val="1"/>
                <c:pt idx="0">
                  <c:v>community colleges</c:v>
                </c:pt>
              </c:strCache>
            </c:strRef>
          </c:tx>
          <c:spPr>
            <a:solidFill>
              <a:srgbClr val="EBA440"/>
            </a:solidFill>
            <a:ln>
              <a:noFill/>
            </a:ln>
            <a:effectLst/>
          </c:spPr>
          <c:invertIfNegative val="0"/>
          <c:cat>
            <c:strRef>
              <c:f>Sheet1!$A$2:$A$3</c:f>
              <c:strCache>
                <c:ptCount val="2"/>
                <c:pt idx="0">
                  <c:v>ECE Credential - Level 2</c:v>
                </c:pt>
                <c:pt idx="1">
                  <c:v>ECE Credential - Level 3</c:v>
                </c:pt>
              </c:strCache>
            </c:strRef>
          </c:cat>
          <c:val>
            <c:numRef>
              <c:f>Sheet1!$B$2:$B$3</c:f>
              <c:numCache>
                <c:formatCode>0.0%</c:formatCode>
                <c:ptCount val="2"/>
                <c:pt idx="0">
                  <c:v>0.12</c:v>
                </c:pt>
                <c:pt idx="1">
                  <c:v>0.15</c:v>
                </c:pt>
              </c:numCache>
            </c:numRef>
          </c:val>
          <c:extLst>
            <c:ext xmlns:c16="http://schemas.microsoft.com/office/drawing/2014/chart" uri="{C3380CC4-5D6E-409C-BE32-E72D297353CC}">
              <c16:uniqueId val="{00000000-35D1-4397-9063-970240624DF3}"/>
            </c:ext>
          </c:extLst>
        </c:ser>
        <c:ser>
          <c:idx val="2"/>
          <c:order val="1"/>
          <c:tx>
            <c:strRef>
              <c:f>Sheet1!$C$1</c:f>
              <c:strCache>
                <c:ptCount val="1"/>
                <c:pt idx="0">
                  <c:v>community colleges2</c:v>
                </c:pt>
              </c:strCache>
            </c:strRef>
          </c:tx>
          <c:spPr>
            <a:solidFill>
              <a:srgbClr val="D3232C"/>
            </a:solidFill>
            <a:ln>
              <a:noFill/>
            </a:ln>
            <a:effectLst/>
          </c:spPr>
          <c:invertIfNegative val="0"/>
          <c:cat>
            <c:strRef>
              <c:f>Sheet1!$A$2:$A$3</c:f>
              <c:strCache>
                <c:ptCount val="2"/>
                <c:pt idx="0">
                  <c:v>ECE Credential - Level 2</c:v>
                </c:pt>
                <c:pt idx="1">
                  <c:v>ECE Credential - Level 3</c:v>
                </c:pt>
              </c:strCache>
            </c:strRef>
          </c:cat>
          <c:val>
            <c:numRef>
              <c:f>Sheet1!$C$2:$C$3</c:f>
              <c:numCache>
                <c:formatCode>0.0%</c:formatCode>
                <c:ptCount val="2"/>
                <c:pt idx="0">
                  <c:v>0.2</c:v>
                </c:pt>
                <c:pt idx="1">
                  <c:v>0.25</c:v>
                </c:pt>
              </c:numCache>
            </c:numRef>
          </c:val>
          <c:extLst>
            <c:ext xmlns:c16="http://schemas.microsoft.com/office/drawing/2014/chart" uri="{C3380CC4-5D6E-409C-BE32-E72D297353CC}">
              <c16:uniqueId val="{00000002-35D1-4397-9063-970240624DF3}"/>
            </c:ext>
          </c:extLst>
        </c:ser>
        <c:dLbls>
          <c:showLegendKey val="0"/>
          <c:showVal val="0"/>
          <c:showCatName val="0"/>
          <c:showSerName val="0"/>
          <c:showPercent val="0"/>
          <c:showBubbleSize val="0"/>
        </c:dLbls>
        <c:gapWidth val="100"/>
        <c:overlap val="-5"/>
        <c:axId val="1038669760"/>
        <c:axId val="1038670848"/>
      </c:barChart>
      <c:catAx>
        <c:axId val="10386697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cap="all" spc="120" normalizeH="0" baseline="0">
                <a:solidFill>
                  <a:schemeClr val="tx2"/>
                </a:solidFill>
                <a:latin typeface="+mn-lt"/>
                <a:ea typeface="+mn-ea"/>
                <a:cs typeface="+mn-cs"/>
              </a:defRPr>
            </a:pPr>
            <a:endParaRPr lang="en-US"/>
          </a:p>
        </c:txPr>
        <c:crossAx val="1038670848"/>
        <c:crosses val="autoZero"/>
        <c:auto val="1"/>
        <c:lblAlgn val="ctr"/>
        <c:lblOffset val="100"/>
        <c:noMultiLvlLbl val="0"/>
      </c:catAx>
      <c:valAx>
        <c:axId val="1038670848"/>
        <c:scaling>
          <c:orientation val="minMax"/>
        </c:scaling>
        <c:delete val="1"/>
        <c:axPos val="l"/>
        <c:numFmt formatCode="0.0%" sourceLinked="1"/>
        <c:majorTickMark val="none"/>
        <c:minorTickMark val="none"/>
        <c:tickLblPos val="nextTo"/>
        <c:crossAx val="1038669760"/>
        <c:crosses val="autoZero"/>
        <c:crossBetween val="between"/>
      </c:valAx>
      <c:spPr>
        <a:noFill/>
        <a:ln>
          <a:noFill/>
        </a:ln>
        <a:effectLst/>
      </c:spPr>
    </c:plotArea>
    <c:legend>
      <c:legendPos val="b"/>
      <c:layout>
        <c:manualLayout>
          <c:xMode val="edge"/>
          <c:yMode val="edge"/>
          <c:x val="0"/>
          <c:y val="0.93459196239168729"/>
          <c:w val="1"/>
          <c:h val="6.5408037608312666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Licensed Center Teachers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3"/>
          <c:order val="0"/>
          <c:tx>
            <c:strRef>
              <c:f>'Education Trends'!$A$4</c:f>
              <c:strCache>
                <c:ptCount val="1"/>
                <c:pt idx="0">
                  <c:v>Associate Degree</c:v>
                </c:pt>
              </c:strCache>
            </c:strRef>
          </c:tx>
          <c:spPr>
            <a:solidFill>
              <a:schemeClr val="accent4"/>
            </a:solidFill>
            <a:ln>
              <a:noFill/>
            </a:ln>
            <a:effectLst/>
          </c:spPr>
          <c:invertIfNegative val="0"/>
          <c:cat>
            <c:numRef>
              <c:f>'Education Trends'!$B$3:$F$3</c:f>
              <c:numCache>
                <c:formatCode>General</c:formatCode>
                <c:ptCount val="5"/>
                <c:pt idx="0">
                  <c:v>2015</c:v>
                </c:pt>
                <c:pt idx="1">
                  <c:v>2016</c:v>
                </c:pt>
                <c:pt idx="2">
                  <c:v>2017</c:v>
                </c:pt>
                <c:pt idx="3">
                  <c:v>2018</c:v>
                </c:pt>
                <c:pt idx="4">
                  <c:v>2019</c:v>
                </c:pt>
              </c:numCache>
            </c:numRef>
          </c:cat>
          <c:val>
            <c:numRef>
              <c:f>'Education Trends'!$B$4:$F$4</c:f>
              <c:numCache>
                <c:formatCode>0.0%</c:formatCode>
                <c:ptCount val="5"/>
                <c:pt idx="0">
                  <c:v>0.23</c:v>
                </c:pt>
                <c:pt idx="1">
                  <c:v>0.248</c:v>
                </c:pt>
                <c:pt idx="2">
                  <c:v>0.254</c:v>
                </c:pt>
                <c:pt idx="3">
                  <c:v>0.249</c:v>
                </c:pt>
                <c:pt idx="4">
                  <c:v>0.248</c:v>
                </c:pt>
              </c:numCache>
            </c:numRef>
          </c:val>
          <c:extLst>
            <c:ext xmlns:c16="http://schemas.microsoft.com/office/drawing/2014/chart" uri="{C3380CC4-5D6E-409C-BE32-E72D297353CC}">
              <c16:uniqueId val="{00000000-0F76-4947-94C3-01D4E6C6A1C5}"/>
            </c:ext>
          </c:extLst>
        </c:ser>
        <c:ser>
          <c:idx val="4"/>
          <c:order val="1"/>
          <c:tx>
            <c:strRef>
              <c:f>'Education Trends'!$A$5</c:f>
              <c:strCache>
                <c:ptCount val="1"/>
                <c:pt idx="0">
                  <c:v>Bachelor's Degree</c:v>
                </c:pt>
              </c:strCache>
            </c:strRef>
          </c:tx>
          <c:spPr>
            <a:solidFill>
              <a:schemeClr val="accent5"/>
            </a:solidFill>
            <a:ln>
              <a:noFill/>
            </a:ln>
            <a:effectLst/>
          </c:spPr>
          <c:invertIfNegative val="0"/>
          <c:cat>
            <c:numRef>
              <c:f>'Education Trends'!$B$3:$F$3</c:f>
              <c:numCache>
                <c:formatCode>General</c:formatCode>
                <c:ptCount val="5"/>
                <c:pt idx="0">
                  <c:v>2015</c:v>
                </c:pt>
                <c:pt idx="1">
                  <c:v>2016</c:v>
                </c:pt>
                <c:pt idx="2">
                  <c:v>2017</c:v>
                </c:pt>
                <c:pt idx="3">
                  <c:v>2018</c:v>
                </c:pt>
                <c:pt idx="4">
                  <c:v>2019</c:v>
                </c:pt>
              </c:numCache>
            </c:numRef>
          </c:cat>
          <c:val>
            <c:numRef>
              <c:f>'Education Trends'!$B$5:$F$5</c:f>
              <c:numCache>
                <c:formatCode>0.0%</c:formatCode>
                <c:ptCount val="5"/>
                <c:pt idx="0">
                  <c:v>0.41599999999999998</c:v>
                </c:pt>
                <c:pt idx="1">
                  <c:v>0.39200000000000002</c:v>
                </c:pt>
                <c:pt idx="2">
                  <c:v>0.372</c:v>
                </c:pt>
                <c:pt idx="3">
                  <c:v>0.36599999999999999</c:v>
                </c:pt>
                <c:pt idx="4">
                  <c:v>0.35499999999999998</c:v>
                </c:pt>
              </c:numCache>
            </c:numRef>
          </c:val>
          <c:extLst>
            <c:ext xmlns:c16="http://schemas.microsoft.com/office/drawing/2014/chart" uri="{C3380CC4-5D6E-409C-BE32-E72D297353CC}">
              <c16:uniqueId val="{00000001-0F76-4947-94C3-01D4E6C6A1C5}"/>
            </c:ext>
          </c:extLst>
        </c:ser>
        <c:ser>
          <c:idx val="5"/>
          <c:order val="2"/>
          <c:tx>
            <c:strRef>
              <c:f>'Education Trends'!$A$6</c:f>
              <c:strCache>
                <c:ptCount val="1"/>
                <c:pt idx="0">
                  <c:v>Graduate Degree</c:v>
                </c:pt>
              </c:strCache>
            </c:strRef>
          </c:tx>
          <c:spPr>
            <a:solidFill>
              <a:schemeClr val="accent6"/>
            </a:solidFill>
            <a:ln>
              <a:noFill/>
            </a:ln>
            <a:effectLst/>
          </c:spPr>
          <c:invertIfNegative val="0"/>
          <c:cat>
            <c:numRef>
              <c:f>'Education Trends'!$B$3:$F$3</c:f>
              <c:numCache>
                <c:formatCode>General</c:formatCode>
                <c:ptCount val="5"/>
                <c:pt idx="0">
                  <c:v>2015</c:v>
                </c:pt>
                <c:pt idx="1">
                  <c:v>2016</c:v>
                </c:pt>
                <c:pt idx="2">
                  <c:v>2017</c:v>
                </c:pt>
                <c:pt idx="3">
                  <c:v>2018</c:v>
                </c:pt>
                <c:pt idx="4">
                  <c:v>2019</c:v>
                </c:pt>
              </c:numCache>
            </c:numRef>
          </c:cat>
          <c:val>
            <c:numRef>
              <c:f>'Education Trends'!$B$6:$F$6</c:f>
              <c:numCache>
                <c:formatCode>0.0%</c:formatCode>
                <c:ptCount val="5"/>
                <c:pt idx="0">
                  <c:v>0.09</c:v>
                </c:pt>
                <c:pt idx="1">
                  <c:v>8.7999999999999995E-2</c:v>
                </c:pt>
                <c:pt idx="2">
                  <c:v>8.5000000000000006E-2</c:v>
                </c:pt>
                <c:pt idx="3">
                  <c:v>0.09</c:v>
                </c:pt>
                <c:pt idx="4">
                  <c:v>8.8999999999999996E-2</c:v>
                </c:pt>
              </c:numCache>
            </c:numRef>
          </c:val>
          <c:extLst>
            <c:ext xmlns:c16="http://schemas.microsoft.com/office/drawing/2014/chart" uri="{C3380CC4-5D6E-409C-BE32-E72D297353CC}">
              <c16:uniqueId val="{00000002-0F76-4947-94C3-01D4E6C6A1C5}"/>
            </c:ext>
          </c:extLst>
        </c:ser>
        <c:dLbls>
          <c:showLegendKey val="0"/>
          <c:showVal val="0"/>
          <c:showCatName val="0"/>
          <c:showSerName val="0"/>
          <c:showPercent val="0"/>
          <c:showBubbleSize val="0"/>
        </c:dLbls>
        <c:gapWidth val="219"/>
        <c:overlap val="-27"/>
        <c:axId val="964447887"/>
        <c:axId val="822775231"/>
      </c:barChart>
      <c:catAx>
        <c:axId val="964447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22775231"/>
        <c:crosses val="autoZero"/>
        <c:auto val="1"/>
        <c:lblAlgn val="ctr"/>
        <c:lblOffset val="100"/>
        <c:noMultiLvlLbl val="0"/>
      </c:catAx>
      <c:valAx>
        <c:axId val="822775231"/>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644478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strCache>
            </c:strRef>
          </c:tx>
          <c:spPr>
            <a:solidFill>
              <a:srgbClr val="EBA440"/>
            </a:solidFill>
            <a:ln>
              <a:noFill/>
            </a:ln>
            <a:effectLst/>
          </c:spPr>
          <c:invertIfNegative val="0"/>
          <c:dLbls>
            <c:dLbl>
              <c:idx val="0"/>
              <c:layout>
                <c:manualLayout>
                  <c:x val="-0.125"/>
                  <c:y val="4.437178806776236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BE0-5243-A4D4-DCF7BF41B94A}"/>
                </c:ext>
              </c:extLst>
            </c:dLbl>
            <c:dLbl>
              <c:idx val="1"/>
              <c:layout>
                <c:manualLayout>
                  <c:x val="-9.583333333333334E-2"/>
                  <c:y val="1.33115364203287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BE0-5243-A4D4-DCF7BF41B94A}"/>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FY2015</c:v>
                </c:pt>
                <c:pt idx="1">
                  <c:v>FY2020</c:v>
                </c:pt>
              </c:strCache>
            </c:strRef>
          </c:cat>
          <c:val>
            <c:numRef>
              <c:f>Sheet1!$B$2:$B$3</c:f>
              <c:numCache>
                <c:formatCode>#,##0</c:formatCode>
                <c:ptCount val="2"/>
                <c:pt idx="0">
                  <c:v>1942070</c:v>
                </c:pt>
                <c:pt idx="1">
                  <c:v>3708788</c:v>
                </c:pt>
              </c:numCache>
            </c:numRef>
          </c:val>
          <c:extLst>
            <c:ext xmlns:c16="http://schemas.microsoft.com/office/drawing/2014/chart" uri="{C3380CC4-5D6E-409C-BE32-E72D297353CC}">
              <c16:uniqueId val="{00000000-1191-4C45-90DA-81AE7822270E}"/>
            </c:ext>
          </c:extLst>
        </c:ser>
        <c:dLbls>
          <c:showLegendKey val="0"/>
          <c:showVal val="1"/>
          <c:showCatName val="0"/>
          <c:showSerName val="0"/>
          <c:showPercent val="0"/>
          <c:showBubbleSize val="0"/>
        </c:dLbls>
        <c:gapWidth val="6"/>
        <c:axId val="884375552"/>
        <c:axId val="1145339872"/>
      </c:barChart>
      <c:catAx>
        <c:axId val="88437555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baseline="0">
                <a:solidFill>
                  <a:schemeClr val="tx1">
                    <a:lumMod val="65000"/>
                    <a:lumOff val="35000"/>
                  </a:schemeClr>
                </a:solidFill>
                <a:latin typeface="+mn-lt"/>
                <a:ea typeface="+mn-ea"/>
                <a:cs typeface="+mn-cs"/>
              </a:defRPr>
            </a:pPr>
            <a:endParaRPr lang="en-US"/>
          </a:p>
        </c:txPr>
        <c:crossAx val="1145339872"/>
        <c:crosses val="autoZero"/>
        <c:auto val="1"/>
        <c:lblAlgn val="ctr"/>
        <c:lblOffset val="100"/>
        <c:noMultiLvlLbl val="0"/>
      </c:catAx>
      <c:valAx>
        <c:axId val="1145339872"/>
        <c:scaling>
          <c:orientation val="minMax"/>
        </c:scaling>
        <c:delete val="1"/>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8843755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83038057742782"/>
          <c:y val="9.7617933749077193E-2"/>
          <c:w val="0.86625295275590553"/>
          <c:h val="0.90238206625092277"/>
        </c:manualLayout>
      </c:layout>
      <c:barChart>
        <c:barDir val="col"/>
        <c:grouping val="clustered"/>
        <c:varyColors val="0"/>
        <c:ser>
          <c:idx val="0"/>
          <c:order val="0"/>
          <c:tx>
            <c:strRef>
              <c:f>Sheet1!$B$1</c:f>
              <c:strCache>
                <c:ptCount val="1"/>
              </c:strCache>
            </c:strRef>
          </c:tx>
          <c:spPr>
            <a:solidFill>
              <a:srgbClr val="EBA440"/>
            </a:solidFill>
            <a:ln>
              <a:noFill/>
            </a:ln>
            <a:effectLst/>
          </c:spPr>
          <c:invertIfNegative val="0"/>
          <c:dLbls>
            <c:dLbl>
              <c:idx val="1"/>
              <c:layout>
                <c:manualLayout>
                  <c:x val="0"/>
                  <c:y val="5.324614568131483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B7C-4746-8ED4-E5C7A0C8EA39}"/>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baseline="0">
                    <a:solidFill>
                      <a:schemeClr val="tx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FY2015</c:v>
                </c:pt>
                <c:pt idx="1">
                  <c:v>FY2019</c:v>
                </c:pt>
              </c:strCache>
            </c:strRef>
          </c:cat>
          <c:val>
            <c:numRef>
              <c:f>Sheet1!$B$2:$B$3</c:f>
              <c:numCache>
                <c:formatCode>#,##0</c:formatCode>
                <c:ptCount val="2"/>
                <c:pt idx="0">
                  <c:v>54547</c:v>
                </c:pt>
                <c:pt idx="1">
                  <c:v>236769</c:v>
                </c:pt>
              </c:numCache>
            </c:numRef>
          </c:val>
          <c:extLst>
            <c:ext xmlns:c16="http://schemas.microsoft.com/office/drawing/2014/chart" uri="{C3380CC4-5D6E-409C-BE32-E72D297353CC}">
              <c16:uniqueId val="{00000000-1191-4C45-90DA-81AE7822270E}"/>
            </c:ext>
          </c:extLst>
        </c:ser>
        <c:dLbls>
          <c:showLegendKey val="0"/>
          <c:showVal val="1"/>
          <c:showCatName val="0"/>
          <c:showSerName val="0"/>
          <c:showPercent val="0"/>
          <c:showBubbleSize val="0"/>
        </c:dLbls>
        <c:gapWidth val="6"/>
        <c:axId val="884375552"/>
        <c:axId val="1145339872"/>
      </c:barChart>
      <c:catAx>
        <c:axId val="884375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baseline="0">
                <a:solidFill>
                  <a:schemeClr val="tx1">
                    <a:lumMod val="65000"/>
                    <a:lumOff val="35000"/>
                  </a:schemeClr>
                </a:solidFill>
                <a:latin typeface="+mn-lt"/>
                <a:ea typeface="+mn-ea"/>
                <a:cs typeface="+mn-cs"/>
              </a:defRPr>
            </a:pPr>
            <a:endParaRPr lang="en-US"/>
          </a:p>
        </c:txPr>
        <c:crossAx val="1145339872"/>
        <c:crosses val="autoZero"/>
        <c:auto val="1"/>
        <c:lblAlgn val="ctr"/>
        <c:lblOffset val="100"/>
        <c:noMultiLvlLbl val="0"/>
      </c:catAx>
      <c:valAx>
        <c:axId val="114533987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8843755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1.6214622641509434E-2"/>
          <c:y val="0"/>
          <c:w val="0.96757075471698117"/>
          <c:h val="0.77463619869290723"/>
        </c:manualLayout>
      </c:layout>
      <c:barChart>
        <c:barDir val="col"/>
        <c:grouping val="clustered"/>
        <c:varyColors val="0"/>
        <c:ser>
          <c:idx val="0"/>
          <c:order val="0"/>
          <c:tx>
            <c:strRef>
              <c:f>Sheet1!$B$1</c:f>
              <c:strCache>
                <c:ptCount val="1"/>
                <c:pt idx="0">
                  <c:v>75 to 100 high schools</c:v>
                </c:pt>
              </c:strCache>
            </c:strRef>
          </c:tx>
          <c:spPr>
            <a:solidFill>
              <a:srgbClr val="EBA440"/>
            </a:solidFill>
            <a:ln>
              <a:noFill/>
            </a:ln>
            <a:effectLst/>
          </c:spPr>
          <c:invertIfNegative val="0"/>
          <c:cat>
            <c:strRef>
              <c:f>Sheet1!$A$2:$A$3</c:f>
              <c:strCache>
                <c:ptCount val="2"/>
                <c:pt idx="0">
                  <c:v>2014-2015 school year</c:v>
                </c:pt>
                <c:pt idx="1">
                  <c:v>2018-2019 school year</c:v>
                </c:pt>
              </c:strCache>
            </c:strRef>
          </c:cat>
          <c:val>
            <c:numRef>
              <c:f>Sheet1!$B$2:$B$3</c:f>
              <c:numCache>
                <c:formatCode>0.0%</c:formatCode>
                <c:ptCount val="2"/>
                <c:pt idx="0">
                  <c:v>23.29</c:v>
                </c:pt>
                <c:pt idx="1">
                  <c:v>39.14</c:v>
                </c:pt>
              </c:numCache>
            </c:numRef>
          </c:val>
          <c:extLst>
            <c:ext xmlns:c16="http://schemas.microsoft.com/office/drawing/2014/chart" uri="{C3380CC4-5D6E-409C-BE32-E72D297353CC}">
              <c16:uniqueId val="{00000000-35D1-4397-9063-970240624DF3}"/>
            </c:ext>
          </c:extLst>
        </c:ser>
        <c:dLbls>
          <c:showLegendKey val="0"/>
          <c:showVal val="0"/>
          <c:showCatName val="0"/>
          <c:showSerName val="0"/>
          <c:showPercent val="0"/>
          <c:showBubbleSize val="0"/>
        </c:dLbls>
        <c:gapWidth val="100"/>
        <c:overlap val="-5"/>
        <c:axId val="1038669760"/>
        <c:axId val="1038670848"/>
      </c:barChart>
      <c:catAx>
        <c:axId val="10386697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cap="all" spc="120" normalizeH="0" baseline="0">
                <a:solidFill>
                  <a:schemeClr val="tx2"/>
                </a:solidFill>
                <a:latin typeface="+mn-lt"/>
                <a:ea typeface="+mn-ea"/>
                <a:cs typeface="+mn-cs"/>
              </a:defRPr>
            </a:pPr>
            <a:endParaRPr lang="en-US"/>
          </a:p>
        </c:txPr>
        <c:crossAx val="1038670848"/>
        <c:crosses val="autoZero"/>
        <c:auto val="1"/>
        <c:lblAlgn val="ctr"/>
        <c:lblOffset val="100"/>
        <c:noMultiLvlLbl val="0"/>
      </c:catAx>
      <c:valAx>
        <c:axId val="1038670848"/>
        <c:scaling>
          <c:orientation val="minMax"/>
        </c:scaling>
        <c:delete val="1"/>
        <c:axPos val="l"/>
        <c:numFmt formatCode="0.0%" sourceLinked="1"/>
        <c:majorTickMark val="none"/>
        <c:minorTickMark val="none"/>
        <c:tickLblPos val="nextTo"/>
        <c:crossAx val="1038669760"/>
        <c:crosses val="autoZero"/>
        <c:crossBetween val="between"/>
      </c:valAx>
      <c:spPr>
        <a:noFill/>
        <a:ln>
          <a:noFill/>
        </a:ln>
        <a:effectLst/>
      </c:spPr>
    </c:plotArea>
    <c:legend>
      <c:legendPos val="b"/>
      <c:layout>
        <c:manualLayout>
          <c:xMode val="edge"/>
          <c:yMode val="edge"/>
          <c:x val="0"/>
          <c:y val="0.93459196239168729"/>
          <c:w val="1"/>
          <c:h val="6.5408037608312666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Rates of center-based ECEC by family income and child’s age, 2011</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Low income</c:v>
                </c:pt>
              </c:strCache>
            </c:strRef>
          </c:tx>
          <c:spPr>
            <a:solidFill>
              <a:schemeClr val="accent1"/>
            </a:solidFill>
            <a:ln>
              <a:noFill/>
            </a:ln>
            <a:effectLst/>
          </c:spPr>
          <c:invertIfNegative val="0"/>
          <c:cat>
            <c:strRef>
              <c:f>Sheet1!$A$2:$A$6</c:f>
              <c:strCache>
                <c:ptCount val="5"/>
                <c:pt idx="0">
                  <c:v>Under Age 1</c:v>
                </c:pt>
                <c:pt idx="1">
                  <c:v>Age 1</c:v>
                </c:pt>
                <c:pt idx="2">
                  <c:v>Age 2</c:v>
                </c:pt>
                <c:pt idx="3">
                  <c:v>Age 3</c:v>
                </c:pt>
                <c:pt idx="4">
                  <c:v>Age 4</c:v>
                </c:pt>
              </c:strCache>
            </c:strRef>
          </c:cat>
          <c:val>
            <c:numRef>
              <c:f>Sheet1!$B$2:$B$6</c:f>
              <c:numCache>
                <c:formatCode>0%</c:formatCode>
                <c:ptCount val="5"/>
                <c:pt idx="0">
                  <c:v>7.0000000000000007E-2</c:v>
                </c:pt>
                <c:pt idx="1">
                  <c:v>0.08</c:v>
                </c:pt>
                <c:pt idx="2">
                  <c:v>0.11</c:v>
                </c:pt>
                <c:pt idx="3">
                  <c:v>0.32</c:v>
                </c:pt>
                <c:pt idx="4">
                  <c:v>0.59</c:v>
                </c:pt>
              </c:numCache>
            </c:numRef>
          </c:val>
          <c:extLst>
            <c:ext xmlns:c16="http://schemas.microsoft.com/office/drawing/2014/chart" uri="{C3380CC4-5D6E-409C-BE32-E72D297353CC}">
              <c16:uniqueId val="{00000000-2A44-1D47-B19F-5F550B1A89CF}"/>
            </c:ext>
          </c:extLst>
        </c:ser>
        <c:ser>
          <c:idx val="1"/>
          <c:order val="1"/>
          <c:tx>
            <c:strRef>
              <c:f>Sheet1!$C$1</c:f>
              <c:strCache>
                <c:ptCount val="1"/>
                <c:pt idx="0">
                  <c:v>Moderate income</c:v>
                </c:pt>
              </c:strCache>
            </c:strRef>
          </c:tx>
          <c:spPr>
            <a:solidFill>
              <a:schemeClr val="accent2"/>
            </a:solidFill>
            <a:ln>
              <a:noFill/>
            </a:ln>
            <a:effectLst/>
          </c:spPr>
          <c:invertIfNegative val="0"/>
          <c:cat>
            <c:strRef>
              <c:f>Sheet1!$A$2:$A$6</c:f>
              <c:strCache>
                <c:ptCount val="5"/>
                <c:pt idx="0">
                  <c:v>Under Age 1</c:v>
                </c:pt>
                <c:pt idx="1">
                  <c:v>Age 1</c:v>
                </c:pt>
                <c:pt idx="2">
                  <c:v>Age 2</c:v>
                </c:pt>
                <c:pt idx="3">
                  <c:v>Age 3</c:v>
                </c:pt>
                <c:pt idx="4">
                  <c:v>Age 4</c:v>
                </c:pt>
              </c:strCache>
            </c:strRef>
          </c:cat>
          <c:val>
            <c:numRef>
              <c:f>Sheet1!$C$2:$C$6</c:f>
              <c:numCache>
                <c:formatCode>0%</c:formatCode>
                <c:ptCount val="5"/>
                <c:pt idx="0">
                  <c:v>0.06</c:v>
                </c:pt>
                <c:pt idx="1">
                  <c:v>0.16</c:v>
                </c:pt>
                <c:pt idx="2">
                  <c:v>0.19</c:v>
                </c:pt>
                <c:pt idx="3">
                  <c:v>0.41</c:v>
                </c:pt>
                <c:pt idx="4">
                  <c:v>0.67</c:v>
                </c:pt>
              </c:numCache>
            </c:numRef>
          </c:val>
          <c:extLst>
            <c:ext xmlns:c16="http://schemas.microsoft.com/office/drawing/2014/chart" uri="{C3380CC4-5D6E-409C-BE32-E72D297353CC}">
              <c16:uniqueId val="{00000001-2A44-1D47-B19F-5F550B1A89CF}"/>
            </c:ext>
          </c:extLst>
        </c:ser>
        <c:ser>
          <c:idx val="2"/>
          <c:order val="2"/>
          <c:tx>
            <c:strRef>
              <c:f>Sheet1!$D$1</c:f>
              <c:strCache>
                <c:ptCount val="1"/>
                <c:pt idx="0">
                  <c:v>Middle/Higher income</c:v>
                </c:pt>
              </c:strCache>
            </c:strRef>
          </c:tx>
          <c:spPr>
            <a:solidFill>
              <a:schemeClr val="accent3"/>
            </a:solidFill>
            <a:ln>
              <a:noFill/>
            </a:ln>
            <a:effectLst/>
          </c:spPr>
          <c:invertIfNegative val="0"/>
          <c:cat>
            <c:strRef>
              <c:f>Sheet1!$A$2:$A$6</c:f>
              <c:strCache>
                <c:ptCount val="5"/>
                <c:pt idx="0">
                  <c:v>Under Age 1</c:v>
                </c:pt>
                <c:pt idx="1">
                  <c:v>Age 1</c:v>
                </c:pt>
                <c:pt idx="2">
                  <c:v>Age 2</c:v>
                </c:pt>
                <c:pt idx="3">
                  <c:v>Age 3</c:v>
                </c:pt>
                <c:pt idx="4">
                  <c:v>Age 4</c:v>
                </c:pt>
              </c:strCache>
            </c:strRef>
          </c:cat>
          <c:val>
            <c:numRef>
              <c:f>Sheet1!$D$2:$D$6</c:f>
              <c:numCache>
                <c:formatCode>0%</c:formatCode>
                <c:ptCount val="5"/>
                <c:pt idx="0">
                  <c:v>0.17</c:v>
                </c:pt>
                <c:pt idx="1">
                  <c:v>0.31</c:v>
                </c:pt>
                <c:pt idx="2">
                  <c:v>0.31</c:v>
                </c:pt>
                <c:pt idx="3">
                  <c:v>0.62</c:v>
                </c:pt>
                <c:pt idx="4">
                  <c:v>0.84</c:v>
                </c:pt>
              </c:numCache>
            </c:numRef>
          </c:val>
          <c:extLst>
            <c:ext xmlns:c16="http://schemas.microsoft.com/office/drawing/2014/chart" uri="{C3380CC4-5D6E-409C-BE32-E72D297353CC}">
              <c16:uniqueId val="{00000002-2A44-1D47-B19F-5F550B1A89CF}"/>
            </c:ext>
          </c:extLst>
        </c:ser>
        <c:dLbls>
          <c:showLegendKey val="0"/>
          <c:showVal val="0"/>
          <c:showCatName val="0"/>
          <c:showSerName val="0"/>
          <c:showPercent val="0"/>
          <c:showBubbleSize val="0"/>
        </c:dLbls>
        <c:gapWidth val="219"/>
        <c:overlap val="-27"/>
        <c:axId val="557714568"/>
        <c:axId val="557715880"/>
      </c:barChart>
      <c:catAx>
        <c:axId val="557714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57715880"/>
        <c:crosses val="autoZero"/>
        <c:auto val="1"/>
        <c:lblAlgn val="ctr"/>
        <c:lblOffset val="100"/>
        <c:noMultiLvlLbl val="0"/>
      </c:catAx>
      <c:valAx>
        <c:axId val="5577158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577145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Est. percentage</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156-40FB-BE77-BCA18948DBD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156-40FB-BE77-BCA18948DBD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156-40FB-BE77-BCA18948DBD1}"/>
              </c:ext>
            </c:extLst>
          </c:dPt>
          <c:cat>
            <c:strRef>
              <c:f>Sheet1!$A$2:$A$4</c:f>
              <c:strCache>
                <c:ptCount val="3"/>
                <c:pt idx="0">
                  <c:v>In PFA/HS (with or w/o CCAP)</c:v>
                </c:pt>
                <c:pt idx="1">
                  <c:v>In licensed child care w/o PFA/HS</c:v>
                </c:pt>
                <c:pt idx="2">
                  <c:v>Not in formal early learning</c:v>
                </c:pt>
              </c:strCache>
            </c:strRef>
          </c:cat>
          <c:val>
            <c:numRef>
              <c:f>Sheet1!$B$2:$B$4</c:f>
              <c:numCache>
                <c:formatCode>General</c:formatCode>
                <c:ptCount val="3"/>
                <c:pt idx="0">
                  <c:v>68000</c:v>
                </c:pt>
                <c:pt idx="1">
                  <c:v>30000</c:v>
                </c:pt>
                <c:pt idx="2">
                  <c:v>32000</c:v>
                </c:pt>
              </c:numCache>
            </c:numRef>
          </c:val>
          <c:extLst>
            <c:ext xmlns:c16="http://schemas.microsoft.com/office/drawing/2014/chart" uri="{C3380CC4-5D6E-409C-BE32-E72D297353CC}">
              <c16:uniqueId val="{00000000-B067-4711-9B5D-597DF4B52947}"/>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Early Childhood Certificate and Degree Completions, 2010-2016</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Pre-Baccalaureate Early Childhood Completions</c:v>
                </c:pt>
              </c:strCache>
            </c:strRef>
          </c:tx>
          <c:spPr>
            <a:ln w="28575" cap="rnd">
              <a:solidFill>
                <a:schemeClr val="accent1"/>
              </a:solidFill>
              <a:round/>
            </a:ln>
            <a:effectLst/>
          </c:spPr>
          <c:marker>
            <c:symbol val="none"/>
          </c:marker>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Sheet1!$B$2:$B$8</c:f>
              <c:numCache>
                <c:formatCode>General</c:formatCode>
                <c:ptCount val="7"/>
                <c:pt idx="0">
                  <c:v>2375</c:v>
                </c:pt>
                <c:pt idx="1">
                  <c:v>1432</c:v>
                </c:pt>
                <c:pt idx="2">
                  <c:v>1629</c:v>
                </c:pt>
                <c:pt idx="3">
                  <c:v>1706</c:v>
                </c:pt>
                <c:pt idx="4">
                  <c:v>1612</c:v>
                </c:pt>
                <c:pt idx="5">
                  <c:v>2119</c:v>
                </c:pt>
                <c:pt idx="6">
                  <c:v>1890</c:v>
                </c:pt>
              </c:numCache>
            </c:numRef>
          </c:val>
          <c:smooth val="0"/>
          <c:extLst>
            <c:ext xmlns:c16="http://schemas.microsoft.com/office/drawing/2014/chart" uri="{C3380CC4-5D6E-409C-BE32-E72D297353CC}">
              <c16:uniqueId val="{00000000-D42F-48E8-88FB-175292BDA7FA}"/>
            </c:ext>
          </c:extLst>
        </c:ser>
        <c:ser>
          <c:idx val="1"/>
          <c:order val="1"/>
          <c:tx>
            <c:strRef>
              <c:f>Sheet1!$C$1</c:f>
              <c:strCache>
                <c:ptCount val="1"/>
                <c:pt idx="0">
                  <c:v>Bachelor's Level Early Childhood Completions</c:v>
                </c:pt>
              </c:strCache>
            </c:strRef>
          </c:tx>
          <c:spPr>
            <a:ln w="28575" cap="rnd">
              <a:solidFill>
                <a:schemeClr val="accent2"/>
              </a:solidFill>
              <a:round/>
            </a:ln>
            <a:effectLst/>
          </c:spPr>
          <c:marker>
            <c:symbol val="none"/>
          </c:marker>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Sheet1!$C$2:$C$8</c:f>
              <c:numCache>
                <c:formatCode>General</c:formatCode>
                <c:ptCount val="7"/>
                <c:pt idx="0">
                  <c:v>1226</c:v>
                </c:pt>
                <c:pt idx="1">
                  <c:v>1264</c:v>
                </c:pt>
                <c:pt idx="2">
                  <c:v>1249</c:v>
                </c:pt>
                <c:pt idx="3">
                  <c:v>1205</c:v>
                </c:pt>
                <c:pt idx="4">
                  <c:v>1123</c:v>
                </c:pt>
                <c:pt idx="5">
                  <c:v>1106</c:v>
                </c:pt>
                <c:pt idx="6">
                  <c:v>998</c:v>
                </c:pt>
              </c:numCache>
            </c:numRef>
          </c:val>
          <c:smooth val="0"/>
          <c:extLst>
            <c:ext xmlns:c16="http://schemas.microsoft.com/office/drawing/2014/chart" uri="{C3380CC4-5D6E-409C-BE32-E72D297353CC}">
              <c16:uniqueId val="{00000001-D42F-48E8-88FB-175292BDA7FA}"/>
            </c:ext>
          </c:extLst>
        </c:ser>
        <c:ser>
          <c:idx val="2"/>
          <c:order val="2"/>
          <c:tx>
            <c:strRef>
              <c:f>Sheet1!$D$1</c:f>
              <c:strCache>
                <c:ptCount val="1"/>
                <c:pt idx="0">
                  <c:v>Master's Level Early Childhood Completions</c:v>
                </c:pt>
              </c:strCache>
            </c:strRef>
          </c:tx>
          <c:spPr>
            <a:ln w="28575" cap="rnd">
              <a:solidFill>
                <a:schemeClr val="accent3"/>
              </a:solidFill>
              <a:round/>
            </a:ln>
            <a:effectLst/>
          </c:spPr>
          <c:marker>
            <c:symbol val="none"/>
          </c:marker>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Sheet1!$D$2:$D$8</c:f>
              <c:numCache>
                <c:formatCode>General</c:formatCode>
                <c:ptCount val="7"/>
                <c:pt idx="0">
                  <c:v>415</c:v>
                </c:pt>
                <c:pt idx="1">
                  <c:v>324</c:v>
                </c:pt>
                <c:pt idx="2">
                  <c:v>294</c:v>
                </c:pt>
                <c:pt idx="3">
                  <c:v>261</c:v>
                </c:pt>
                <c:pt idx="4">
                  <c:v>314</c:v>
                </c:pt>
                <c:pt idx="5">
                  <c:v>313</c:v>
                </c:pt>
                <c:pt idx="6">
                  <c:v>265</c:v>
                </c:pt>
              </c:numCache>
            </c:numRef>
          </c:val>
          <c:smooth val="0"/>
          <c:extLst>
            <c:ext xmlns:c16="http://schemas.microsoft.com/office/drawing/2014/chart" uri="{C3380CC4-5D6E-409C-BE32-E72D297353CC}">
              <c16:uniqueId val="{00000002-D42F-48E8-88FB-175292BDA7FA}"/>
            </c:ext>
          </c:extLst>
        </c:ser>
        <c:dLbls>
          <c:showLegendKey val="0"/>
          <c:showVal val="0"/>
          <c:showCatName val="0"/>
          <c:showSerName val="0"/>
          <c:showPercent val="0"/>
          <c:showBubbleSize val="0"/>
        </c:dLbls>
        <c:smooth val="0"/>
        <c:axId val="468471048"/>
        <c:axId val="468471704"/>
      </c:lineChart>
      <c:catAx>
        <c:axId val="468471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8471704"/>
        <c:crosses val="autoZero"/>
        <c:auto val="1"/>
        <c:lblAlgn val="ctr"/>
        <c:lblOffset val="100"/>
        <c:noMultiLvlLbl val="0"/>
      </c:catAx>
      <c:valAx>
        <c:axId val="468471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84710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 id="14">
  <a:schemeClr val="accent1"/>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withinLinear" id="14">
  <a:schemeClr val="accent1"/>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419">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419">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696CDD-B1A3-4A8F-AA86-7C23F3F7D4B3}" type="doc">
      <dgm:prSet loTypeId="urn:microsoft.com/office/officeart/2005/8/layout/matrix3" loCatId="matrix" qsTypeId="urn:microsoft.com/office/officeart/2005/8/quickstyle/simple1" qsCatId="simple" csTypeId="urn:microsoft.com/office/officeart/2005/8/colors/colorful5" csCatId="colorful" phldr="1"/>
      <dgm:spPr/>
      <dgm:t>
        <a:bodyPr/>
        <a:lstStyle/>
        <a:p>
          <a:endParaRPr lang="en-US"/>
        </a:p>
      </dgm:t>
    </dgm:pt>
    <dgm:pt modelId="{9A1B0CD9-B9F1-4349-8359-9DECD8D2EDF4}">
      <dgm:prSet custT="1"/>
      <dgm:spPr/>
      <dgm:t>
        <a:bodyPr/>
        <a:lstStyle/>
        <a:p>
          <a:r>
            <a:rPr lang="en-US" sz="1800" dirty="0"/>
            <a:t>Access</a:t>
          </a:r>
        </a:p>
        <a:p>
          <a:r>
            <a:rPr lang="en-US" sz="1200" dirty="0"/>
            <a:t>Expanding Equitable Access to ECCE Services</a:t>
          </a:r>
        </a:p>
      </dgm:t>
    </dgm:pt>
    <dgm:pt modelId="{36F5DB4A-70D7-4BE9-A6C8-8124B279B277}" type="parTrans" cxnId="{5032976A-4619-4E54-A7CB-572178CA59BF}">
      <dgm:prSet/>
      <dgm:spPr/>
      <dgm:t>
        <a:bodyPr/>
        <a:lstStyle/>
        <a:p>
          <a:endParaRPr lang="en-US"/>
        </a:p>
      </dgm:t>
    </dgm:pt>
    <dgm:pt modelId="{BF6547A0-7455-4A8B-BB35-DAFAA5F417F7}" type="sibTrans" cxnId="{5032976A-4619-4E54-A7CB-572178CA59BF}">
      <dgm:prSet/>
      <dgm:spPr/>
      <dgm:t>
        <a:bodyPr/>
        <a:lstStyle/>
        <a:p>
          <a:endParaRPr lang="en-US"/>
        </a:p>
      </dgm:t>
    </dgm:pt>
    <dgm:pt modelId="{1D1CCD51-1A88-411E-8DB7-238DA639CD6E}">
      <dgm:prSet custT="1"/>
      <dgm:spPr/>
      <dgm:t>
        <a:bodyPr/>
        <a:lstStyle/>
        <a:p>
          <a:r>
            <a:rPr lang="en-US" sz="1800" dirty="0"/>
            <a:t>Coordination</a:t>
          </a:r>
        </a:p>
        <a:p>
          <a:r>
            <a:rPr lang="en-US" sz="1200" dirty="0"/>
            <a:t>Enhancing Coordination and Collaboration Across Multiple Types of ECCE Services</a:t>
          </a:r>
        </a:p>
      </dgm:t>
    </dgm:pt>
    <dgm:pt modelId="{72EED5E7-0A0C-4B88-82EE-C942788ECB42}" type="parTrans" cxnId="{219046F5-3197-4532-B0FB-EF75205B82AD}">
      <dgm:prSet/>
      <dgm:spPr/>
      <dgm:t>
        <a:bodyPr/>
        <a:lstStyle/>
        <a:p>
          <a:endParaRPr lang="en-US"/>
        </a:p>
      </dgm:t>
    </dgm:pt>
    <dgm:pt modelId="{C1E736E9-3F7B-4308-86CB-4DE242FF6EBB}" type="sibTrans" cxnId="{219046F5-3197-4532-B0FB-EF75205B82AD}">
      <dgm:prSet/>
      <dgm:spPr/>
      <dgm:t>
        <a:bodyPr/>
        <a:lstStyle/>
        <a:p>
          <a:endParaRPr lang="en-US"/>
        </a:p>
      </dgm:t>
    </dgm:pt>
    <dgm:pt modelId="{1A4D9E3B-FF78-4B5D-AF9A-97759C2AEA90}">
      <dgm:prSet custT="1"/>
      <dgm:spPr/>
      <dgm:t>
        <a:bodyPr/>
        <a:lstStyle/>
        <a:p>
          <a:r>
            <a:rPr lang="en-US" sz="1800" dirty="0"/>
            <a:t>Quality</a:t>
          </a:r>
        </a:p>
        <a:p>
          <a:r>
            <a:rPr lang="en-US" sz="1200" dirty="0"/>
            <a:t>Improving the Quality of ECCE Services</a:t>
          </a:r>
        </a:p>
      </dgm:t>
    </dgm:pt>
    <dgm:pt modelId="{ABA3D189-3420-4B55-8491-633F5541B999}" type="parTrans" cxnId="{F11686D3-A0D9-4082-B678-46DCEF2A36BF}">
      <dgm:prSet/>
      <dgm:spPr/>
      <dgm:t>
        <a:bodyPr/>
        <a:lstStyle/>
        <a:p>
          <a:endParaRPr lang="en-US"/>
        </a:p>
      </dgm:t>
    </dgm:pt>
    <dgm:pt modelId="{3341432A-661B-4510-8910-17CBF7554B9D}" type="sibTrans" cxnId="{F11686D3-A0D9-4082-B678-46DCEF2A36BF}">
      <dgm:prSet/>
      <dgm:spPr/>
      <dgm:t>
        <a:bodyPr/>
        <a:lstStyle/>
        <a:p>
          <a:endParaRPr lang="en-US"/>
        </a:p>
      </dgm:t>
    </dgm:pt>
    <dgm:pt modelId="{A9C78950-4F5E-4ED9-8812-7CA3DB420264}">
      <dgm:prSet custT="1"/>
      <dgm:spPr/>
      <dgm:t>
        <a:bodyPr/>
        <a:lstStyle/>
        <a:p>
          <a:r>
            <a:rPr lang="en-US" sz="1800" dirty="0"/>
            <a:t>Workforce</a:t>
          </a:r>
        </a:p>
        <a:p>
          <a:r>
            <a:rPr lang="en-US" sz="1200" dirty="0"/>
            <a:t>Addressing Recruitment, Retention, Compensation, Equity, and Professional Development of the ECCE Workforce</a:t>
          </a:r>
        </a:p>
      </dgm:t>
    </dgm:pt>
    <dgm:pt modelId="{F13F6C3C-3B58-4B3E-953A-BAA9D80F3E48}" type="parTrans" cxnId="{928A60CE-D378-4FB8-95CF-8B77F215F68A}">
      <dgm:prSet/>
      <dgm:spPr/>
      <dgm:t>
        <a:bodyPr/>
        <a:lstStyle/>
        <a:p>
          <a:endParaRPr lang="en-US"/>
        </a:p>
      </dgm:t>
    </dgm:pt>
    <dgm:pt modelId="{905A3E39-760D-47D3-9268-B3BB9C51FC83}" type="sibTrans" cxnId="{928A60CE-D378-4FB8-95CF-8B77F215F68A}">
      <dgm:prSet/>
      <dgm:spPr/>
      <dgm:t>
        <a:bodyPr/>
        <a:lstStyle/>
        <a:p>
          <a:endParaRPr lang="en-US"/>
        </a:p>
      </dgm:t>
    </dgm:pt>
    <dgm:pt modelId="{0BC53039-0F43-47B4-8683-DA71C7ADBB32}" type="pres">
      <dgm:prSet presAssocID="{5A696CDD-B1A3-4A8F-AA86-7C23F3F7D4B3}" presName="matrix" presStyleCnt="0">
        <dgm:presLayoutVars>
          <dgm:chMax val="1"/>
          <dgm:dir/>
          <dgm:resizeHandles val="exact"/>
        </dgm:presLayoutVars>
      </dgm:prSet>
      <dgm:spPr/>
    </dgm:pt>
    <dgm:pt modelId="{60F86264-9F27-4B8E-A022-42F9D6DB6F67}" type="pres">
      <dgm:prSet presAssocID="{5A696CDD-B1A3-4A8F-AA86-7C23F3F7D4B3}" presName="diamond" presStyleLbl="bgShp" presStyleIdx="0" presStyleCnt="1"/>
      <dgm:spPr/>
    </dgm:pt>
    <dgm:pt modelId="{6BFA2F06-1965-437E-9E53-C0FD77519361}" type="pres">
      <dgm:prSet presAssocID="{5A696CDD-B1A3-4A8F-AA86-7C23F3F7D4B3}" presName="quad1" presStyleLbl="node1" presStyleIdx="0" presStyleCnt="4">
        <dgm:presLayoutVars>
          <dgm:chMax val="0"/>
          <dgm:chPref val="0"/>
          <dgm:bulletEnabled val="1"/>
        </dgm:presLayoutVars>
      </dgm:prSet>
      <dgm:spPr/>
    </dgm:pt>
    <dgm:pt modelId="{D5B119D3-A39B-414E-AF9D-61C62B57DFB6}" type="pres">
      <dgm:prSet presAssocID="{5A696CDD-B1A3-4A8F-AA86-7C23F3F7D4B3}" presName="quad2" presStyleLbl="node1" presStyleIdx="1" presStyleCnt="4">
        <dgm:presLayoutVars>
          <dgm:chMax val="0"/>
          <dgm:chPref val="0"/>
          <dgm:bulletEnabled val="1"/>
        </dgm:presLayoutVars>
      </dgm:prSet>
      <dgm:spPr/>
    </dgm:pt>
    <dgm:pt modelId="{1921CA45-CF6B-40B3-B83A-825F0052BF83}" type="pres">
      <dgm:prSet presAssocID="{5A696CDD-B1A3-4A8F-AA86-7C23F3F7D4B3}" presName="quad3" presStyleLbl="node1" presStyleIdx="2" presStyleCnt="4">
        <dgm:presLayoutVars>
          <dgm:chMax val="0"/>
          <dgm:chPref val="0"/>
          <dgm:bulletEnabled val="1"/>
        </dgm:presLayoutVars>
      </dgm:prSet>
      <dgm:spPr/>
    </dgm:pt>
    <dgm:pt modelId="{E94258D3-9115-4DE0-83A3-8C82798F9A5D}" type="pres">
      <dgm:prSet presAssocID="{5A696CDD-B1A3-4A8F-AA86-7C23F3F7D4B3}" presName="quad4" presStyleLbl="node1" presStyleIdx="3" presStyleCnt="4">
        <dgm:presLayoutVars>
          <dgm:chMax val="0"/>
          <dgm:chPref val="0"/>
          <dgm:bulletEnabled val="1"/>
        </dgm:presLayoutVars>
      </dgm:prSet>
      <dgm:spPr/>
    </dgm:pt>
  </dgm:ptLst>
  <dgm:cxnLst>
    <dgm:cxn modelId="{88D45A07-B307-421F-90EF-C2CD92D48887}" type="presOf" srcId="{9A1B0CD9-B9F1-4349-8359-9DECD8D2EDF4}" destId="{6BFA2F06-1965-437E-9E53-C0FD77519361}" srcOrd="0" destOrd="0" presId="urn:microsoft.com/office/officeart/2005/8/layout/matrix3"/>
    <dgm:cxn modelId="{F1C1D53A-1E0C-4E47-98A4-827D2A3524DC}" type="presOf" srcId="{A9C78950-4F5E-4ED9-8812-7CA3DB420264}" destId="{E94258D3-9115-4DE0-83A3-8C82798F9A5D}" srcOrd="0" destOrd="0" presId="urn:microsoft.com/office/officeart/2005/8/layout/matrix3"/>
    <dgm:cxn modelId="{750D783E-C20A-457F-AE91-756692C03318}" type="presOf" srcId="{5A696CDD-B1A3-4A8F-AA86-7C23F3F7D4B3}" destId="{0BC53039-0F43-47B4-8683-DA71C7ADBB32}" srcOrd="0" destOrd="0" presId="urn:microsoft.com/office/officeart/2005/8/layout/matrix3"/>
    <dgm:cxn modelId="{04E12A60-2499-4275-AE9E-ACECA90C1E9C}" type="presOf" srcId="{1A4D9E3B-FF78-4B5D-AF9A-97759C2AEA90}" destId="{1921CA45-CF6B-40B3-B83A-825F0052BF83}" srcOrd="0" destOrd="0" presId="urn:microsoft.com/office/officeart/2005/8/layout/matrix3"/>
    <dgm:cxn modelId="{341D9065-8B68-4E6A-AFEF-E1C3290936EA}" type="presOf" srcId="{1D1CCD51-1A88-411E-8DB7-238DA639CD6E}" destId="{D5B119D3-A39B-414E-AF9D-61C62B57DFB6}" srcOrd="0" destOrd="0" presId="urn:microsoft.com/office/officeart/2005/8/layout/matrix3"/>
    <dgm:cxn modelId="{5032976A-4619-4E54-A7CB-572178CA59BF}" srcId="{5A696CDD-B1A3-4A8F-AA86-7C23F3F7D4B3}" destId="{9A1B0CD9-B9F1-4349-8359-9DECD8D2EDF4}" srcOrd="0" destOrd="0" parTransId="{36F5DB4A-70D7-4BE9-A6C8-8124B279B277}" sibTransId="{BF6547A0-7455-4A8B-BB35-DAFAA5F417F7}"/>
    <dgm:cxn modelId="{928A60CE-D378-4FB8-95CF-8B77F215F68A}" srcId="{5A696CDD-B1A3-4A8F-AA86-7C23F3F7D4B3}" destId="{A9C78950-4F5E-4ED9-8812-7CA3DB420264}" srcOrd="3" destOrd="0" parTransId="{F13F6C3C-3B58-4B3E-953A-BAA9D80F3E48}" sibTransId="{905A3E39-760D-47D3-9268-B3BB9C51FC83}"/>
    <dgm:cxn modelId="{F11686D3-A0D9-4082-B678-46DCEF2A36BF}" srcId="{5A696CDD-B1A3-4A8F-AA86-7C23F3F7D4B3}" destId="{1A4D9E3B-FF78-4B5D-AF9A-97759C2AEA90}" srcOrd="2" destOrd="0" parTransId="{ABA3D189-3420-4B55-8491-633F5541B999}" sibTransId="{3341432A-661B-4510-8910-17CBF7554B9D}"/>
    <dgm:cxn modelId="{219046F5-3197-4532-B0FB-EF75205B82AD}" srcId="{5A696CDD-B1A3-4A8F-AA86-7C23F3F7D4B3}" destId="{1D1CCD51-1A88-411E-8DB7-238DA639CD6E}" srcOrd="1" destOrd="0" parTransId="{72EED5E7-0A0C-4B88-82EE-C942788ECB42}" sibTransId="{C1E736E9-3F7B-4308-86CB-4DE242FF6EBB}"/>
    <dgm:cxn modelId="{1FABBDD0-BAF4-43E3-823A-8E15F697E54D}" type="presParOf" srcId="{0BC53039-0F43-47B4-8683-DA71C7ADBB32}" destId="{60F86264-9F27-4B8E-A022-42F9D6DB6F67}" srcOrd="0" destOrd="0" presId="urn:microsoft.com/office/officeart/2005/8/layout/matrix3"/>
    <dgm:cxn modelId="{5634D333-9E21-401A-A67E-3E20C703F342}" type="presParOf" srcId="{0BC53039-0F43-47B4-8683-DA71C7ADBB32}" destId="{6BFA2F06-1965-437E-9E53-C0FD77519361}" srcOrd="1" destOrd="0" presId="urn:microsoft.com/office/officeart/2005/8/layout/matrix3"/>
    <dgm:cxn modelId="{A863DB5D-2280-41C8-A891-188929C66265}" type="presParOf" srcId="{0BC53039-0F43-47B4-8683-DA71C7ADBB32}" destId="{D5B119D3-A39B-414E-AF9D-61C62B57DFB6}" srcOrd="2" destOrd="0" presId="urn:microsoft.com/office/officeart/2005/8/layout/matrix3"/>
    <dgm:cxn modelId="{FECFD2E8-A837-4DCC-A9F9-C1F0B4235B65}" type="presParOf" srcId="{0BC53039-0F43-47B4-8683-DA71C7ADBB32}" destId="{1921CA45-CF6B-40B3-B83A-825F0052BF83}" srcOrd="3" destOrd="0" presId="urn:microsoft.com/office/officeart/2005/8/layout/matrix3"/>
    <dgm:cxn modelId="{9208DBD4-8747-40A5-980D-8A97DF924E6F}" type="presParOf" srcId="{0BC53039-0F43-47B4-8683-DA71C7ADBB32}" destId="{E94258D3-9115-4DE0-83A3-8C82798F9A5D}"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F86264-9F27-4B8E-A022-42F9D6DB6F67}">
      <dsp:nvSpPr>
        <dsp:cNvPr id="0" name=""/>
        <dsp:cNvSpPr/>
      </dsp:nvSpPr>
      <dsp:spPr>
        <a:xfrm>
          <a:off x="0" y="253641"/>
          <a:ext cx="4472040" cy="4472040"/>
        </a:xfrm>
        <a:prstGeom prst="diamond">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FA2F06-1965-437E-9E53-C0FD77519361}">
      <dsp:nvSpPr>
        <dsp:cNvPr id="0" name=""/>
        <dsp:cNvSpPr/>
      </dsp:nvSpPr>
      <dsp:spPr>
        <a:xfrm>
          <a:off x="424843" y="678484"/>
          <a:ext cx="1744095" cy="174409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Access</a:t>
          </a:r>
        </a:p>
        <a:p>
          <a:pPr marL="0" lvl="0" indent="0" algn="ctr" defTabSz="800100">
            <a:lnSpc>
              <a:spcPct val="90000"/>
            </a:lnSpc>
            <a:spcBef>
              <a:spcPct val="0"/>
            </a:spcBef>
            <a:spcAft>
              <a:spcPct val="35000"/>
            </a:spcAft>
            <a:buNone/>
          </a:pPr>
          <a:r>
            <a:rPr lang="en-US" sz="1200" kern="1200" dirty="0"/>
            <a:t>Expanding Equitable Access to ECCE Services</a:t>
          </a:r>
        </a:p>
      </dsp:txBody>
      <dsp:txXfrm>
        <a:off x="509983" y="763624"/>
        <a:ext cx="1573815" cy="1573815"/>
      </dsp:txXfrm>
    </dsp:sp>
    <dsp:sp modelId="{D5B119D3-A39B-414E-AF9D-61C62B57DFB6}">
      <dsp:nvSpPr>
        <dsp:cNvPr id="0" name=""/>
        <dsp:cNvSpPr/>
      </dsp:nvSpPr>
      <dsp:spPr>
        <a:xfrm>
          <a:off x="2303100" y="678484"/>
          <a:ext cx="1744095" cy="1744095"/>
        </a:xfrm>
        <a:prstGeom prst="round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Coordination</a:t>
          </a:r>
        </a:p>
        <a:p>
          <a:pPr marL="0" lvl="0" indent="0" algn="ctr" defTabSz="800100">
            <a:lnSpc>
              <a:spcPct val="90000"/>
            </a:lnSpc>
            <a:spcBef>
              <a:spcPct val="0"/>
            </a:spcBef>
            <a:spcAft>
              <a:spcPct val="35000"/>
            </a:spcAft>
            <a:buNone/>
          </a:pPr>
          <a:r>
            <a:rPr lang="en-US" sz="1200" kern="1200" dirty="0"/>
            <a:t>Enhancing Coordination and Collaboration Across Multiple Types of ECCE Services</a:t>
          </a:r>
        </a:p>
      </dsp:txBody>
      <dsp:txXfrm>
        <a:off x="2388240" y="763624"/>
        <a:ext cx="1573815" cy="1573815"/>
      </dsp:txXfrm>
    </dsp:sp>
    <dsp:sp modelId="{1921CA45-CF6B-40B3-B83A-825F0052BF83}">
      <dsp:nvSpPr>
        <dsp:cNvPr id="0" name=""/>
        <dsp:cNvSpPr/>
      </dsp:nvSpPr>
      <dsp:spPr>
        <a:xfrm>
          <a:off x="424843" y="2556741"/>
          <a:ext cx="1744095" cy="1744095"/>
        </a:xfrm>
        <a:prstGeom prst="round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Quality</a:t>
          </a:r>
        </a:p>
        <a:p>
          <a:pPr marL="0" lvl="0" indent="0" algn="ctr" defTabSz="800100">
            <a:lnSpc>
              <a:spcPct val="90000"/>
            </a:lnSpc>
            <a:spcBef>
              <a:spcPct val="0"/>
            </a:spcBef>
            <a:spcAft>
              <a:spcPct val="35000"/>
            </a:spcAft>
            <a:buNone/>
          </a:pPr>
          <a:r>
            <a:rPr lang="en-US" sz="1200" kern="1200" dirty="0"/>
            <a:t>Improving the Quality of ECCE Services</a:t>
          </a:r>
        </a:p>
      </dsp:txBody>
      <dsp:txXfrm>
        <a:off x="509983" y="2641881"/>
        <a:ext cx="1573815" cy="1573815"/>
      </dsp:txXfrm>
    </dsp:sp>
    <dsp:sp modelId="{E94258D3-9115-4DE0-83A3-8C82798F9A5D}">
      <dsp:nvSpPr>
        <dsp:cNvPr id="0" name=""/>
        <dsp:cNvSpPr/>
      </dsp:nvSpPr>
      <dsp:spPr>
        <a:xfrm>
          <a:off x="2303100" y="2556741"/>
          <a:ext cx="1744095" cy="1744095"/>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Workforce</a:t>
          </a:r>
        </a:p>
        <a:p>
          <a:pPr marL="0" lvl="0" indent="0" algn="ctr" defTabSz="800100">
            <a:lnSpc>
              <a:spcPct val="90000"/>
            </a:lnSpc>
            <a:spcBef>
              <a:spcPct val="0"/>
            </a:spcBef>
            <a:spcAft>
              <a:spcPct val="35000"/>
            </a:spcAft>
            <a:buNone/>
          </a:pPr>
          <a:r>
            <a:rPr lang="en-US" sz="1200" kern="1200" dirty="0"/>
            <a:t>Addressing Recruitment, Retention, Compensation, Equity, and Professional Development of the ECCE Workforce</a:t>
          </a:r>
        </a:p>
      </dsp:txBody>
      <dsp:txXfrm>
        <a:off x="2388240" y="2641881"/>
        <a:ext cx="1573815" cy="1573815"/>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3CB71-7EA5-4CF3-92B3-5A35A1E2E9E4}" type="datetimeFigureOut">
              <a:rPr lang="en-US" smtClean="0"/>
              <a:t>4/22/2020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31A0F1-0202-49FF-BDC2-851F991E3295}" type="slidenum">
              <a:rPr lang="en-US" smtClean="0"/>
              <a:t>‹#›</a:t>
            </a:fld>
            <a:endParaRPr lang="en-US"/>
          </a:p>
        </p:txBody>
      </p:sp>
    </p:spTree>
    <p:extLst>
      <p:ext uri="{BB962C8B-B14F-4D97-AF65-F5344CB8AC3E}">
        <p14:creationId xmlns:p14="http://schemas.microsoft.com/office/powerpoint/2010/main" val="91461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3</a:t>
            </a:fld>
            <a:endParaRPr lang="en-US"/>
          </a:p>
        </p:txBody>
      </p:sp>
    </p:spTree>
    <p:extLst>
      <p:ext uri="{BB962C8B-B14F-4D97-AF65-F5344CB8AC3E}">
        <p14:creationId xmlns:p14="http://schemas.microsoft.com/office/powerpoint/2010/main" val="30662348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15</a:t>
            </a:fld>
            <a:endParaRPr lang="en-US"/>
          </a:p>
        </p:txBody>
      </p:sp>
    </p:spTree>
    <p:extLst>
      <p:ext uri="{BB962C8B-B14F-4D97-AF65-F5344CB8AC3E}">
        <p14:creationId xmlns:p14="http://schemas.microsoft.com/office/powerpoint/2010/main" val="1408274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021671-45A6-4D3D-9B77-8207E84A22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4048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42289" rtl="0" eaLnBrk="1" fontAlgn="auto" latinLnBrk="0" hangingPunct="1">
              <a:lnSpc>
                <a:spcPct val="100000"/>
              </a:lnSpc>
              <a:spcBef>
                <a:spcPts val="0"/>
              </a:spcBef>
              <a:spcAft>
                <a:spcPts val="0"/>
              </a:spcAft>
              <a:buClrTx/>
              <a:buSzTx/>
              <a:buFontTx/>
              <a:buNone/>
              <a:tabLst/>
              <a:defRPr/>
            </a:pPr>
            <a:fld id="{605DD9F2-F49D-4E7A-B42E-B6FD6ECBEB57}"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42289"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1749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18</a:t>
            </a:fld>
            <a:endParaRPr lang="en-US"/>
          </a:p>
        </p:txBody>
      </p:sp>
    </p:spTree>
    <p:extLst>
      <p:ext uri="{BB962C8B-B14F-4D97-AF65-F5344CB8AC3E}">
        <p14:creationId xmlns:p14="http://schemas.microsoft.com/office/powerpoint/2010/main" val="42391007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19</a:t>
            </a:fld>
            <a:endParaRPr lang="en-US"/>
          </a:p>
        </p:txBody>
      </p:sp>
    </p:spTree>
    <p:extLst>
      <p:ext uri="{BB962C8B-B14F-4D97-AF65-F5344CB8AC3E}">
        <p14:creationId xmlns:p14="http://schemas.microsoft.com/office/powerpoint/2010/main" val="2590515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21</a:t>
            </a:fld>
            <a:endParaRPr lang="en-US"/>
          </a:p>
        </p:txBody>
      </p:sp>
    </p:spTree>
    <p:extLst>
      <p:ext uri="{BB962C8B-B14F-4D97-AF65-F5344CB8AC3E}">
        <p14:creationId xmlns:p14="http://schemas.microsoft.com/office/powerpoint/2010/main" val="2849660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22</a:t>
            </a:fld>
            <a:endParaRPr lang="en-US"/>
          </a:p>
        </p:txBody>
      </p:sp>
    </p:spTree>
    <p:extLst>
      <p:ext uri="{BB962C8B-B14F-4D97-AF65-F5344CB8AC3E}">
        <p14:creationId xmlns:p14="http://schemas.microsoft.com/office/powerpoint/2010/main" val="1620058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31A0F1-0202-49FF-BDC2-851F991E329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2842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31A0F1-0202-49FF-BDC2-851F991E329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00643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25</a:t>
            </a:fld>
            <a:endParaRPr lang="en-US"/>
          </a:p>
        </p:txBody>
      </p:sp>
    </p:spTree>
    <p:extLst>
      <p:ext uri="{BB962C8B-B14F-4D97-AF65-F5344CB8AC3E}">
        <p14:creationId xmlns:p14="http://schemas.microsoft.com/office/powerpoint/2010/main" val="2014719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31A0F1-0202-49FF-BDC2-851F991E329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08952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021671-45A6-4D3D-9B77-8207E84A22C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08568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28</a:t>
            </a:fld>
            <a:endParaRPr lang="en-US"/>
          </a:p>
        </p:txBody>
      </p:sp>
    </p:spTree>
    <p:extLst>
      <p:ext uri="{BB962C8B-B14F-4D97-AF65-F5344CB8AC3E}">
        <p14:creationId xmlns:p14="http://schemas.microsoft.com/office/powerpoint/2010/main" val="1369657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2BEE9F5-2AE1-4F6D-9304-6962EDD2DDB3}" type="slidenum">
              <a:rPr lang="en-US" smtClean="0">
                <a:solidFill>
                  <a:prstClr val="black"/>
                </a:solidFill>
              </a:rPr>
              <a:pPr/>
              <a:t>37</a:t>
            </a:fld>
            <a:endParaRPr 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B32EF40-7DBA-4FD4-9A10-1F7B297BBAB2}" type="slidenum">
              <a:rPr lang="en-US" smtClean="0"/>
              <a:t>42</a:t>
            </a:fld>
            <a:endParaRPr lang="en-US" dirty="0"/>
          </a:p>
        </p:txBody>
      </p:sp>
    </p:spTree>
    <p:extLst>
      <p:ext uri="{BB962C8B-B14F-4D97-AF65-F5344CB8AC3E}">
        <p14:creationId xmlns:p14="http://schemas.microsoft.com/office/powerpoint/2010/main" val="10933963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B32EF40-7DBA-4FD4-9A10-1F7B297BBAB2}" type="slidenum">
              <a:rPr lang="en-US" smtClean="0"/>
              <a:t>44</a:t>
            </a:fld>
            <a:endParaRPr lang="en-US" dirty="0"/>
          </a:p>
        </p:txBody>
      </p:sp>
    </p:spTree>
    <p:extLst>
      <p:ext uri="{BB962C8B-B14F-4D97-AF65-F5344CB8AC3E}">
        <p14:creationId xmlns:p14="http://schemas.microsoft.com/office/powerpoint/2010/main" val="31450990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B32EF40-7DBA-4FD4-9A10-1F7B297BBAB2}" type="slidenum">
              <a:rPr lang="en-US" smtClean="0"/>
              <a:t>46</a:t>
            </a:fld>
            <a:endParaRPr lang="en-US"/>
          </a:p>
        </p:txBody>
      </p:sp>
    </p:spTree>
    <p:extLst>
      <p:ext uri="{BB962C8B-B14F-4D97-AF65-F5344CB8AC3E}">
        <p14:creationId xmlns:p14="http://schemas.microsoft.com/office/powerpoint/2010/main" val="1393089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31A0F1-0202-49FF-BDC2-851F991E329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2842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31A0F1-0202-49FF-BDC2-851F991E329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3632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9</a:t>
            </a:fld>
            <a:endParaRPr lang="en-US"/>
          </a:p>
        </p:txBody>
      </p:sp>
    </p:spTree>
    <p:extLst>
      <p:ext uri="{BB962C8B-B14F-4D97-AF65-F5344CB8AC3E}">
        <p14:creationId xmlns:p14="http://schemas.microsoft.com/office/powerpoint/2010/main" val="1063410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11</a:t>
            </a:fld>
            <a:endParaRPr lang="en-US"/>
          </a:p>
        </p:txBody>
      </p:sp>
    </p:spTree>
    <p:extLst>
      <p:ext uri="{BB962C8B-B14F-4D97-AF65-F5344CB8AC3E}">
        <p14:creationId xmlns:p14="http://schemas.microsoft.com/office/powerpoint/2010/main" val="2590515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31A0F1-0202-49FF-BDC2-851F991E3295}" type="slidenum">
              <a:rPr lang="en-US" smtClean="0"/>
              <a:t>12</a:t>
            </a:fld>
            <a:endParaRPr lang="en-US"/>
          </a:p>
        </p:txBody>
      </p:sp>
    </p:spTree>
    <p:extLst>
      <p:ext uri="{BB962C8B-B14F-4D97-AF65-F5344CB8AC3E}">
        <p14:creationId xmlns:p14="http://schemas.microsoft.com/office/powerpoint/2010/main" val="146939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2820AB-B7A8-45CA-8766-C622D4C1684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09441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331A0F1-0202-49FF-BDC2-851F991E329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7562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DC97318-1B85-1C44-AF99-A343476327DF}"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3517596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C97318-1B85-1C44-AF99-A343476327DF}"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2225107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C97318-1B85-1C44-AF99-A343476327DF}"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3094651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0DE1FA7-8B9A-4F11-A572-ED42CE48DE96}" type="datetimeFigureOut">
              <a:rPr lang="en-US" smtClean="0"/>
              <a:t>4/22/2020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BE64D2F-21C8-4807-9BC4-957B3AAE9B46}" type="slidenum">
              <a:rPr lang="en-US" smtClean="0"/>
              <a:t>‹#›</a:t>
            </a:fld>
            <a:endParaRPr lang="en-US"/>
          </a:p>
        </p:txBody>
      </p:sp>
    </p:spTree>
    <p:extLst>
      <p:ext uri="{BB962C8B-B14F-4D97-AF65-F5344CB8AC3E}">
        <p14:creationId xmlns:p14="http://schemas.microsoft.com/office/powerpoint/2010/main" val="3076431669"/>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F0DE1FA7-8B9A-4F11-A572-ED42CE48DE96}"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BE64D2F-21C8-4807-9BC4-957B3AAE9B46}"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496606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F0DE1FA7-8B9A-4F11-A572-ED42CE48DE96}" type="datetimeFigureOut">
              <a:rPr lang="en-US" smtClean="0"/>
              <a:t>4/22/2020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BE64D2F-21C8-4807-9BC4-957B3AAE9B46}"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703112763"/>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F0DE1FA7-8B9A-4F11-A572-ED42CE48DE96}" type="datetimeFigureOut">
              <a:rPr lang="en-US" smtClean="0"/>
              <a:t>4/22/2020</a:t>
            </a:fld>
            <a:endParaRPr lang="en-US"/>
          </a:p>
        </p:txBody>
      </p:sp>
      <p:sp>
        <p:nvSpPr>
          <p:cNvPr id="10" name="Slide Number Placeholder 9"/>
          <p:cNvSpPr>
            <a:spLocks noGrp="1"/>
          </p:cNvSpPr>
          <p:nvPr>
            <p:ph type="sldNum" sz="quarter" idx="16"/>
          </p:nvPr>
        </p:nvSpPr>
        <p:spPr/>
        <p:txBody>
          <a:bodyPr rtlCol="0"/>
          <a:lstStyle/>
          <a:p>
            <a:fld id="{CBE64D2F-21C8-4807-9BC4-957B3AAE9B46}"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42659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F0DE1FA7-8B9A-4F11-A572-ED42CE48DE96}" type="datetimeFigureOut">
              <a:rPr lang="en-US" smtClean="0"/>
              <a:t>4/22/2020</a:t>
            </a:fld>
            <a:endParaRPr lang="en-US"/>
          </a:p>
        </p:txBody>
      </p:sp>
      <p:sp>
        <p:nvSpPr>
          <p:cNvPr id="12" name="Slide Number Placeholder 11"/>
          <p:cNvSpPr>
            <a:spLocks noGrp="1"/>
          </p:cNvSpPr>
          <p:nvPr>
            <p:ph type="sldNum" sz="quarter" idx="16"/>
          </p:nvPr>
        </p:nvSpPr>
        <p:spPr/>
        <p:txBody>
          <a:bodyPr rtlCol="0"/>
          <a:lstStyle/>
          <a:p>
            <a:fld id="{CBE64D2F-21C8-4807-9BC4-957B3AAE9B46}"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7085478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F0DE1FA7-8B9A-4F11-A572-ED42CE48DE96}" type="datetimeFigureOut">
              <a:rPr lang="en-US" smtClean="0"/>
              <a:t>4/22/2020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BE64D2F-21C8-4807-9BC4-957B3AAE9B46}" type="slidenum">
              <a:rPr lang="en-US" smtClean="0"/>
              <a:t>‹#›</a:t>
            </a:fld>
            <a:endParaRPr lang="en-US"/>
          </a:p>
        </p:txBody>
      </p:sp>
    </p:spTree>
    <p:extLst>
      <p:ext uri="{BB962C8B-B14F-4D97-AF65-F5344CB8AC3E}">
        <p14:creationId xmlns:p14="http://schemas.microsoft.com/office/powerpoint/2010/main" val="1064775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DE1FA7-8B9A-4F11-A572-ED42CE48DE96}" type="datetimeFigureOut">
              <a:rPr lang="en-US" smtClean="0"/>
              <a:t>4/22/2020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BE64D2F-21C8-4807-9BC4-957B3AAE9B46}" type="slidenum">
              <a:rPr lang="en-US" smtClean="0"/>
              <a:t>‹#›</a:t>
            </a:fld>
            <a:endParaRPr lang="en-US"/>
          </a:p>
        </p:txBody>
      </p:sp>
    </p:spTree>
    <p:extLst>
      <p:ext uri="{BB962C8B-B14F-4D97-AF65-F5344CB8AC3E}">
        <p14:creationId xmlns:p14="http://schemas.microsoft.com/office/powerpoint/2010/main" val="22893432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F0DE1FA7-8B9A-4F11-A572-ED42CE48DE96}" type="datetimeFigureOut">
              <a:rPr lang="en-US" smtClean="0"/>
              <a:t>4/22/2020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BE64D2F-21C8-4807-9BC4-957B3AAE9B46}"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556298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C97318-1B85-1C44-AF99-A343476327DF}"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14992146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F0DE1FA7-8B9A-4F11-A572-ED42CE48DE96}" type="datetimeFigureOut">
              <a:rPr lang="en-US" smtClean="0"/>
              <a:t>4/22/2020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BE64D2F-21C8-4807-9BC4-957B3AAE9B46}"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extLst>
      <p:ext uri="{BB962C8B-B14F-4D97-AF65-F5344CB8AC3E}">
        <p14:creationId xmlns:p14="http://schemas.microsoft.com/office/powerpoint/2010/main" val="3886267962"/>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0DE1FA7-8B9A-4F11-A572-ED42CE48DE96}"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E64D2F-21C8-4807-9BC4-957B3AAE9B46}" type="slidenum">
              <a:rPr lang="en-US" smtClean="0"/>
              <a:t>‹#›</a:t>
            </a:fld>
            <a:endParaRPr lang="en-US"/>
          </a:p>
        </p:txBody>
      </p:sp>
    </p:spTree>
    <p:extLst>
      <p:ext uri="{BB962C8B-B14F-4D97-AF65-F5344CB8AC3E}">
        <p14:creationId xmlns:p14="http://schemas.microsoft.com/office/powerpoint/2010/main" val="35299893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0DE1FA7-8B9A-4F11-A572-ED42CE48DE96}" type="datetimeFigureOut">
              <a:rPr lang="en-US" smtClean="0"/>
              <a:t>4/22/2020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BE64D2F-21C8-4807-9BC4-957B3AAE9B46}" type="slidenum">
              <a:rPr lang="en-US" smtClean="0"/>
              <a:t>‹#›</a:t>
            </a:fld>
            <a:endParaRPr lang="en-US"/>
          </a:p>
        </p:txBody>
      </p:sp>
    </p:spTree>
    <p:extLst>
      <p:ext uri="{BB962C8B-B14F-4D97-AF65-F5344CB8AC3E}">
        <p14:creationId xmlns:p14="http://schemas.microsoft.com/office/powerpoint/2010/main" val="1271918541"/>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112316A-EABA-4FED-97BF-9AAEC347736D}"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3191F6-569B-43B6-BFE8-E208C1B6C7B8}" type="slidenum">
              <a:rPr lang="en-US" smtClean="0"/>
              <a:t>‹#›</a:t>
            </a:fld>
            <a:endParaRPr lang="en-US"/>
          </a:p>
        </p:txBody>
      </p:sp>
    </p:spTree>
    <p:extLst>
      <p:ext uri="{BB962C8B-B14F-4D97-AF65-F5344CB8AC3E}">
        <p14:creationId xmlns:p14="http://schemas.microsoft.com/office/powerpoint/2010/main" val="414294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2372" y="76200"/>
            <a:ext cx="8219256" cy="763488"/>
          </a:xfrm>
        </p:spPr>
        <p:txBody>
          <a:bodyPr/>
          <a:lstStyle>
            <a:lvl1pPr>
              <a:lnSpc>
                <a:spcPct val="100000"/>
              </a:lnSpc>
              <a:defRPr sz="4000" cap="small" baseline="0">
                <a:solidFill>
                  <a:srgbClr val="0065A0"/>
                </a:solidFill>
                <a:latin typeface="Arial" panose="020B0604020202020204" pitchFamily="34" charset="0"/>
                <a:ea typeface="Verdana" panose="020B060403050404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457200" y="914400"/>
            <a:ext cx="8229600" cy="5211763"/>
          </a:xfrm>
        </p:spPr>
        <p:txBody>
          <a:bodyPr/>
          <a:lstStyle>
            <a:lvl1pPr>
              <a:defRPr>
                <a:latin typeface="Times New Roman" panose="02020603050405020304" pitchFamily="18" charset="0"/>
                <a:cs typeface="Times New Roman" panose="02020603050405020304" pitchFamily="18" charset="0"/>
              </a:defRPr>
            </a:lvl1pPr>
            <a:lvl2pPr marL="742950" indent="-285750">
              <a:buFont typeface="Wingdings" panose="05000000000000000000" pitchFamily="2" charset="2"/>
              <a:buChar char="§"/>
              <a:defRPr sz="2000">
                <a:latin typeface="Times New Roman" panose="02020603050405020304" pitchFamily="18" charset="0"/>
                <a:cs typeface="Times New Roman" panose="02020603050405020304" pitchFamily="18" charset="0"/>
              </a:defRPr>
            </a:lvl2pPr>
            <a:lvl3pPr marL="1143000" indent="-228600">
              <a:buFont typeface="Courier New" panose="02070309020205020404" pitchFamily="49" charset="0"/>
              <a:buChar char="o"/>
              <a:defRPr sz="1800">
                <a:latin typeface="Times New Roman" panose="02020603050405020304" pitchFamily="18" charset="0"/>
                <a:cs typeface="Times New Roman" panose="02020603050405020304" pitchFamily="18" charset="0"/>
              </a:defRPr>
            </a:lvl3pPr>
            <a:lvl4pPr marL="1600200" indent="-228600">
              <a:buFont typeface="Arial" panose="020B0604020202020204" pitchFamily="34" charset="0"/>
              <a:buChar char="•"/>
              <a:defRPr sz="1600">
                <a:latin typeface="Times New Roman" panose="02020603050405020304" pitchFamily="18" charset="0"/>
                <a:cs typeface="Times New Roman" panose="02020603050405020304" pitchFamily="18" charset="0"/>
              </a:defRPr>
            </a:lvl4pPr>
            <a:lvl5pPr marL="2057400" indent="-228600">
              <a:buFont typeface="Wingdings" panose="05000000000000000000" pitchFamily="2" charset="2"/>
              <a:buChar char="§"/>
              <a:defRPr sz="1400">
                <a:latin typeface="Times New Roman" panose="02020603050405020304" pitchFamily="18" charset="0"/>
                <a:cs typeface="Times New Roman" panose="02020603050405020304" pitchFamily="18" charset="0"/>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5916829"/>
            <a:ext cx="1371600" cy="908685"/>
          </a:xfrm>
          <a:prstGeom prst="rect">
            <a:avLst/>
          </a:prstGeom>
          <a:ln>
            <a:noFill/>
          </a:ln>
        </p:spPr>
      </p:pic>
    </p:spTree>
    <p:extLst>
      <p:ext uri="{BB962C8B-B14F-4D97-AF65-F5344CB8AC3E}">
        <p14:creationId xmlns:p14="http://schemas.microsoft.com/office/powerpoint/2010/main" val="34027891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345060"/>
            <a:ext cx="7772400" cy="2167881"/>
          </a:xfrm>
        </p:spPr>
        <p:txBody>
          <a:bodyPr anchor="b">
            <a:noAutofit/>
          </a:bodyPr>
          <a:lstStyle>
            <a:lvl1pPr>
              <a:lnSpc>
                <a:spcPct val="100000"/>
              </a:lnSpc>
              <a:defRPr sz="6000" cap="small" baseline="0">
                <a:solidFill>
                  <a:srgbClr val="0065A0"/>
                </a:solidFill>
                <a:latin typeface="Arial" panose="020B0604020202020204" pitchFamily="34" charset="0"/>
                <a:ea typeface="Verdana" panose="020B060403050404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800">
                <a:solidFill>
                  <a:schemeClr val="tx1"/>
                </a:solidFill>
                <a:latin typeface="Times New Roman" panose="02020603050405020304" pitchFamily="18" charset="0"/>
                <a:ea typeface="Verdana" panose="020B0604030504040204" pitchFamily="34" charset="0"/>
                <a:cs typeface="Times New Roman" panose="0202060305040502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904226" y="152400"/>
            <a:ext cx="3335548" cy="2209800"/>
          </a:xfrm>
          <a:prstGeom prst="rect">
            <a:avLst/>
          </a:prstGeom>
        </p:spPr>
      </p:pic>
    </p:spTree>
    <p:extLst>
      <p:ext uri="{BB962C8B-B14F-4D97-AF65-F5344CB8AC3E}">
        <p14:creationId xmlns:p14="http://schemas.microsoft.com/office/powerpoint/2010/main" val="12479412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24134-426A-4A3D-BFFB-5F17CA8085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C1EE69-5A10-48F3-B390-891557CA3638}"/>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7633BE-57A9-40D7-B710-C27D278C5229}"/>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AED4AC9-1CFA-4F3E-8E6E-D47BF31CE5F4}"/>
              </a:ext>
            </a:extLst>
          </p:cNvPr>
          <p:cNvSpPr>
            <a:spLocks noGrp="1"/>
          </p:cNvSpPr>
          <p:nvPr>
            <p:ph type="dt" sz="half" idx="10"/>
          </p:nvPr>
        </p:nvSpPr>
        <p:spPr/>
        <p:txBody>
          <a:bodyPr/>
          <a:lstStyle/>
          <a:p>
            <a:fld id="{8D8E024E-AB4A-4B76-A5D5-9EAB7D0D8B8B}" type="datetime1">
              <a:rPr lang="en-US" smtClean="0"/>
              <a:t>4/22/2020</a:t>
            </a:fld>
            <a:endParaRPr lang="en-US" dirty="0"/>
          </a:p>
        </p:txBody>
      </p:sp>
      <p:sp>
        <p:nvSpPr>
          <p:cNvPr id="6" name="Footer Placeholder 5">
            <a:extLst>
              <a:ext uri="{FF2B5EF4-FFF2-40B4-BE49-F238E27FC236}">
                <a16:creationId xmlns:a16="http://schemas.microsoft.com/office/drawing/2014/main" id="{EB59BE74-A0E4-42A6-B2B6-7E3D0A53683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A8AF712-AC6F-4400-BBBD-CD76176AAD74}"/>
              </a:ext>
            </a:extLst>
          </p:cNvPr>
          <p:cNvSpPr>
            <a:spLocks noGrp="1"/>
          </p:cNvSpPr>
          <p:nvPr>
            <p:ph type="sldNum" sz="quarter" idx="12"/>
          </p:nvPr>
        </p:nvSpPr>
        <p:spPr/>
        <p:txBody>
          <a:bodyPr/>
          <a:lstStyle/>
          <a:p>
            <a:fld id="{9BA150B5-8DFC-458F-AD8B-0D6E73DD8F1E}" type="slidenum">
              <a:rPr lang="en-US" smtClean="0"/>
              <a:t>‹#›</a:t>
            </a:fld>
            <a:endParaRPr lang="en-US" dirty="0"/>
          </a:p>
        </p:txBody>
      </p:sp>
      <p:cxnSp>
        <p:nvCxnSpPr>
          <p:cNvPr id="8" name="Straight Connector 7">
            <a:extLst>
              <a:ext uri="{FF2B5EF4-FFF2-40B4-BE49-F238E27FC236}">
                <a16:creationId xmlns:a16="http://schemas.microsoft.com/office/drawing/2014/main" id="{75B76E08-BE84-43AB-BCB1-989631BCCA56}"/>
              </a:ext>
            </a:extLst>
          </p:cNvPr>
          <p:cNvCxnSpPr/>
          <p:nvPr userDrawn="1"/>
        </p:nvCxnSpPr>
        <p:spPr>
          <a:xfrm>
            <a:off x="0" y="1143000"/>
            <a:ext cx="8686800" cy="0"/>
          </a:xfrm>
          <a:prstGeom prst="line">
            <a:avLst/>
          </a:prstGeom>
          <a:ln w="38100">
            <a:solidFill>
              <a:srgbClr val="A7193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4A2B8DB-6DFA-4493-A2C9-6350BF37F574}"/>
              </a:ext>
            </a:extLst>
          </p:cNvPr>
          <p:cNvCxnSpPr/>
          <p:nvPr userDrawn="1"/>
        </p:nvCxnSpPr>
        <p:spPr>
          <a:xfrm>
            <a:off x="0" y="1219200"/>
            <a:ext cx="9144000" cy="0"/>
          </a:xfrm>
          <a:prstGeom prst="line">
            <a:avLst/>
          </a:prstGeom>
          <a:ln w="1587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A7CB3AB-6B50-4F2A-BEAD-C4D8D9676C3B}"/>
              </a:ext>
            </a:extLst>
          </p:cNvPr>
          <p:cNvCxnSpPr/>
          <p:nvPr userDrawn="1"/>
        </p:nvCxnSpPr>
        <p:spPr>
          <a:xfrm>
            <a:off x="0" y="1143000"/>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82300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F97A29-F6E7-418F-B7F0-048B856E59A8}"/>
              </a:ext>
            </a:extLst>
          </p:cNvPr>
          <p:cNvSpPr>
            <a:spLocks noGrp="1"/>
          </p:cNvSpPr>
          <p:nvPr>
            <p:ph type="dt" sz="half" idx="10"/>
          </p:nvPr>
        </p:nvSpPr>
        <p:spPr/>
        <p:txBody>
          <a:bodyPr/>
          <a:lstStyle/>
          <a:p>
            <a:fld id="{AFFE3639-D565-4E06-8F77-88CE6746470A}" type="datetime1">
              <a:rPr lang="en-US" smtClean="0"/>
              <a:t>4/22/2020</a:t>
            </a:fld>
            <a:endParaRPr lang="en-US" dirty="0"/>
          </a:p>
        </p:txBody>
      </p:sp>
      <p:sp>
        <p:nvSpPr>
          <p:cNvPr id="3" name="Footer Placeholder 2">
            <a:extLst>
              <a:ext uri="{FF2B5EF4-FFF2-40B4-BE49-F238E27FC236}">
                <a16:creationId xmlns:a16="http://schemas.microsoft.com/office/drawing/2014/main" id="{E1632986-127A-4FC6-A0CC-4AD0ACAB7281}"/>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735C46D-8EFB-4710-9FC3-A714BD3B9EC4}"/>
              </a:ext>
            </a:extLst>
          </p:cNvPr>
          <p:cNvSpPr>
            <a:spLocks noGrp="1"/>
          </p:cNvSpPr>
          <p:nvPr>
            <p:ph type="sldNum" sz="quarter" idx="12"/>
          </p:nvPr>
        </p:nvSpPr>
        <p:spPr/>
        <p:txBody>
          <a:bodyPr/>
          <a:lstStyle/>
          <a:p>
            <a:fld id="{9BA150B5-8DFC-458F-AD8B-0D6E73DD8F1E}" type="slidenum">
              <a:rPr lang="en-US" smtClean="0"/>
              <a:t>‹#›</a:t>
            </a:fld>
            <a:endParaRPr lang="en-US" dirty="0"/>
          </a:p>
        </p:txBody>
      </p:sp>
      <p:cxnSp>
        <p:nvCxnSpPr>
          <p:cNvPr id="5" name="Straight Connector 4">
            <a:extLst>
              <a:ext uri="{FF2B5EF4-FFF2-40B4-BE49-F238E27FC236}">
                <a16:creationId xmlns:a16="http://schemas.microsoft.com/office/drawing/2014/main" id="{888AB08D-58AC-4B07-8FE1-D5C4BE04172A}"/>
              </a:ext>
            </a:extLst>
          </p:cNvPr>
          <p:cNvCxnSpPr/>
          <p:nvPr userDrawn="1"/>
        </p:nvCxnSpPr>
        <p:spPr>
          <a:xfrm>
            <a:off x="457200" y="6416675"/>
            <a:ext cx="8686800"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8961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05739-5B69-47E4-9DD8-CDDEC7E8BC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EBB221-56B9-49D8-BC9B-48DA2787C6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4FA9D9-93AE-44CC-90B9-466516F5983F}"/>
              </a:ext>
            </a:extLst>
          </p:cNvPr>
          <p:cNvSpPr>
            <a:spLocks noGrp="1"/>
          </p:cNvSpPr>
          <p:nvPr>
            <p:ph type="dt" sz="half" idx="10"/>
          </p:nvPr>
        </p:nvSpPr>
        <p:spPr/>
        <p:txBody>
          <a:bodyPr/>
          <a:lstStyle/>
          <a:p>
            <a:fld id="{609F1CE8-35FC-4C22-841D-67CDF2FD6B44}" type="datetime1">
              <a:rPr lang="en-US" smtClean="0"/>
              <a:t>4/22/2020</a:t>
            </a:fld>
            <a:endParaRPr lang="en-US" dirty="0"/>
          </a:p>
        </p:txBody>
      </p:sp>
      <p:sp>
        <p:nvSpPr>
          <p:cNvPr id="5" name="Footer Placeholder 4">
            <a:extLst>
              <a:ext uri="{FF2B5EF4-FFF2-40B4-BE49-F238E27FC236}">
                <a16:creationId xmlns:a16="http://schemas.microsoft.com/office/drawing/2014/main" id="{53EC5677-6F33-4191-8511-6B621720141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FEF8067-FE99-4EB9-8B15-19E14405E195}"/>
              </a:ext>
            </a:extLst>
          </p:cNvPr>
          <p:cNvSpPr>
            <a:spLocks noGrp="1"/>
          </p:cNvSpPr>
          <p:nvPr>
            <p:ph type="sldNum" sz="quarter" idx="12"/>
          </p:nvPr>
        </p:nvSpPr>
        <p:spPr/>
        <p:txBody>
          <a:bodyPr/>
          <a:lstStyle/>
          <a:p>
            <a:fld id="{9BA150B5-8DFC-458F-AD8B-0D6E73DD8F1E}" type="slidenum">
              <a:rPr lang="en-US" smtClean="0"/>
              <a:t>‹#›</a:t>
            </a:fld>
            <a:endParaRPr lang="en-US" dirty="0"/>
          </a:p>
        </p:txBody>
      </p:sp>
      <p:cxnSp>
        <p:nvCxnSpPr>
          <p:cNvPr id="7" name="Straight Connector 6">
            <a:extLst>
              <a:ext uri="{FF2B5EF4-FFF2-40B4-BE49-F238E27FC236}">
                <a16:creationId xmlns:a16="http://schemas.microsoft.com/office/drawing/2014/main" id="{6E5521BC-3889-4304-9972-A15D13612981}"/>
              </a:ext>
            </a:extLst>
          </p:cNvPr>
          <p:cNvCxnSpPr/>
          <p:nvPr userDrawn="1"/>
        </p:nvCxnSpPr>
        <p:spPr>
          <a:xfrm>
            <a:off x="0" y="1143000"/>
            <a:ext cx="8686800" cy="0"/>
          </a:xfrm>
          <a:prstGeom prst="line">
            <a:avLst/>
          </a:prstGeom>
          <a:ln w="38100">
            <a:solidFill>
              <a:srgbClr val="A7193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50104B7-812E-4E89-A5C5-95DCD8C16CFB}"/>
              </a:ext>
            </a:extLst>
          </p:cNvPr>
          <p:cNvCxnSpPr/>
          <p:nvPr userDrawn="1"/>
        </p:nvCxnSpPr>
        <p:spPr>
          <a:xfrm>
            <a:off x="0" y="1219200"/>
            <a:ext cx="9144000" cy="0"/>
          </a:xfrm>
          <a:prstGeom prst="line">
            <a:avLst/>
          </a:prstGeom>
          <a:ln w="1587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1BF422A-EC7E-4C3C-96B7-A00AC6BF7098}"/>
              </a:ext>
            </a:extLst>
          </p:cNvPr>
          <p:cNvCxnSpPr/>
          <p:nvPr userDrawn="1"/>
        </p:nvCxnSpPr>
        <p:spPr>
          <a:xfrm>
            <a:off x="0" y="1143000"/>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14355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11" name="Rectangle 10"/>
          <p:cNvSpPr/>
          <p:nvPr userDrawn="1"/>
        </p:nvSpPr>
        <p:spPr>
          <a:xfrm>
            <a:off x="304800" y="390525"/>
            <a:ext cx="8534401" cy="54006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304800" y="5791200"/>
            <a:ext cx="8534401" cy="228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304800" y="6019800"/>
            <a:ext cx="8534401" cy="228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i="1" dirty="0">
              <a:solidFill>
                <a:schemeClr val="bg1"/>
              </a:solidFill>
            </a:endParaRPr>
          </a:p>
        </p:txBody>
      </p:sp>
      <p:sp>
        <p:nvSpPr>
          <p:cNvPr id="3074" name="Rectangle 2"/>
          <p:cNvSpPr>
            <a:spLocks noGrp="1" noChangeArrowheads="1"/>
          </p:cNvSpPr>
          <p:nvPr userDrawn="1">
            <p:ph type="ctrTitle"/>
          </p:nvPr>
        </p:nvSpPr>
        <p:spPr>
          <a:xfrm>
            <a:off x="990600" y="1828800"/>
            <a:ext cx="7162800" cy="1150937"/>
          </a:xfrm>
        </p:spPr>
        <p:txBody>
          <a:bodyPr/>
          <a:lstStyle>
            <a:lvl1pPr algn="l">
              <a:defRPr sz="3200" b="1">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altLang="en-US" noProof="0" dirty="0"/>
              <a:t>Click to edit Master title style</a:t>
            </a:r>
          </a:p>
        </p:txBody>
      </p:sp>
      <p:sp>
        <p:nvSpPr>
          <p:cNvPr id="3075" name="Rectangle 3"/>
          <p:cNvSpPr>
            <a:spLocks noGrp="1" noChangeArrowheads="1"/>
          </p:cNvSpPr>
          <p:nvPr userDrawn="1">
            <p:ph type="subTitle" idx="1"/>
          </p:nvPr>
        </p:nvSpPr>
        <p:spPr>
          <a:xfrm>
            <a:off x="990600" y="3132137"/>
            <a:ext cx="7162800" cy="914400"/>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stStyle>
          <a:p>
            <a:pPr lvl="0"/>
            <a:r>
              <a:rPr lang="en-US" altLang="en-US" noProof="0"/>
              <a:t>Click to edit Master subtitle style</a:t>
            </a:r>
            <a:endParaRPr lang="en-US" altLang="en-US" noProof="0" dirty="0"/>
          </a:p>
        </p:txBody>
      </p:sp>
      <p:pic>
        <p:nvPicPr>
          <p:cNvPr id="3" name="Picture 2">
            <a:extLst>
              <a:ext uri="{FF2B5EF4-FFF2-40B4-BE49-F238E27FC236}">
                <a16:creationId xmlns:a16="http://schemas.microsoft.com/office/drawing/2014/main" id="{BF1263D6-16AA-4E3A-ABE1-B417B968B65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6724" y="511937"/>
            <a:ext cx="893531" cy="889063"/>
          </a:xfrm>
          <a:prstGeom prst="rect">
            <a:avLst/>
          </a:prstGeom>
        </p:spPr>
      </p:pic>
    </p:spTree>
    <p:extLst>
      <p:ext uri="{BB962C8B-B14F-4D97-AF65-F5344CB8AC3E}">
        <p14:creationId xmlns:p14="http://schemas.microsoft.com/office/powerpoint/2010/main" val="1782748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C97318-1B85-1C44-AF99-A343476327DF}" type="datetimeFigureOut">
              <a:rPr lang="en-US" smtClean="0"/>
              <a:t>4/22/2020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375577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DC97318-1B85-1C44-AF99-A343476327DF}" type="datetimeFigureOut">
              <a:rPr lang="en-US" smtClean="0"/>
              <a:t>4/22/2020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1779760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DC97318-1B85-1C44-AF99-A343476327DF}" type="datetimeFigureOut">
              <a:rPr lang="en-US" smtClean="0"/>
              <a:t>4/22/2020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4014404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DC97318-1B85-1C44-AF99-A343476327DF}" type="datetimeFigureOut">
              <a:rPr lang="en-US" smtClean="0"/>
              <a:t>4/22/2020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4045700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C97318-1B85-1C44-AF99-A343476327DF}" type="datetimeFigureOut">
              <a:rPr lang="en-US" smtClean="0"/>
              <a:t>4/22/2020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4017426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C97318-1B85-1C44-AF99-A343476327DF}" type="datetimeFigureOut">
              <a:rPr lang="en-US" smtClean="0"/>
              <a:t>4/22/2020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1432783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C97318-1B85-1C44-AF99-A343476327DF}" type="datetimeFigureOut">
              <a:rPr lang="en-US" smtClean="0"/>
              <a:t>4/22/2020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661B1-3DE0-8848-892D-9004E1C1FBDD}" type="slidenum">
              <a:rPr lang="en-US" smtClean="0"/>
              <a:t>‹#›</a:t>
            </a:fld>
            <a:endParaRPr lang="en-US"/>
          </a:p>
        </p:txBody>
      </p:sp>
    </p:spTree>
    <p:extLst>
      <p:ext uri="{BB962C8B-B14F-4D97-AF65-F5344CB8AC3E}">
        <p14:creationId xmlns:p14="http://schemas.microsoft.com/office/powerpoint/2010/main" val="1144023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5" Type="http://schemas.openxmlformats.org/officeDocument/2006/relationships/theme" Target="../theme/theme5.xml"/><Relationship Id="rId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C97318-1B85-1C44-AF99-A343476327DF}" type="datetimeFigureOut">
              <a:rPr lang="en-US" smtClean="0"/>
              <a:t>4/22/2020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A661B1-3DE0-8848-892D-9004E1C1FBDD}" type="slidenum">
              <a:rPr lang="en-US" smtClean="0"/>
              <a:t>‹#›</a:t>
            </a:fld>
            <a:endParaRPr lang="en-US"/>
          </a:p>
        </p:txBody>
      </p:sp>
    </p:spTree>
    <p:extLst>
      <p:ext uri="{BB962C8B-B14F-4D97-AF65-F5344CB8AC3E}">
        <p14:creationId xmlns:p14="http://schemas.microsoft.com/office/powerpoint/2010/main" val="2507964846"/>
      </p:ext>
    </p:extLst>
  </p:cSld>
  <p:clrMap bg1="lt1" tx1="dk1" bg2="lt2" tx2="dk2" accent1="accent1" accent2="accent2" accent3="accent3" accent4="accent4" accent5="accent5" accent6="accent6" hlink="hlink" folHlink="folHlink"/>
  <p:sldLayoutIdLst>
    <p:sldLayoutId id="2147483706" r:id="rId1"/>
    <p:sldLayoutId id="2147483702" r:id="rId2"/>
    <p:sldLayoutId id="2147483708" r:id="rId3"/>
    <p:sldLayoutId id="2147483707" r:id="rId4"/>
    <p:sldLayoutId id="2147483653" r:id="rId5"/>
    <p:sldLayoutId id="2147483654" r:id="rId6"/>
    <p:sldLayoutId id="2147483655" r:id="rId7"/>
    <p:sldLayoutId id="2147483656" r:id="rId8"/>
    <p:sldLayoutId id="2147483657" r:id="rId9"/>
    <p:sldLayoutId id="2147483658" r:id="rId10"/>
    <p:sldLayoutId id="214748370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0DE1FA7-8B9A-4F11-A572-ED42CE48DE96}" type="datetimeFigureOut">
              <a:rPr lang="en-US" smtClean="0"/>
              <a:t>4/22/2020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BE64D2F-21C8-4807-9BC4-957B3AAE9B46}" type="slidenum">
              <a:rPr lang="en-US" smtClean="0"/>
              <a:t>‹#›</a:t>
            </a:fld>
            <a:endParaRPr lang="en-US"/>
          </a:p>
        </p:txBody>
      </p:sp>
    </p:spTree>
    <p:extLst>
      <p:ext uri="{BB962C8B-B14F-4D97-AF65-F5344CB8AC3E}">
        <p14:creationId xmlns:p14="http://schemas.microsoft.com/office/powerpoint/2010/main" val="4024821367"/>
      </p:ext>
    </p:extLst>
  </p:cSld>
  <p:clrMap bg1="lt1" tx1="dk1" bg2="lt2" tx2="dk2" accent1="accent1" accent2="accent2" accent3="accent3" accent4="accent4" accent5="accent5" accent6="accent6" hlink="hlink" folHlink="folHlink"/>
  <p:sldLayoutIdLst>
    <p:sldLayoutId id="2147483710" r:id="rId1"/>
    <p:sldLayoutId id="2147483722" r:id="rId2"/>
    <p:sldLayoutId id="2147483723" r:id="rId3"/>
    <p:sldLayoutId id="2147483725" r:id="rId4"/>
    <p:sldLayoutId id="214748372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E2DA44B-091C-46C5-9BE4-9801C5D9BCA4}" type="datetimeFigureOut">
              <a:rPr lang="en-US" smtClean="0"/>
              <a:t>4/22/2020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05931B8-0BF7-4196-A3FE-B8ED78BACDAC}" type="slidenum">
              <a:rPr lang="en-US" smtClean="0"/>
              <a:t>‹#›</a:t>
            </a:fld>
            <a:endParaRPr lang="en-US"/>
          </a:p>
        </p:txBody>
      </p:sp>
    </p:spTree>
    <p:extLst>
      <p:ext uri="{BB962C8B-B14F-4D97-AF65-F5344CB8AC3E}">
        <p14:creationId xmlns:p14="http://schemas.microsoft.com/office/powerpoint/2010/main" val="1927626348"/>
      </p:ext>
    </p:extLst>
  </p:cSld>
  <p:clrMap bg1="lt1" tx1="dk1" bg2="lt2" tx2="dk2" accent1="accent1" accent2="accent2" accent3="accent3" accent4="accent4" accent5="accent5" accent6="accent6" hlink="hlink" folHlink="folHlink"/>
  <p:sldLayoutIdLst>
    <p:sldLayoutId id="2147483711" r:id="rId1"/>
  </p:sldLayoutIdLst>
  <p:txStyles>
    <p:titleStyle>
      <a:lvl1pPr algn="r" defTabSz="914400" rtl="0" eaLnBrk="1" latinLnBrk="0" hangingPunct="1">
        <a:lnSpc>
          <a:spcPct val="90000"/>
        </a:lnSpc>
        <a:spcBef>
          <a:spcPct val="0"/>
        </a:spcBef>
        <a:buNone/>
        <a:defRPr sz="4000" b="1" kern="1200">
          <a:solidFill>
            <a:srgbClr val="004D5C"/>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32656"/>
            <a:ext cx="8229600" cy="979512"/>
          </a:xfrm>
          <a:prstGeom prst="rect">
            <a:avLst/>
          </a:prstGeom>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2024982"/>
      </p:ext>
    </p:extLst>
  </p:cSld>
  <p:clrMap bg1="lt1" tx1="dk1" bg2="lt2" tx2="dk2" accent1="accent1" accent2="accent2" accent3="accent3" accent4="accent4" accent5="accent5" accent6="accent6" hlink="hlink" folHlink="folHlink"/>
  <p:sldLayoutIdLst>
    <p:sldLayoutId id="2147483713" r:id="rId1"/>
    <p:sldLayoutId id="2147483714" r:id="rId2"/>
  </p:sldLayoutIdLst>
  <p:hf sldNum="0" hdr="0" ftr="0" dt="0"/>
  <p:txStyles>
    <p:titleStyle>
      <a:lvl1pPr algn="ctr" defTabSz="914400" rtl="0" eaLnBrk="1" latinLnBrk="0" hangingPunct="1">
        <a:lnSpc>
          <a:spcPts val="5800"/>
        </a:lnSpc>
        <a:spcBef>
          <a:spcPct val="0"/>
        </a:spcBef>
        <a:buNone/>
        <a:defRPr sz="4200" b="1" kern="1200">
          <a:solidFill>
            <a:srgbClr val="0065A0"/>
          </a:solidFill>
          <a:effectLst>
            <a:outerShdw blurRad="38100" dist="38100" dir="2700000" algn="tl">
              <a:srgbClr val="000000">
                <a:alpha val="43137"/>
              </a:srgbClr>
            </a:outerShdw>
          </a:effectLst>
          <a:latin typeface="Arial" panose="020B0604020202020204" pitchFamily="34" charset="0"/>
          <a:ea typeface="Verdana" panose="020B0604030504040204" pitchFamily="34" charset="0"/>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defTabSz="914400" rtl="0" eaLnBrk="1" latinLnBrk="0" hangingPunct="1">
        <a:spcBef>
          <a:spcPct val="20000"/>
        </a:spcBef>
        <a:buFont typeface="Courier New" pitchFamily="49" charset="0"/>
        <a:buChar char="o"/>
        <a:defRPr sz="16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Courier New" pitchFamily="49" charset="0"/>
        <a:buChar char="o"/>
        <a:defRPr sz="16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CAD6C3-E31F-40DB-BB70-DA0ED5385E69}"/>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E19CF4-633F-4E4E-B135-7748E1A4BDFC}"/>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71E96B-23E7-4387-B16B-67CD9894A52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AC22CFD-E53F-4B33-9841-94BF33ED6F4C}" type="datetime1">
              <a:rPr lang="en-US" smtClean="0"/>
              <a:t>4/22/2020</a:t>
            </a:fld>
            <a:endParaRPr lang="en-US" dirty="0"/>
          </a:p>
        </p:txBody>
      </p:sp>
      <p:sp>
        <p:nvSpPr>
          <p:cNvPr id="5" name="Footer Placeholder 4">
            <a:extLst>
              <a:ext uri="{FF2B5EF4-FFF2-40B4-BE49-F238E27FC236}">
                <a16:creationId xmlns:a16="http://schemas.microsoft.com/office/drawing/2014/main" id="{6A25DA27-1FB2-4D72-8FF8-8F357618757E}"/>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A9C446A3-7140-4C58-B992-3BFF720CFD7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BA150B5-8DFC-458F-AD8B-0D6E73DD8F1E}" type="slidenum">
              <a:rPr lang="en-US" smtClean="0"/>
              <a:t>‹#›</a:t>
            </a:fld>
            <a:endParaRPr lang="en-US" dirty="0"/>
          </a:p>
        </p:txBody>
      </p:sp>
    </p:spTree>
    <p:extLst>
      <p:ext uri="{BB962C8B-B14F-4D97-AF65-F5344CB8AC3E}">
        <p14:creationId xmlns:p14="http://schemas.microsoft.com/office/powerpoint/2010/main" val="491533007"/>
      </p:ext>
    </p:extLst>
  </p:cSld>
  <p:clrMap bg1="lt1" tx1="dk1" bg2="lt2" tx2="dk2" accent1="accent1" accent2="accent2" accent3="accent3" accent4="accent4" accent5="accent5" accent6="accent6" hlink="hlink" folHlink="folHlink"/>
  <p:sldLayoutIdLst>
    <p:sldLayoutId id="2147483768" r:id="rId1"/>
    <p:sldLayoutId id="2147483771" r:id="rId2"/>
    <p:sldLayoutId id="2147483766" r:id="rId3"/>
    <p:sldLayoutId id="2147483776" r:id="rId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www.brainyquote.com/authors/mark-zuckerberg-quote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brainyquote.com/authors/mark-zuckerberg-quotes"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4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6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6.xml"/></Relationships>
</file>

<file path=ppt/slides/_rels/slide6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8.xml"/></Relationships>
</file>

<file path=ppt/slides/_rels/slide6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6.xml"/></Relationships>
</file>

<file path=ppt/slides/_rels/slide6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_rels/slide6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8.xml"/></Relationships>
</file>

<file path=ppt/slides/_rels/slide6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8.xml"/></Relationships>
</file>

<file path=ppt/slides/_rels/slide6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7151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66350"/>
            <a:ext cx="8229600" cy="1143000"/>
          </a:xfrm>
        </p:spPr>
        <p:txBody>
          <a:bodyPr>
            <a:normAutofit fontScale="90000"/>
          </a:bodyPr>
          <a:lstStyle/>
          <a:p>
            <a:r>
              <a:rPr lang="en-US" sz="6600" b="1" dirty="0">
                <a:solidFill>
                  <a:schemeClr val="bg1"/>
                </a:solidFill>
                <a:latin typeface="Arial Black" panose="020B0A04020102020204" pitchFamily="34" charset="0"/>
              </a:rPr>
              <a:t>Story by Numbers</a:t>
            </a:r>
          </a:p>
        </p:txBody>
      </p:sp>
      <p:sp>
        <p:nvSpPr>
          <p:cNvPr id="3" name="Content Placeholder 2"/>
          <p:cNvSpPr>
            <a:spLocks noGrp="1"/>
          </p:cNvSpPr>
          <p:nvPr>
            <p:ph idx="1"/>
          </p:nvPr>
        </p:nvSpPr>
        <p:spPr/>
        <p:txBody>
          <a:bodyPr>
            <a:normAutofit fontScale="92500" lnSpcReduction="10000"/>
          </a:bodyPr>
          <a:lstStyle/>
          <a:p>
            <a:pPr marL="0" indent="0" algn="ctr">
              <a:buNone/>
            </a:pPr>
            <a:r>
              <a:rPr lang="en-US" sz="4400" dirty="0">
                <a:solidFill>
                  <a:srgbClr val="D3232C"/>
                </a:solidFill>
                <a:latin typeface="Arial Black" panose="020B0A04020102020204" pitchFamily="34" charset="0"/>
              </a:rPr>
              <a:t>Gateways to Opportunity: </a:t>
            </a:r>
          </a:p>
          <a:p>
            <a:pPr algn="ctr"/>
            <a:r>
              <a:rPr lang="en-US" sz="3900" dirty="0">
                <a:solidFill>
                  <a:srgbClr val="D3232C"/>
                </a:solidFill>
                <a:latin typeface="Arial Black" panose="020B0A04020102020204" pitchFamily="34" charset="0"/>
              </a:rPr>
              <a:t>Credentials</a:t>
            </a:r>
          </a:p>
          <a:p>
            <a:pPr algn="ctr"/>
            <a:r>
              <a:rPr lang="en-US" sz="3900" dirty="0">
                <a:solidFill>
                  <a:srgbClr val="D3232C"/>
                </a:solidFill>
                <a:latin typeface="Arial Black" panose="020B0A04020102020204" pitchFamily="34" charset="0"/>
              </a:rPr>
              <a:t>Registry </a:t>
            </a:r>
          </a:p>
          <a:p>
            <a:pPr algn="ctr"/>
            <a:r>
              <a:rPr lang="en-US" sz="3900" dirty="0">
                <a:solidFill>
                  <a:srgbClr val="D3232C"/>
                </a:solidFill>
                <a:latin typeface="Arial Black" panose="020B0A04020102020204" pitchFamily="34" charset="0"/>
              </a:rPr>
              <a:t>Great START</a:t>
            </a:r>
          </a:p>
          <a:p>
            <a:pPr algn="ctr"/>
            <a:r>
              <a:rPr lang="en-US" sz="6000" dirty="0">
                <a:solidFill>
                  <a:srgbClr val="D3232C"/>
                </a:solidFill>
                <a:latin typeface="Arial Black" panose="020B0A04020102020204" pitchFamily="34" charset="0"/>
              </a:rPr>
              <a:t>Scholarship </a:t>
            </a:r>
          </a:p>
          <a:p>
            <a:pPr algn="ctr"/>
            <a:r>
              <a:rPr lang="en-US" sz="6000" dirty="0">
                <a:solidFill>
                  <a:srgbClr val="D3232C"/>
                </a:solidFill>
                <a:latin typeface="Arial Black" panose="020B0A04020102020204" pitchFamily="34" charset="0"/>
              </a:rPr>
              <a:t>i-Learning  </a:t>
            </a:r>
          </a:p>
          <a:p>
            <a:endParaRPr lang="en-US" sz="2000" dirty="0">
              <a:solidFill>
                <a:srgbClr val="D3232C"/>
              </a:solidFill>
            </a:endParaRPr>
          </a:p>
        </p:txBody>
      </p:sp>
    </p:spTree>
    <p:extLst>
      <p:ext uri="{BB962C8B-B14F-4D97-AF65-F5344CB8AC3E}">
        <p14:creationId xmlns:p14="http://schemas.microsoft.com/office/powerpoint/2010/main" val="1475767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34910"/>
            <a:ext cx="8229600" cy="2324182"/>
          </a:xfrm>
        </p:spPr>
        <p:txBody>
          <a:bodyPr/>
          <a:lstStyle/>
          <a:p>
            <a:r>
              <a:rPr lang="en-US" sz="6000" b="1" dirty="0">
                <a:solidFill>
                  <a:srgbClr val="D3232C"/>
                </a:solidFill>
                <a:latin typeface="Arial Black" panose="020B0A04020102020204" pitchFamily="34" charset="0"/>
              </a:rPr>
              <a:t>Story by Numbers</a:t>
            </a:r>
            <a:br>
              <a:rPr lang="en-US" b="1" dirty="0">
                <a:solidFill>
                  <a:srgbClr val="FF0000"/>
                </a:solidFill>
                <a:latin typeface="Arial Black" panose="020B0A04020102020204" pitchFamily="34" charset="0"/>
              </a:rPr>
            </a:br>
            <a:r>
              <a:rPr lang="en-US" sz="3200" b="1" dirty="0">
                <a:solidFill>
                  <a:srgbClr val="D3232C"/>
                </a:solidFill>
                <a:latin typeface="Arial Black" panose="020B0A04020102020204" pitchFamily="34" charset="0"/>
              </a:rPr>
              <a:t>-</a:t>
            </a:r>
            <a:br>
              <a:rPr lang="en-US" b="1" dirty="0">
                <a:solidFill>
                  <a:srgbClr val="FF0000"/>
                </a:solidFill>
                <a:latin typeface="Arial Black" panose="020B0A04020102020204" pitchFamily="34" charset="0"/>
              </a:rPr>
            </a:br>
            <a:r>
              <a:rPr lang="en-US" sz="4000" b="1" dirty="0">
                <a:solidFill>
                  <a:srgbClr val="D3232C"/>
                </a:solidFill>
                <a:latin typeface="Arial Black" panose="020B0A04020102020204" pitchFamily="34" charset="0"/>
              </a:rPr>
              <a:t>Scholarship</a:t>
            </a:r>
            <a:r>
              <a:rPr lang="en-US" sz="4000" b="1" dirty="0">
                <a:solidFill>
                  <a:srgbClr val="FF0000"/>
                </a:solidFill>
                <a:latin typeface="Arial Black" panose="020B0A04020102020204" pitchFamily="34" charset="0"/>
              </a:rPr>
              <a:t> </a:t>
            </a:r>
            <a:r>
              <a:rPr lang="en-US" sz="4000" b="1" dirty="0">
                <a:solidFill>
                  <a:srgbClr val="D3232C"/>
                </a:solidFill>
                <a:latin typeface="Arial Black" panose="020B0A04020102020204" pitchFamily="34" charset="0"/>
              </a:rPr>
              <a:t>Support</a:t>
            </a:r>
            <a:endParaRPr lang="en-US" b="1" dirty="0">
              <a:solidFill>
                <a:srgbClr val="D3232C"/>
              </a:solidFill>
              <a:latin typeface="Arial Black" panose="020B0A04020102020204" pitchFamily="34" charset="0"/>
            </a:endParaRPr>
          </a:p>
        </p:txBody>
      </p:sp>
      <p:sp>
        <p:nvSpPr>
          <p:cNvPr id="3" name="Content Placeholder 2"/>
          <p:cNvSpPr>
            <a:spLocks noGrp="1"/>
          </p:cNvSpPr>
          <p:nvPr>
            <p:ph idx="1"/>
          </p:nvPr>
        </p:nvSpPr>
        <p:spPr/>
        <p:txBody>
          <a:bodyPr>
            <a:normAutofit/>
          </a:bodyPr>
          <a:lstStyle/>
          <a:p>
            <a:pPr marL="0" indent="0">
              <a:buNone/>
            </a:pPr>
            <a:endParaRPr lang="en-US" dirty="0">
              <a:solidFill>
                <a:srgbClr val="D3232C"/>
              </a:solidFill>
            </a:endParaRPr>
          </a:p>
          <a:p>
            <a:pPr marL="0" indent="0">
              <a:buNone/>
            </a:pPr>
            <a:endParaRPr lang="en-US" dirty="0">
              <a:solidFill>
                <a:srgbClr val="D3232C"/>
              </a:solidFill>
            </a:endParaRPr>
          </a:p>
        </p:txBody>
      </p:sp>
      <p:graphicFrame>
        <p:nvGraphicFramePr>
          <p:cNvPr id="7" name="Chart 6">
            <a:extLst>
              <a:ext uri="{FF2B5EF4-FFF2-40B4-BE49-F238E27FC236}">
                <a16:creationId xmlns:a16="http://schemas.microsoft.com/office/drawing/2014/main" id="{3195F981-6776-4AE9-B036-8783C1B66BCB}"/>
              </a:ext>
            </a:extLst>
          </p:cNvPr>
          <p:cNvGraphicFramePr/>
          <p:nvPr>
            <p:extLst>
              <p:ext uri="{D42A27DB-BD31-4B8C-83A1-F6EECF244321}">
                <p14:modId xmlns:p14="http://schemas.microsoft.com/office/powerpoint/2010/main" val="229387783"/>
              </p:ext>
            </p:extLst>
          </p:nvPr>
        </p:nvGraphicFramePr>
        <p:xfrm>
          <a:off x="1524000" y="2598820"/>
          <a:ext cx="6096000" cy="286217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42874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324182"/>
          </a:xfrm>
        </p:spPr>
        <p:txBody>
          <a:bodyPr>
            <a:normAutofit/>
          </a:bodyPr>
          <a:lstStyle/>
          <a:p>
            <a:r>
              <a:rPr lang="en-US" sz="5400" b="1" dirty="0" err="1">
                <a:solidFill>
                  <a:srgbClr val="D3232C"/>
                </a:solidFill>
                <a:latin typeface="Arial Black" panose="020B0A04020102020204" pitchFamily="34" charset="0"/>
              </a:rPr>
              <a:t>i</a:t>
            </a:r>
            <a:r>
              <a:rPr lang="en-US" sz="5400" b="1" dirty="0">
                <a:solidFill>
                  <a:srgbClr val="D3232C"/>
                </a:solidFill>
                <a:latin typeface="Arial Black" panose="020B0A04020102020204" pitchFamily="34" charset="0"/>
              </a:rPr>
              <a:t>-Learning Explosion</a:t>
            </a:r>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a:p>
        </p:txBody>
      </p:sp>
      <p:graphicFrame>
        <p:nvGraphicFramePr>
          <p:cNvPr id="7" name="Chart 6">
            <a:extLst>
              <a:ext uri="{FF2B5EF4-FFF2-40B4-BE49-F238E27FC236}">
                <a16:creationId xmlns:a16="http://schemas.microsoft.com/office/drawing/2014/main" id="{3195F981-6776-4AE9-B036-8783C1B66BCB}"/>
              </a:ext>
            </a:extLst>
          </p:cNvPr>
          <p:cNvGraphicFramePr/>
          <p:nvPr>
            <p:extLst>
              <p:ext uri="{D42A27DB-BD31-4B8C-83A1-F6EECF244321}">
                <p14:modId xmlns:p14="http://schemas.microsoft.com/office/powerpoint/2010/main" val="1726427634"/>
              </p:ext>
            </p:extLst>
          </p:nvPr>
        </p:nvGraphicFramePr>
        <p:xfrm>
          <a:off x="1524000" y="2598820"/>
          <a:ext cx="6096000" cy="286217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38246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43348"/>
            <a:ext cx="8153400" cy="990600"/>
          </a:xfrm>
        </p:spPr>
        <p:txBody>
          <a:bodyPr/>
          <a:lstStyle/>
          <a:p>
            <a:r>
              <a:rPr lang="en-US" b="1" dirty="0">
                <a:solidFill>
                  <a:srgbClr val="D3232C"/>
                </a:solidFill>
                <a:latin typeface="Arial Black" panose="020B0604020202020204" pitchFamily="34" charset="0"/>
                <a:cs typeface="Arial Black" panose="020B0604020202020204" pitchFamily="34" charset="0"/>
              </a:rPr>
              <a:t>Over 17,000 HITS!</a:t>
            </a:r>
          </a:p>
        </p:txBody>
      </p:sp>
      <p:pic>
        <p:nvPicPr>
          <p:cNvPr id="14" name="Content Placeholder 13" descr="A screenshot of a cell phone&#10;&#10;Description automatically generated">
            <a:extLst>
              <a:ext uri="{FF2B5EF4-FFF2-40B4-BE49-F238E27FC236}">
                <a16:creationId xmlns:a16="http://schemas.microsoft.com/office/drawing/2014/main" id="{E21E467A-D7CE-0A4B-A447-A1EDBFC53B6C}"/>
              </a:ext>
            </a:extLst>
          </p:cNvPr>
          <p:cNvPicPr>
            <a:picLocks noGrp="1" noChangeAspect="1"/>
          </p:cNvPicPr>
          <p:nvPr>
            <p:ph sz="quarter" idx="1"/>
          </p:nvPr>
        </p:nvPicPr>
        <p:blipFill>
          <a:blip r:embed="rId3"/>
          <a:stretch>
            <a:fillRect/>
          </a:stretch>
        </p:blipFill>
        <p:spPr>
          <a:xfrm>
            <a:off x="612775" y="1700056"/>
            <a:ext cx="8153400" cy="4296088"/>
          </a:xfrm>
          <a:ln>
            <a:solidFill>
              <a:schemeClr val="tx1">
                <a:lumMod val="50000"/>
                <a:lumOff val="50000"/>
              </a:schemeClr>
            </a:solidFill>
          </a:ln>
        </p:spPr>
      </p:pic>
    </p:spTree>
    <p:extLst>
      <p:ext uri="{BB962C8B-B14F-4D97-AF65-F5344CB8AC3E}">
        <p14:creationId xmlns:p14="http://schemas.microsoft.com/office/powerpoint/2010/main" val="1568960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492490" cy="1417638"/>
          </a:xfrm>
        </p:spPr>
        <p:txBody>
          <a:bodyPr>
            <a:noAutofit/>
          </a:bodyPr>
          <a:lstStyle/>
          <a:p>
            <a:r>
              <a:rPr lang="en-US" sz="4000" dirty="0">
                <a:solidFill>
                  <a:schemeClr val="bg1"/>
                </a:solidFill>
                <a:latin typeface="Arial Black" panose="020B0A04020102020204" pitchFamily="34" charset="0"/>
              </a:rPr>
              <a:t>Building the Pipeline</a:t>
            </a:r>
            <a:endParaRPr lang="en-US" sz="4000" dirty="0"/>
          </a:p>
        </p:txBody>
      </p:sp>
      <p:graphicFrame>
        <p:nvGraphicFramePr>
          <p:cNvPr id="4" name="Content Placeholder 3">
            <a:extLst>
              <a:ext uri="{FF2B5EF4-FFF2-40B4-BE49-F238E27FC236}">
                <a16:creationId xmlns:a16="http://schemas.microsoft.com/office/drawing/2014/main" id="{7B3A2A74-D911-4593-9BC5-3081A371D490}"/>
              </a:ext>
            </a:extLst>
          </p:cNvPr>
          <p:cNvGraphicFramePr>
            <a:graphicFrameLocks noGrp="1"/>
          </p:cNvGraphicFramePr>
          <p:nvPr>
            <p:ph idx="1"/>
            <p:extLst>
              <p:ext uri="{D42A27DB-BD31-4B8C-83A1-F6EECF244321}">
                <p14:modId xmlns:p14="http://schemas.microsoft.com/office/powerpoint/2010/main" val="1324940487"/>
              </p:ext>
            </p:extLst>
          </p:nvPr>
        </p:nvGraphicFramePr>
        <p:xfrm>
          <a:off x="71120" y="1716505"/>
          <a:ext cx="4500880" cy="432104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a:extLst>
              <a:ext uri="{FF2B5EF4-FFF2-40B4-BE49-F238E27FC236}">
                <a16:creationId xmlns:a16="http://schemas.microsoft.com/office/drawing/2014/main" id="{EBADDA5C-8221-4FF4-8C0D-6DEAA236A694}"/>
              </a:ext>
            </a:extLst>
          </p:cNvPr>
          <p:cNvSpPr txBox="1"/>
          <p:nvPr/>
        </p:nvSpPr>
        <p:spPr>
          <a:xfrm>
            <a:off x="4788568" y="2021305"/>
            <a:ext cx="4161122" cy="3046988"/>
          </a:xfrm>
          <a:prstGeom prst="rect">
            <a:avLst/>
          </a:prstGeom>
          <a:noFill/>
        </p:spPr>
        <p:txBody>
          <a:bodyPr wrap="square" rtlCol="0">
            <a:spAutoFit/>
          </a:bodyPr>
          <a:lstStyle/>
          <a:p>
            <a:r>
              <a:rPr lang="en-US" sz="4800" b="1" dirty="0">
                <a:solidFill>
                  <a:srgbClr val="D3232C"/>
                </a:solidFill>
              </a:rPr>
              <a:t>Gateways </a:t>
            </a:r>
            <a:br>
              <a:rPr lang="en-US" sz="4800" b="1" dirty="0">
                <a:solidFill>
                  <a:srgbClr val="D3232C"/>
                </a:solidFill>
              </a:rPr>
            </a:br>
            <a:r>
              <a:rPr lang="en-US" sz="4800" b="1" dirty="0">
                <a:solidFill>
                  <a:srgbClr val="D3232C"/>
                </a:solidFill>
              </a:rPr>
              <a:t>ECE Credential </a:t>
            </a:r>
            <a:br>
              <a:rPr lang="en-US" sz="4800" b="1" dirty="0">
                <a:solidFill>
                  <a:srgbClr val="D3232C"/>
                </a:solidFill>
              </a:rPr>
            </a:br>
            <a:r>
              <a:rPr lang="en-US" sz="4800" b="1" dirty="0">
                <a:solidFill>
                  <a:srgbClr val="D3232C"/>
                </a:solidFill>
              </a:rPr>
              <a:t>Level 1 in </a:t>
            </a:r>
            <a:br>
              <a:rPr lang="en-US" sz="4800" b="1" dirty="0">
                <a:solidFill>
                  <a:srgbClr val="D3232C"/>
                </a:solidFill>
              </a:rPr>
            </a:br>
            <a:r>
              <a:rPr lang="en-US" sz="4800" b="1" dirty="0">
                <a:solidFill>
                  <a:srgbClr val="D3232C"/>
                </a:solidFill>
              </a:rPr>
              <a:t>High Schools</a:t>
            </a:r>
          </a:p>
        </p:txBody>
      </p:sp>
    </p:spTree>
    <p:extLst>
      <p:ext uri="{BB962C8B-B14F-4D97-AF65-F5344CB8AC3E}">
        <p14:creationId xmlns:p14="http://schemas.microsoft.com/office/powerpoint/2010/main" val="325999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24182"/>
          </a:xfrm>
        </p:spPr>
        <p:txBody>
          <a:bodyPr>
            <a:normAutofit/>
          </a:bodyPr>
          <a:lstStyle/>
          <a:p>
            <a:r>
              <a:rPr lang="en-US" sz="4800" b="1" dirty="0">
                <a:solidFill>
                  <a:srgbClr val="D3232C"/>
                </a:solidFill>
                <a:latin typeface="Arial Black" panose="020B0604020202020204" pitchFamily="34" charset="0"/>
                <a:cs typeface="Arial Black" panose="020B0604020202020204" pitchFamily="34" charset="0"/>
              </a:rPr>
              <a:t>Painting a Picture for </a:t>
            </a:r>
            <a:br>
              <a:rPr lang="en-US" sz="4800" b="1" dirty="0">
                <a:solidFill>
                  <a:srgbClr val="D3232C"/>
                </a:solidFill>
                <a:latin typeface="Arial Black" panose="020B0604020202020204" pitchFamily="34" charset="0"/>
                <a:cs typeface="Arial Black" panose="020B0604020202020204" pitchFamily="34" charset="0"/>
              </a:rPr>
            </a:br>
            <a:r>
              <a:rPr lang="en-US" sz="4800" b="1">
                <a:solidFill>
                  <a:srgbClr val="D3232C"/>
                </a:solidFill>
                <a:latin typeface="Arial Black" panose="020B0604020202020204" pitchFamily="34" charset="0"/>
                <a:cs typeface="Arial Black" panose="020B0604020202020204" pitchFamily="34" charset="0"/>
              </a:rPr>
              <a:t>Early Childhood </a:t>
            </a:r>
            <a:endParaRPr lang="en-US" sz="4800" b="1" dirty="0">
              <a:solidFill>
                <a:srgbClr val="D3232C"/>
              </a:solidFill>
              <a:latin typeface="Arial Black" panose="020B0604020202020204" pitchFamily="34" charset="0"/>
              <a:cs typeface="Arial Black" panose="020B0604020202020204" pitchFamily="34" charset="0"/>
            </a:endParaRPr>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a:p>
        </p:txBody>
      </p:sp>
      <p:pic>
        <p:nvPicPr>
          <p:cNvPr id="5" name="Content Placeholder 5">
            <a:extLst>
              <a:ext uri="{FF2B5EF4-FFF2-40B4-BE49-F238E27FC236}">
                <a16:creationId xmlns:a16="http://schemas.microsoft.com/office/drawing/2014/main" id="{4B8B13B5-8A61-E74F-A37F-9CA07AD6047A}"/>
              </a:ext>
            </a:extLst>
          </p:cNvPr>
          <p:cNvPicPr>
            <a:picLocks noChangeAspect="1"/>
          </p:cNvPicPr>
          <p:nvPr/>
        </p:nvPicPr>
        <p:blipFill>
          <a:blip r:embed="rId4"/>
          <a:stretch>
            <a:fillRect/>
          </a:stretch>
        </p:blipFill>
        <p:spPr>
          <a:xfrm>
            <a:off x="457200" y="2824452"/>
            <a:ext cx="8229600" cy="2608399"/>
          </a:xfrm>
          <a:prstGeom prst="rect">
            <a:avLst/>
          </a:prstGeom>
          <a:solidFill>
            <a:schemeClr val="bg1"/>
          </a:solidFill>
        </p:spPr>
      </p:pic>
    </p:spTree>
    <p:extLst>
      <p:ext uri="{BB962C8B-B14F-4D97-AF65-F5344CB8AC3E}">
        <p14:creationId xmlns:p14="http://schemas.microsoft.com/office/powerpoint/2010/main" val="3332798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857250"/>
            <a:ext cx="9144000" cy="5143500"/>
          </a:xfrm>
          <a:prstGeom prst="rect">
            <a:avLst/>
          </a:prstGeom>
          <a:gradFill>
            <a:gsLst>
              <a:gs pos="0">
                <a:srgbClr val="004D5C"/>
              </a:gs>
              <a:gs pos="50000">
                <a:srgbClr val="006F7E"/>
              </a:gs>
              <a:gs pos="100000">
                <a:srgbClr val="004D5C"/>
              </a:gs>
            </a:gsLst>
            <a:lin ang="2520000" scaled="0"/>
          </a:gradFill>
          <a:ln w="431800">
            <a:noFill/>
          </a:ln>
          <a:effectLst>
            <a:innerShdw blurRad="203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itle 3"/>
          <p:cNvSpPr txBox="1">
            <a:spLocks/>
          </p:cNvSpPr>
          <p:nvPr/>
        </p:nvSpPr>
        <p:spPr>
          <a:xfrm>
            <a:off x="0" y="3852806"/>
            <a:ext cx="9144000" cy="1846788"/>
          </a:xfrm>
          <a:prstGeom prst="rect">
            <a:avLst/>
          </a:prstGeom>
          <a:solidFill>
            <a:srgbClr val="FFC000"/>
          </a:solidFill>
        </p:spPr>
        <p:txBody>
          <a:bodyPr vert="horz" lIns="68580" tIns="34290" rIns="68580" bIns="3429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15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21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Stephanie Bernoteit, Ed.D.</a:t>
            </a:r>
            <a:r>
              <a:rPr kumimoji="0" lang="en-US" sz="21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sym typeface="Wingdings" panose="05000000000000000000" pitchFamily="2" charset="2"/>
              </a:rPr>
              <a:t>|</a:t>
            </a:r>
            <a:r>
              <a:rPr kumimoji="0" lang="en-US" sz="21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 April 17, 2020</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28950" y="1721113"/>
            <a:ext cx="2743200" cy="1996425"/>
          </a:xfrm>
          <a:prstGeom prst="rect">
            <a:avLst/>
          </a:prstGeom>
          <a:effectLst>
            <a:outerShdw blurRad="25400" dist="25400" dir="2700000" algn="tl" rotWithShape="0">
              <a:prstClr val="black">
                <a:alpha val="40000"/>
              </a:prstClr>
            </a:outerShdw>
          </a:effectLst>
        </p:spPr>
      </p:pic>
    </p:spTree>
    <p:extLst>
      <p:ext uri="{BB962C8B-B14F-4D97-AF65-F5344CB8AC3E}">
        <p14:creationId xmlns:p14="http://schemas.microsoft.com/office/powerpoint/2010/main" val="38184775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133600"/>
            <a:ext cx="7772400" cy="1752600"/>
          </a:xfrm>
        </p:spPr>
        <p:txBody>
          <a:bodyPr/>
          <a:lstStyle/>
          <a:p>
            <a:r>
              <a:rPr lang="en-US" sz="5400" dirty="0"/>
              <a:t>Illinois Community College Board Update</a:t>
            </a:r>
          </a:p>
        </p:txBody>
      </p:sp>
      <p:sp>
        <p:nvSpPr>
          <p:cNvPr id="3" name="Subtitle 2"/>
          <p:cNvSpPr>
            <a:spLocks noGrp="1"/>
          </p:cNvSpPr>
          <p:nvPr>
            <p:ph type="subTitle" idx="1"/>
          </p:nvPr>
        </p:nvSpPr>
        <p:spPr>
          <a:xfrm>
            <a:off x="914400" y="4203032"/>
            <a:ext cx="7391400" cy="1969168"/>
          </a:xfrm>
        </p:spPr>
        <p:txBody>
          <a:bodyPr>
            <a:normAutofit/>
          </a:bodyPr>
          <a:lstStyle/>
          <a:p>
            <a:r>
              <a:rPr lang="en-US" sz="2400" dirty="0">
                <a:latin typeface="Arial Black" panose="020B0A04020102020204" pitchFamily="34" charset="0"/>
              </a:rPr>
              <a:t>April 17, 2020</a:t>
            </a:r>
          </a:p>
          <a:p>
            <a:r>
              <a:rPr lang="en-US" sz="2400" dirty="0">
                <a:latin typeface="Arial Black" panose="020B0A04020102020204" pitchFamily="34" charset="0"/>
              </a:rPr>
              <a:t>Dr. Marcus Brown</a:t>
            </a:r>
          </a:p>
          <a:p>
            <a:r>
              <a:rPr lang="en-US" sz="2400" dirty="0">
                <a:latin typeface="Arial Black" panose="020B0A04020102020204" pitchFamily="34" charset="0"/>
              </a:rPr>
              <a:t>ICCB Senior Director for Academic Affairs and Student Services </a:t>
            </a:r>
          </a:p>
          <a:p>
            <a:endParaRPr lang="en-US" sz="1800" dirty="0"/>
          </a:p>
        </p:txBody>
      </p:sp>
    </p:spTree>
    <p:extLst>
      <p:ext uri="{BB962C8B-B14F-4D97-AF65-F5344CB8AC3E}">
        <p14:creationId xmlns:p14="http://schemas.microsoft.com/office/powerpoint/2010/main" val="23501242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1849"/>
            <a:ext cx="8229600" cy="2051222"/>
          </a:xfrm>
        </p:spPr>
        <p:txBody>
          <a:bodyPr>
            <a:normAutofit/>
          </a:bodyPr>
          <a:lstStyle/>
          <a:p>
            <a:endParaRPr lang="en-US" sz="4000" dirty="0">
              <a:solidFill>
                <a:schemeClr val="bg1"/>
              </a:solidFill>
              <a:latin typeface="Arial Black" panose="020B0A04020102020204" pitchFamily="34" charset="0"/>
            </a:endParaRPr>
          </a:p>
        </p:txBody>
      </p:sp>
      <p:sp>
        <p:nvSpPr>
          <p:cNvPr id="3" name="Content Placeholder 2"/>
          <p:cNvSpPr>
            <a:spLocks noGrp="1"/>
          </p:cNvSpPr>
          <p:nvPr>
            <p:ph idx="1"/>
          </p:nvPr>
        </p:nvSpPr>
        <p:spPr>
          <a:xfrm>
            <a:off x="457200" y="1779373"/>
            <a:ext cx="8229600" cy="4346790"/>
          </a:xfrm>
        </p:spPr>
        <p:txBody>
          <a:bodyPr>
            <a:normAutofit/>
          </a:bodyPr>
          <a:lstStyle/>
          <a:p>
            <a:r>
              <a:rPr lang="en-US" dirty="0">
                <a:solidFill>
                  <a:srgbClr val="101010"/>
                </a:solidFill>
                <a:latin typeface="Calibri" panose="020F0502020204030204" pitchFamily="34" charset="0"/>
                <a:cs typeface="Calibri" panose="020F0502020204030204" pitchFamily="34" charset="0"/>
              </a:rPr>
              <a:t>There is a huge need and opportunity to give everyone a voice and to help transform society for the future. The scale of the technology and infrastructure that must be built is unprecedented, and… this is what we should focus on.</a:t>
            </a:r>
          </a:p>
          <a:p>
            <a:r>
              <a:rPr lang="en-US" b="1" dirty="0">
                <a:solidFill>
                  <a:srgbClr val="0000AA"/>
                </a:solid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Mark Zuckerberg</a:t>
            </a:r>
            <a:endParaRPr lang="en-US" b="1" dirty="0">
              <a:solidFill>
                <a:srgbClr val="666666"/>
              </a:solidFill>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40572455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89994"/>
          </a:xfrm>
        </p:spPr>
        <p:txBody>
          <a:bodyPr>
            <a:noAutofit/>
          </a:bodyPr>
          <a:lstStyle/>
          <a:p>
            <a:r>
              <a:rPr lang="en-US" sz="5400" b="1" dirty="0">
                <a:solidFill>
                  <a:srgbClr val="D42C2A"/>
                </a:solidFill>
                <a:latin typeface="Arial Black" panose="020B0A04020102020204" pitchFamily="34" charset="0"/>
              </a:rPr>
              <a:t>Positioned for Future</a:t>
            </a:r>
          </a:p>
        </p:txBody>
      </p:sp>
      <p:sp>
        <p:nvSpPr>
          <p:cNvPr id="3" name="Content Placeholder 2"/>
          <p:cNvSpPr>
            <a:spLocks noGrp="1"/>
          </p:cNvSpPr>
          <p:nvPr>
            <p:ph idx="1"/>
          </p:nvPr>
        </p:nvSpPr>
        <p:spPr>
          <a:xfrm>
            <a:off x="457200" y="1764632"/>
            <a:ext cx="8686800" cy="4056731"/>
          </a:xfrm>
        </p:spPr>
        <p:txBody>
          <a:bodyPr>
            <a:normAutofit/>
          </a:bodyPr>
          <a:lstStyle/>
          <a:p>
            <a:pPr>
              <a:buFont typeface="Arial" panose="020B0604020202020204" pitchFamily="34" charset="0"/>
              <a:buChar char="•"/>
            </a:pPr>
            <a:r>
              <a:rPr lang="en-US" dirty="0">
                <a:latin typeface="Calibri" panose="020F0502020204030204" pitchFamily="34" charset="0"/>
                <a:cs typeface="Calibri" panose="020F0502020204030204" pitchFamily="34" charset="0"/>
              </a:rPr>
              <a:t>Teacher Shortage</a:t>
            </a:r>
          </a:p>
          <a:p>
            <a:pPr lvl="2"/>
            <a:r>
              <a:rPr lang="en-US" sz="2800" dirty="0">
                <a:solidFill>
                  <a:prstClr val="black"/>
                </a:solidFill>
                <a:latin typeface="Calibri" panose="020F0502020204030204" pitchFamily="34" charset="0"/>
                <a:cs typeface="Calibri" panose="020F0502020204030204" pitchFamily="34" charset="0"/>
              </a:rPr>
              <a:t>Diverse Pipeline </a:t>
            </a:r>
          </a:p>
          <a:p>
            <a:pPr lvl="3"/>
            <a:r>
              <a:rPr lang="en-US" dirty="0">
                <a:solidFill>
                  <a:prstClr val="black"/>
                </a:solidFill>
                <a:latin typeface="Calibri" panose="020F0502020204030204" pitchFamily="34" charset="0"/>
                <a:cs typeface="Calibri" panose="020F0502020204030204" pitchFamily="34" charset="0"/>
              </a:rPr>
              <a:t> how can we maximize/support?</a:t>
            </a:r>
          </a:p>
          <a:p>
            <a:pPr lvl="2"/>
            <a:r>
              <a:rPr lang="en-US" sz="2800" dirty="0">
                <a:latin typeface="Calibri" panose="020F0502020204030204" pitchFamily="34" charset="0"/>
                <a:cs typeface="Calibri" panose="020F0502020204030204" pitchFamily="34" charset="0"/>
              </a:rPr>
              <a:t>Complex skills required</a:t>
            </a:r>
          </a:p>
          <a:p>
            <a:pPr lvl="3"/>
            <a:endParaRPr lang="en-US" sz="1200"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Early Childhood “in the moment”</a:t>
            </a:r>
          </a:p>
          <a:p>
            <a:pPr lvl="1"/>
            <a:r>
              <a:rPr lang="en-US" dirty="0">
                <a:latin typeface="Calibri" panose="020F0502020204030204" pitchFamily="34" charset="0"/>
                <a:cs typeface="Calibri" panose="020F0502020204030204" pitchFamily="34" charset="0"/>
              </a:rPr>
              <a:t>Recognized as Essential</a:t>
            </a:r>
          </a:p>
          <a:p>
            <a:pPr lvl="1"/>
            <a:r>
              <a:rPr lang="en-US" dirty="0">
                <a:latin typeface="Calibri" panose="020F0502020204030204" pitchFamily="34" charset="0"/>
                <a:cs typeface="Calibri" panose="020F0502020204030204" pitchFamily="34" charset="0"/>
              </a:rPr>
              <a:t>Appreciated as never before</a:t>
            </a:r>
          </a:p>
          <a:p>
            <a:pPr marL="0" indent="0">
              <a:buNone/>
            </a:pPr>
            <a:endParaRPr lang="en-US" dirty="0"/>
          </a:p>
        </p:txBody>
      </p:sp>
    </p:spTree>
    <p:extLst>
      <p:ext uri="{BB962C8B-B14F-4D97-AF65-F5344CB8AC3E}">
        <p14:creationId xmlns:p14="http://schemas.microsoft.com/office/powerpoint/2010/main" val="2033049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a:solidFill>
                  <a:schemeClr val="bg1"/>
                </a:solidFill>
                <a:latin typeface="Arial Black" panose="020B0A04020102020204" pitchFamily="34" charset="0"/>
              </a:rPr>
              <a:t>WELCOME</a:t>
            </a:r>
          </a:p>
        </p:txBody>
      </p:sp>
      <p:sp>
        <p:nvSpPr>
          <p:cNvPr id="3" name="Content Placeholder 2"/>
          <p:cNvSpPr>
            <a:spLocks noGrp="1"/>
          </p:cNvSpPr>
          <p:nvPr>
            <p:ph idx="1"/>
          </p:nvPr>
        </p:nvSpPr>
        <p:spPr>
          <a:xfrm>
            <a:off x="149696" y="1417638"/>
            <a:ext cx="9152612" cy="5111646"/>
          </a:xfrm>
        </p:spPr>
        <p:txBody>
          <a:bodyPr>
            <a:normAutofit fontScale="62500" lnSpcReduction="20000"/>
          </a:bodyPr>
          <a:lstStyle/>
          <a:p>
            <a:pPr marL="0" indent="0">
              <a:lnSpc>
                <a:spcPct val="220000"/>
              </a:lnSpc>
              <a:buNone/>
            </a:pPr>
            <a:r>
              <a:rPr lang="en-US" b="1" dirty="0">
                <a:solidFill>
                  <a:srgbClr val="FFC000"/>
                </a:solidFill>
                <a:latin typeface="Calibri" panose="020F0502020204030204" pitchFamily="34" charset="0"/>
                <a:ea typeface="Calibri" panose="020F0502020204030204" pitchFamily="34" charset="0"/>
              </a:rPr>
              <a:t>Forum Agenda for Friday, April 17, 2020</a:t>
            </a:r>
            <a:endParaRPr lang="en-US" dirty="0">
              <a:solidFill>
                <a:srgbClr val="FFC000"/>
              </a:solidFill>
              <a:latin typeface="Calibri" panose="020F0502020204030204" pitchFamily="34" charset="0"/>
              <a:ea typeface="Calibri" panose="020F0502020204030204" pitchFamily="34" charset="0"/>
            </a:endParaRPr>
          </a:p>
          <a:p>
            <a:pPr marL="0" indent="0">
              <a:buNone/>
            </a:pPr>
            <a:r>
              <a:rPr lang="en-US" sz="2600" dirty="0">
                <a:solidFill>
                  <a:srgbClr val="D3232C"/>
                </a:solidFill>
                <a:latin typeface="Calibri" panose="020F0502020204030204" pitchFamily="34" charset="0"/>
                <a:ea typeface="Calibri" panose="020F0502020204030204" pitchFamily="34" charset="0"/>
              </a:rPr>
              <a:t>10:00 AM</a:t>
            </a:r>
            <a:r>
              <a:rPr lang="en-US" sz="2600" dirty="0">
                <a:latin typeface="Calibri" panose="020F0502020204030204" pitchFamily="34" charset="0"/>
                <a:ea typeface="Calibri" panose="020F0502020204030204" pitchFamily="34" charset="0"/>
              </a:rPr>
              <a:t>		</a:t>
            </a:r>
            <a:r>
              <a:rPr lang="en-US" sz="2600" b="1" dirty="0">
                <a:latin typeface="Calibri" panose="020F0502020204030204" pitchFamily="34" charset="0"/>
                <a:ea typeface="Calibri" panose="020F0502020204030204" pitchFamily="34" charset="0"/>
              </a:rPr>
              <a:t>Welcome</a:t>
            </a:r>
            <a:r>
              <a:rPr lang="en-US" sz="2600" dirty="0">
                <a:latin typeface="Calibri" panose="020F0502020204030204" pitchFamily="34" charset="0"/>
                <a:ea typeface="Calibri" panose="020F0502020204030204" pitchFamily="34" charset="0"/>
              </a:rPr>
              <a:t> Joni Scritchlow, Senior Program Director INCCRRA</a:t>
            </a:r>
          </a:p>
          <a:p>
            <a:pPr marL="0" indent="0">
              <a:buNone/>
            </a:pPr>
            <a:r>
              <a:rPr lang="en-US" sz="2600" dirty="0">
                <a:latin typeface="Calibri" panose="020F0502020204030204" pitchFamily="34" charset="0"/>
                <a:ea typeface="Calibri" panose="020F0502020204030204" pitchFamily="34" charset="0"/>
              </a:rPr>
              <a:t>			</a:t>
            </a:r>
            <a:r>
              <a:rPr lang="en-US" sz="2600" b="1" i="1" dirty="0">
                <a:latin typeface="Calibri" panose="020F0502020204030204" pitchFamily="34" charset="0"/>
                <a:ea typeface="Calibri" panose="020F0502020204030204" pitchFamily="34" charset="0"/>
              </a:rPr>
              <a:t>Yesterday, Today, Tomorrow: Paint by Number</a:t>
            </a:r>
          </a:p>
          <a:p>
            <a:pPr marL="0" indent="0">
              <a:buNone/>
            </a:pPr>
            <a:endParaRPr lang="en-US" sz="2600" b="1" dirty="0">
              <a:latin typeface="Calibri" panose="020F0502020204030204" pitchFamily="34" charset="0"/>
              <a:ea typeface="Calibri" panose="020F0502020204030204" pitchFamily="34" charset="0"/>
            </a:endParaRPr>
          </a:p>
          <a:p>
            <a:pPr marL="0" indent="0">
              <a:buNone/>
            </a:pPr>
            <a:r>
              <a:rPr lang="en-US" sz="2600" b="1" dirty="0">
                <a:latin typeface="Calibri" panose="020F0502020204030204" pitchFamily="34" charset="0"/>
                <a:ea typeface="Calibri" panose="020F0502020204030204" pitchFamily="34" charset="0"/>
              </a:rPr>
              <a:t>			RFP Opportunities: Create YOUR Vision of Tomorrow</a:t>
            </a:r>
          </a:p>
          <a:p>
            <a:pPr marL="0" indent="0">
              <a:buNone/>
            </a:pPr>
            <a:r>
              <a:rPr lang="en-US" sz="2600" dirty="0">
                <a:latin typeface="Calibri" panose="020F0502020204030204" pitchFamily="34" charset="0"/>
                <a:ea typeface="Calibri" panose="020F0502020204030204" pitchFamily="34" charset="0"/>
              </a:rPr>
              <a:t>			Dr. Stephanie </a:t>
            </a:r>
            <a:r>
              <a:rPr lang="en-US" sz="2600" dirty="0" err="1">
                <a:latin typeface="Calibri" panose="020F0502020204030204" pitchFamily="34" charset="0"/>
                <a:ea typeface="Calibri" panose="020F0502020204030204" pitchFamily="34" charset="0"/>
              </a:rPr>
              <a:t>Bernoteit</a:t>
            </a:r>
            <a:endParaRPr lang="en-US" sz="2600" dirty="0">
              <a:latin typeface="Calibri" panose="020F0502020204030204" pitchFamily="34" charset="0"/>
              <a:ea typeface="Calibri" panose="020F0502020204030204" pitchFamily="34" charset="0"/>
            </a:endParaRPr>
          </a:p>
          <a:p>
            <a:pPr marL="0" indent="0">
              <a:buNone/>
            </a:pPr>
            <a:r>
              <a:rPr lang="en-US" sz="2600" i="1" dirty="0">
                <a:latin typeface="Calibri" panose="020F0502020204030204" pitchFamily="34" charset="0"/>
                <a:ea typeface="Calibri" panose="020F0502020204030204" pitchFamily="34" charset="0"/>
              </a:rPr>
              <a:t>			Illinois Board of Higher Education, Executive Deputy Director</a:t>
            </a:r>
          </a:p>
          <a:p>
            <a:pPr marL="0" indent="0">
              <a:buNone/>
            </a:pPr>
            <a:r>
              <a:rPr lang="en-US" sz="2600" dirty="0">
                <a:latin typeface="Calibri" panose="020F0502020204030204" pitchFamily="34" charset="0"/>
                <a:ea typeface="Calibri" panose="020F0502020204030204" pitchFamily="34" charset="0"/>
              </a:rPr>
              <a:t>			Dr. Marcus Brown</a:t>
            </a:r>
          </a:p>
          <a:p>
            <a:pPr marL="0" indent="0">
              <a:buNone/>
            </a:pPr>
            <a:r>
              <a:rPr lang="en-US" sz="2600" dirty="0">
                <a:latin typeface="Calibri" panose="020F0502020204030204" pitchFamily="34" charset="0"/>
                <a:ea typeface="Calibri" panose="020F0502020204030204" pitchFamily="34" charset="0"/>
              </a:rPr>
              <a:t>			</a:t>
            </a:r>
            <a:r>
              <a:rPr lang="en-US" sz="2600" i="1" dirty="0">
                <a:latin typeface="Calibri" panose="020F0502020204030204" pitchFamily="34" charset="0"/>
                <a:ea typeface="Calibri" panose="020F0502020204030204" pitchFamily="34" charset="0"/>
              </a:rPr>
              <a:t>Illinois Community College Board</a:t>
            </a:r>
          </a:p>
          <a:p>
            <a:pPr marL="0" indent="0">
              <a:buNone/>
            </a:pPr>
            <a:r>
              <a:rPr lang="en-US" sz="2600" i="1" dirty="0">
                <a:latin typeface="Calibri" panose="020F0502020204030204" pitchFamily="34" charset="0"/>
                <a:ea typeface="Calibri" panose="020F0502020204030204" pitchFamily="34" charset="0"/>
              </a:rPr>
              <a:t>			Senior Director for Academic Affairs and Student Services</a:t>
            </a:r>
          </a:p>
          <a:p>
            <a:pPr marL="0" indent="0">
              <a:buNone/>
            </a:pPr>
            <a:r>
              <a:rPr lang="en-US" sz="2600" dirty="0">
                <a:latin typeface="Calibri" panose="020F0502020204030204" pitchFamily="34" charset="0"/>
                <a:ea typeface="Calibri" panose="020F0502020204030204" pitchFamily="34" charset="0"/>
              </a:rPr>
              <a:t>	</a:t>
            </a:r>
          </a:p>
          <a:p>
            <a:pPr marL="0" indent="0">
              <a:buNone/>
            </a:pPr>
            <a:r>
              <a:rPr lang="en-US" sz="2600" dirty="0">
                <a:latin typeface="Calibri" panose="020F0502020204030204" pitchFamily="34" charset="0"/>
                <a:ea typeface="Calibri" panose="020F0502020204030204" pitchFamily="34" charset="0"/>
              </a:rPr>
              <a:t>			</a:t>
            </a:r>
            <a:r>
              <a:rPr lang="en-US" sz="2600" b="1" dirty="0">
                <a:latin typeface="Calibri" panose="020F0502020204030204" pitchFamily="34" charset="0"/>
                <a:ea typeface="Calibri" panose="020F0502020204030204" pitchFamily="34" charset="0"/>
              </a:rPr>
              <a:t>Keynote presentation </a:t>
            </a:r>
            <a:r>
              <a:rPr lang="en-US" sz="2600" dirty="0">
                <a:latin typeface="Calibri" panose="020F0502020204030204" pitchFamily="34" charset="0"/>
                <a:ea typeface="Calibri" panose="020F0502020204030204" pitchFamily="34" charset="0"/>
              </a:rPr>
              <a:t>by Dr. Theresa Hawley</a:t>
            </a:r>
          </a:p>
          <a:p>
            <a:pPr marL="0" indent="0">
              <a:buNone/>
            </a:pPr>
            <a:r>
              <a:rPr lang="en-US" sz="2600" i="1" dirty="0">
                <a:latin typeface="Calibri" panose="020F0502020204030204" pitchFamily="34" charset="0"/>
                <a:ea typeface="Calibri" panose="020F0502020204030204" pitchFamily="34" charset="0"/>
              </a:rPr>
              <a:t>			Office of the Governor JB Pritzker </a:t>
            </a:r>
          </a:p>
          <a:p>
            <a:pPr marL="0" indent="0">
              <a:buNone/>
            </a:pPr>
            <a:r>
              <a:rPr lang="en-US" sz="2600" b="1" dirty="0">
                <a:latin typeface="Calibri" panose="020F0502020204030204" pitchFamily="34" charset="0"/>
                <a:ea typeface="Calibri" panose="020F0502020204030204" pitchFamily="34" charset="0"/>
              </a:rPr>
              <a:t>			</a:t>
            </a:r>
            <a:r>
              <a:rPr lang="en-US" sz="2600" b="1" i="1" dirty="0">
                <a:latin typeface="Calibri" panose="020F0502020204030204" pitchFamily="34" charset="0"/>
                <a:ea typeface="Calibri" panose="020F0502020204030204" pitchFamily="34" charset="0"/>
              </a:rPr>
              <a:t>The Best State to Raise Young Children: What Will it Take from Higher Ed?</a:t>
            </a:r>
          </a:p>
          <a:p>
            <a:pPr marL="0" indent="0">
              <a:buNone/>
            </a:pPr>
            <a:r>
              <a:rPr lang="en-US" sz="2600" dirty="0">
                <a:latin typeface="Calibri" panose="020F0502020204030204" pitchFamily="34" charset="0"/>
                <a:ea typeface="Calibri" panose="020F0502020204030204" pitchFamily="34" charset="0"/>
              </a:rPr>
              <a:t>			</a:t>
            </a:r>
          </a:p>
          <a:p>
            <a:pPr marL="0" indent="0">
              <a:buNone/>
            </a:pPr>
            <a:r>
              <a:rPr lang="en-US" sz="2600" dirty="0">
                <a:latin typeface="Calibri" panose="020F0502020204030204" pitchFamily="34" charset="0"/>
                <a:ea typeface="Calibri" panose="020F0502020204030204" pitchFamily="34" charset="0"/>
              </a:rPr>
              <a:t>			</a:t>
            </a:r>
            <a:r>
              <a:rPr lang="en-US" sz="2600" b="1" dirty="0">
                <a:latin typeface="Calibri" panose="020F0502020204030204" pitchFamily="34" charset="0"/>
                <a:ea typeface="Calibri" panose="020F0502020204030204" pitchFamily="34" charset="0"/>
              </a:rPr>
              <a:t>Wrap-Up/Closing Thoughts</a:t>
            </a:r>
          </a:p>
          <a:p>
            <a:pPr marL="0" indent="0">
              <a:buNone/>
            </a:pPr>
            <a:endParaRPr lang="en-US" sz="2600" dirty="0">
              <a:latin typeface="Calibri" panose="020F0502020204030204" pitchFamily="34" charset="0"/>
              <a:ea typeface="Calibri" panose="020F0502020204030204" pitchFamily="34" charset="0"/>
            </a:endParaRPr>
          </a:p>
          <a:p>
            <a:pPr marL="0" indent="0">
              <a:buNone/>
            </a:pPr>
            <a:r>
              <a:rPr lang="en-US" sz="2600" dirty="0">
                <a:solidFill>
                  <a:srgbClr val="D3232C"/>
                </a:solidFill>
                <a:latin typeface="Calibri" panose="020F0502020204030204" pitchFamily="34" charset="0"/>
                <a:ea typeface="Calibri" panose="020F0502020204030204" pitchFamily="34" charset="0"/>
              </a:rPr>
              <a:t>1:00 PM</a:t>
            </a:r>
            <a:r>
              <a:rPr lang="en-US" sz="2600" dirty="0">
                <a:latin typeface="Calibri" panose="020F0502020204030204" pitchFamily="34" charset="0"/>
                <a:ea typeface="Calibri" panose="020F0502020204030204" pitchFamily="34" charset="0"/>
              </a:rPr>
              <a:t>		</a:t>
            </a:r>
            <a:r>
              <a:rPr lang="en-US" sz="2600" b="1" dirty="0">
                <a:latin typeface="Calibri" panose="020F0502020204030204" pitchFamily="34" charset="0"/>
                <a:ea typeface="Calibri" panose="020F0502020204030204" pitchFamily="34" charset="0"/>
              </a:rPr>
              <a:t>Adjourn</a:t>
            </a:r>
          </a:p>
          <a:p>
            <a:pPr marL="0" indent="0">
              <a:buNone/>
            </a:pPr>
            <a:endParaRPr lang="en-US" dirty="0"/>
          </a:p>
        </p:txBody>
      </p:sp>
    </p:spTree>
    <p:extLst>
      <p:ext uri="{BB962C8B-B14F-4D97-AF65-F5344CB8AC3E}">
        <p14:creationId xmlns:p14="http://schemas.microsoft.com/office/powerpoint/2010/main" val="10941434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latin typeface="Arial Black" panose="020B0A04020102020204" pitchFamily="34" charset="0"/>
              </a:rPr>
              <a:t>Change is Underway</a:t>
            </a:r>
          </a:p>
        </p:txBody>
      </p:sp>
      <p:sp>
        <p:nvSpPr>
          <p:cNvPr id="5" name="Content Placeholder 4">
            <a:extLst>
              <a:ext uri="{FF2B5EF4-FFF2-40B4-BE49-F238E27FC236}">
                <a16:creationId xmlns:a16="http://schemas.microsoft.com/office/drawing/2014/main" id="{982FF0A5-50B3-408D-94AB-021E9F1DEBF8}"/>
              </a:ext>
            </a:extLst>
          </p:cNvPr>
          <p:cNvSpPr>
            <a:spLocks noGrp="1"/>
          </p:cNvSpPr>
          <p:nvPr>
            <p:ph idx="1"/>
          </p:nvPr>
        </p:nvSpPr>
        <p:spPr/>
        <p:txBody>
          <a:bodyPr>
            <a:normAutofit fontScale="92500"/>
          </a:bodyPr>
          <a:lstStyle/>
          <a:p>
            <a:r>
              <a:rPr lang="en-US" dirty="0"/>
              <a:t>National Competency-Based Education Network</a:t>
            </a:r>
          </a:p>
          <a:p>
            <a:pPr lvl="1"/>
            <a:r>
              <a:rPr lang="en-US" dirty="0"/>
              <a:t>Institutions Expanding Competency-Based Education nationally</a:t>
            </a:r>
          </a:p>
          <a:p>
            <a:pPr lvl="1"/>
            <a:r>
              <a:rPr lang="en-US" dirty="0"/>
              <a:t>CBE meets student &amp; workforce needs</a:t>
            </a:r>
          </a:p>
          <a:p>
            <a:pPr lvl="1"/>
            <a:r>
              <a:rPr lang="en-US" dirty="0"/>
              <a:t>On-line not required/less reliance on seat time IS </a:t>
            </a:r>
          </a:p>
          <a:p>
            <a:r>
              <a:rPr lang="en-US" dirty="0"/>
              <a:t>ISBE movement to K-12 Teacher Preparation Competencies mirrors Early Childhood</a:t>
            </a:r>
          </a:p>
          <a:p>
            <a:r>
              <a:rPr lang="en-US" dirty="0"/>
              <a:t>NAEYC developed Early Childhood Competencies</a:t>
            </a:r>
          </a:p>
        </p:txBody>
      </p:sp>
    </p:spTree>
    <p:extLst>
      <p:ext uri="{BB962C8B-B14F-4D97-AF65-F5344CB8AC3E}">
        <p14:creationId xmlns:p14="http://schemas.microsoft.com/office/powerpoint/2010/main" val="24729553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a:solidFill>
                  <a:srgbClr val="D42C2A"/>
                </a:solidFill>
                <a:latin typeface="Arial Black" panose="020B0A04020102020204" pitchFamily="34" charset="0"/>
              </a:rPr>
              <a:t>Complex Times</a:t>
            </a:r>
          </a:p>
        </p:txBody>
      </p:sp>
      <p:sp>
        <p:nvSpPr>
          <p:cNvPr id="3" name="Content Placeholder 2"/>
          <p:cNvSpPr>
            <a:spLocks noGrp="1"/>
          </p:cNvSpPr>
          <p:nvPr>
            <p:ph idx="1"/>
          </p:nvPr>
        </p:nvSpPr>
        <p:spPr/>
        <p:txBody>
          <a:bodyPr>
            <a:normAutofit/>
          </a:bodyPr>
          <a:lstStyle/>
          <a:p>
            <a:pPr marL="0" indent="0">
              <a:buNone/>
            </a:pPr>
            <a:r>
              <a:rPr lang="en-US" dirty="0">
                <a:latin typeface="Calibri" panose="020F0502020204030204" pitchFamily="34" charset="0"/>
                <a:cs typeface="Calibri" panose="020F0502020204030204" pitchFamily="34" charset="0"/>
              </a:rPr>
              <a:t>COVID-19</a:t>
            </a:r>
          </a:p>
          <a:p>
            <a:r>
              <a:rPr lang="en-US" dirty="0">
                <a:latin typeface="Calibri" panose="020F0502020204030204" pitchFamily="34" charset="0"/>
                <a:cs typeface="Calibri" panose="020F0502020204030204" pitchFamily="34" charset="0"/>
              </a:rPr>
              <a:t>What will change?  </a:t>
            </a:r>
          </a:p>
          <a:p>
            <a:pPr lvl="1"/>
            <a:r>
              <a:rPr lang="en-US" dirty="0">
                <a:latin typeface="Calibri" panose="020F0502020204030204" pitchFamily="34" charset="0"/>
                <a:cs typeface="Calibri" panose="020F0502020204030204" pitchFamily="34" charset="0"/>
              </a:rPr>
              <a:t>Student appetite</a:t>
            </a:r>
          </a:p>
          <a:p>
            <a:pPr lvl="1"/>
            <a:r>
              <a:rPr lang="en-US" dirty="0">
                <a:latin typeface="Calibri" panose="020F0502020204030204" pitchFamily="34" charset="0"/>
                <a:cs typeface="Calibri" panose="020F0502020204030204" pitchFamily="34" charset="0"/>
              </a:rPr>
              <a:t>Faculty perspective</a:t>
            </a:r>
          </a:p>
          <a:p>
            <a:pPr lvl="1"/>
            <a:r>
              <a:rPr lang="en-US" dirty="0">
                <a:latin typeface="Calibri" panose="020F0502020204030204" pitchFamily="34" charset="0"/>
                <a:cs typeface="Calibri" panose="020F0502020204030204" pitchFamily="34" charset="0"/>
              </a:rPr>
              <a:t>Technology utilization</a:t>
            </a:r>
          </a:p>
          <a:p>
            <a:pPr lvl="1"/>
            <a:endParaRPr lang="en-US" dirty="0">
              <a:latin typeface="Calibri" panose="020F0502020204030204" pitchFamily="34" charset="0"/>
              <a:cs typeface="Calibri" panose="020F0502020204030204" pitchFamily="34" charset="0"/>
            </a:endParaRPr>
          </a:p>
          <a:p>
            <a:pPr marL="457200" lvl="1" indent="0">
              <a:buNone/>
            </a:pPr>
            <a:r>
              <a:rPr lang="en-US" dirty="0">
                <a:latin typeface="Calibri" panose="020F0502020204030204" pitchFamily="34" charset="0"/>
                <a:cs typeface="Calibri" panose="020F0502020204030204" pitchFamily="34" charset="0"/>
              </a:rPr>
              <a:t>How can we position institutions to maximize the opportunities change brings?</a:t>
            </a:r>
          </a:p>
        </p:txBody>
      </p:sp>
    </p:spTree>
    <p:extLst>
      <p:ext uri="{BB962C8B-B14F-4D97-AF65-F5344CB8AC3E}">
        <p14:creationId xmlns:p14="http://schemas.microsoft.com/office/powerpoint/2010/main" val="1726942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A2C61F8-874F-F342-A736-BAB7DA9889B4}"/>
              </a:ext>
            </a:extLst>
          </p:cNvPr>
          <p:cNvSpPr>
            <a:spLocks noGrp="1"/>
          </p:cNvSpPr>
          <p:nvPr>
            <p:ph type="title"/>
          </p:nvPr>
        </p:nvSpPr>
        <p:spPr>
          <a:xfrm>
            <a:off x="457200" y="914400"/>
            <a:ext cx="8297694" cy="769918"/>
          </a:xfrm>
        </p:spPr>
        <p:txBody>
          <a:bodyPr>
            <a:noAutofit/>
          </a:bodyPr>
          <a:lstStyle/>
          <a:p>
            <a:r>
              <a:rPr lang="en-US" sz="3600" dirty="0"/>
              <a:t>% who believe they would need more education to find a comparable job if they lose theirs - </a:t>
            </a:r>
            <a:r>
              <a:rPr lang="en-US" sz="2000" i="1" dirty="0" err="1"/>
              <a:t>stradaeducation</a:t>
            </a:r>
            <a:endParaRPr lang="en-US" sz="2000" i="1" dirty="0"/>
          </a:p>
        </p:txBody>
      </p:sp>
      <p:pic>
        <p:nvPicPr>
          <p:cNvPr id="9" name="Picture 2">
            <a:extLst>
              <a:ext uri="{FF2B5EF4-FFF2-40B4-BE49-F238E27FC236}">
                <a16:creationId xmlns:a16="http://schemas.microsoft.com/office/drawing/2014/main" id="{814A091A-E986-AD4C-BBCA-249E6A0BF5A8}"/>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250004" y="2056999"/>
            <a:ext cx="6643991" cy="3518117"/>
          </a:xfrm>
          <a:prstGeom prst="rect">
            <a:avLst/>
          </a:prstGeom>
          <a:solidFill>
            <a:srgbClr val="C00000"/>
          </a:solidFill>
        </p:spPr>
      </p:pic>
    </p:spTree>
    <p:extLst>
      <p:ext uri="{BB962C8B-B14F-4D97-AF65-F5344CB8AC3E}">
        <p14:creationId xmlns:p14="http://schemas.microsoft.com/office/powerpoint/2010/main" val="3463890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28336"/>
            <a:ext cx="8492490" cy="1545974"/>
          </a:xfrm>
        </p:spPr>
        <p:txBody>
          <a:bodyPr>
            <a:noAutofit/>
          </a:bodyPr>
          <a:lstStyle/>
          <a:p>
            <a:r>
              <a:rPr lang="en-US" sz="4000" dirty="0">
                <a:solidFill>
                  <a:schemeClr val="bg1"/>
                </a:solidFill>
                <a:latin typeface="Arial Black" panose="020B0A04020102020204" pitchFamily="34" charset="0"/>
              </a:rPr>
              <a:t>State Competency Leadership Team</a:t>
            </a:r>
            <a:endParaRPr lang="en-US" sz="4000" dirty="0"/>
          </a:p>
        </p:txBody>
      </p:sp>
      <p:sp>
        <p:nvSpPr>
          <p:cNvPr id="3" name="Content Placeholder 2">
            <a:extLst>
              <a:ext uri="{FF2B5EF4-FFF2-40B4-BE49-F238E27FC236}">
                <a16:creationId xmlns:a16="http://schemas.microsoft.com/office/drawing/2014/main" id="{125FCF0F-D278-41CA-9719-306594E473DC}"/>
              </a:ext>
            </a:extLst>
          </p:cNvPr>
          <p:cNvSpPr>
            <a:spLocks noGrp="1"/>
          </p:cNvSpPr>
          <p:nvPr>
            <p:ph idx="1"/>
          </p:nvPr>
        </p:nvSpPr>
        <p:spPr>
          <a:xfrm>
            <a:off x="457200" y="1417638"/>
            <a:ext cx="8492490" cy="4708525"/>
          </a:xfrm>
        </p:spPr>
        <p:txBody>
          <a:bodyPr>
            <a:normAutofit/>
          </a:bodyPr>
          <a:lstStyle/>
          <a:p>
            <a:pPr marL="0" lvl="0" indent="0">
              <a:buNone/>
            </a:pPr>
            <a:r>
              <a:rPr lang="en-US" b="1" dirty="0">
                <a:solidFill>
                  <a:prstClr val="black"/>
                </a:solidFill>
                <a:latin typeface="Calibri" panose="020F0502020204030204" pitchFamily="34" charset="0"/>
                <a:cs typeface="Calibri" panose="020F0502020204030204" pitchFamily="34" charset="0"/>
              </a:rPr>
              <a:t>Faculty Fellows Project – </a:t>
            </a:r>
            <a:r>
              <a:rPr lang="en-US" b="1" u="sng" dirty="0">
                <a:solidFill>
                  <a:prstClr val="black"/>
                </a:solidFill>
                <a:latin typeface="Calibri" panose="020F0502020204030204" pitchFamily="34" charset="0"/>
                <a:cs typeface="Calibri" panose="020F0502020204030204" pitchFamily="34" charset="0"/>
              </a:rPr>
              <a:t>Accomplished</a:t>
            </a:r>
            <a:r>
              <a:rPr lang="en-US" sz="2800" b="1" dirty="0">
                <a:solidFill>
                  <a:prstClr val="black"/>
                </a:solidFill>
                <a:latin typeface="Calibri" panose="020F0502020204030204" pitchFamily="34" charset="0"/>
                <a:cs typeface="Calibri" panose="020F0502020204030204" pitchFamily="34" charset="0"/>
              </a:rPr>
              <a:t> 2019 </a:t>
            </a:r>
            <a:br>
              <a:rPr lang="en-US" sz="2800" b="1" dirty="0">
                <a:solidFill>
                  <a:prstClr val="black"/>
                </a:solidFill>
                <a:latin typeface="Calibri" panose="020F0502020204030204" pitchFamily="34" charset="0"/>
                <a:cs typeface="Calibri" panose="020F0502020204030204" pitchFamily="34" charset="0"/>
              </a:rPr>
            </a:br>
            <a:r>
              <a:rPr lang="en-US" sz="2800" b="1" dirty="0">
                <a:solidFill>
                  <a:prstClr val="black"/>
                </a:solidFill>
                <a:latin typeface="Calibri" panose="020F0502020204030204" pitchFamily="34" charset="0"/>
                <a:cs typeface="Calibri" panose="020F0502020204030204" pitchFamily="34" charset="0"/>
              </a:rPr>
              <a:t>Grant from McCormick Foundation</a:t>
            </a:r>
          </a:p>
          <a:p>
            <a:pPr marL="0" lvl="0" indent="0">
              <a:buNone/>
            </a:pPr>
            <a:endParaRPr lang="en-US" sz="1200" b="1" dirty="0">
              <a:solidFill>
                <a:prstClr val="black"/>
              </a:solidFill>
              <a:latin typeface="Calibri" panose="020F0502020204030204" pitchFamily="34" charset="0"/>
              <a:cs typeface="Calibri" panose="020F0502020204030204" pitchFamily="34" charset="0"/>
            </a:endParaRPr>
          </a:p>
          <a:p>
            <a:pPr lvl="0"/>
            <a:r>
              <a:rPr lang="en-US" sz="2500" b="1" dirty="0">
                <a:solidFill>
                  <a:prstClr val="black"/>
                </a:solidFill>
                <a:latin typeface="Calibri" panose="020F0502020204030204" pitchFamily="34" charset="0"/>
                <a:cs typeface="Calibri" panose="020F0502020204030204" pitchFamily="34" charset="0"/>
              </a:rPr>
              <a:t>Develop expanded repository of assessments of </a:t>
            </a:r>
            <a:br>
              <a:rPr lang="en-US" sz="2500" b="1" dirty="0">
                <a:solidFill>
                  <a:prstClr val="black"/>
                </a:solidFill>
                <a:latin typeface="Calibri" panose="020F0502020204030204" pitchFamily="34" charset="0"/>
                <a:cs typeface="Calibri" panose="020F0502020204030204" pitchFamily="34" charset="0"/>
              </a:rPr>
            </a:br>
            <a:r>
              <a:rPr lang="en-US" sz="2500" b="1" dirty="0">
                <a:solidFill>
                  <a:prstClr val="black"/>
                </a:solidFill>
                <a:latin typeface="Calibri" panose="020F0502020204030204" pitchFamily="34" charset="0"/>
                <a:cs typeface="Calibri" panose="020F0502020204030204" pitchFamily="34" charset="0"/>
              </a:rPr>
              <a:t>Gateways Credential competencies - existing rubrics</a:t>
            </a:r>
          </a:p>
          <a:p>
            <a:pPr lvl="1"/>
            <a:r>
              <a:rPr lang="en-US" sz="2100" b="1" dirty="0">
                <a:solidFill>
                  <a:prstClr val="black"/>
                </a:solidFill>
                <a:latin typeface="Calibri" panose="020F0502020204030204" pitchFamily="34" charset="0"/>
                <a:cs typeface="Calibri" panose="020F0502020204030204" pitchFamily="34" charset="0"/>
              </a:rPr>
              <a:t>Faculty ARE USING the ECE Tool Box </a:t>
            </a:r>
          </a:p>
          <a:p>
            <a:pPr lvl="1"/>
            <a:endParaRPr lang="en-US" sz="1200" b="1" dirty="0">
              <a:solidFill>
                <a:prstClr val="black"/>
              </a:solidFill>
              <a:latin typeface="Calibri" panose="020F0502020204030204" pitchFamily="34" charset="0"/>
              <a:cs typeface="Calibri" panose="020F0502020204030204" pitchFamily="34" charset="0"/>
            </a:endParaRPr>
          </a:p>
          <a:p>
            <a:pPr lvl="0"/>
            <a:r>
              <a:rPr lang="en-US" sz="2500" b="1" dirty="0">
                <a:solidFill>
                  <a:prstClr val="black"/>
                </a:solidFill>
                <a:latin typeface="Calibri" panose="020F0502020204030204" pitchFamily="34" charset="0"/>
                <a:cs typeface="Calibri" panose="020F0502020204030204" pitchFamily="34" charset="0"/>
              </a:rPr>
              <a:t>Broaden knowledge &amp; utilization of Gateways Credential assessment infrastructure and rubrics</a:t>
            </a:r>
          </a:p>
          <a:p>
            <a:pPr lvl="0"/>
            <a:endParaRPr lang="en-US" sz="1200" b="1" dirty="0">
              <a:solidFill>
                <a:prstClr val="black"/>
              </a:solidFill>
              <a:latin typeface="Calibri" panose="020F0502020204030204" pitchFamily="34" charset="0"/>
              <a:cs typeface="Calibri" panose="020F0502020204030204" pitchFamily="34" charset="0"/>
            </a:endParaRPr>
          </a:p>
          <a:p>
            <a:pPr lvl="0"/>
            <a:r>
              <a:rPr lang="en-US" sz="2500" b="1" dirty="0">
                <a:solidFill>
                  <a:prstClr val="black"/>
                </a:solidFill>
                <a:latin typeface="Calibri" panose="020F0502020204030204" pitchFamily="34" charset="0"/>
                <a:cs typeface="Calibri" panose="020F0502020204030204" pitchFamily="34" charset="0"/>
              </a:rPr>
              <a:t>Explore opportunities to use technology </a:t>
            </a:r>
            <a:br>
              <a:rPr lang="en-US" sz="2500" b="1" dirty="0">
                <a:solidFill>
                  <a:prstClr val="black"/>
                </a:solidFill>
                <a:latin typeface="Calibri" panose="020F0502020204030204" pitchFamily="34" charset="0"/>
                <a:cs typeface="Calibri" panose="020F0502020204030204" pitchFamily="34" charset="0"/>
              </a:rPr>
            </a:br>
            <a:r>
              <a:rPr lang="en-US" sz="2500" b="1" dirty="0">
                <a:solidFill>
                  <a:prstClr val="black"/>
                </a:solidFill>
                <a:latin typeface="Calibri" panose="020F0502020204030204" pitchFamily="34" charset="0"/>
                <a:cs typeface="Calibri" panose="020F0502020204030204" pitchFamily="34" charset="0"/>
              </a:rPr>
              <a:t>in assessments, repository, database</a:t>
            </a:r>
          </a:p>
        </p:txBody>
      </p:sp>
    </p:spTree>
    <p:extLst>
      <p:ext uri="{BB962C8B-B14F-4D97-AF65-F5344CB8AC3E}">
        <p14:creationId xmlns:p14="http://schemas.microsoft.com/office/powerpoint/2010/main" val="35018237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28336"/>
            <a:ext cx="8492490" cy="1545974"/>
          </a:xfrm>
        </p:spPr>
        <p:txBody>
          <a:bodyPr>
            <a:noAutofit/>
          </a:bodyPr>
          <a:lstStyle/>
          <a:p>
            <a:r>
              <a:rPr lang="en-US" sz="4000" dirty="0">
                <a:solidFill>
                  <a:schemeClr val="bg1"/>
                </a:solidFill>
                <a:latin typeface="Arial Black" panose="020B0A04020102020204" pitchFamily="34" charset="0"/>
              </a:rPr>
              <a:t>State Competency Leadership Team</a:t>
            </a:r>
            <a:endParaRPr lang="en-US" sz="4000" dirty="0"/>
          </a:p>
        </p:txBody>
      </p:sp>
      <p:sp>
        <p:nvSpPr>
          <p:cNvPr id="3" name="Content Placeholder 2">
            <a:extLst>
              <a:ext uri="{FF2B5EF4-FFF2-40B4-BE49-F238E27FC236}">
                <a16:creationId xmlns:a16="http://schemas.microsoft.com/office/drawing/2014/main" id="{125FCF0F-D278-41CA-9719-306594E473DC}"/>
              </a:ext>
            </a:extLst>
          </p:cNvPr>
          <p:cNvSpPr>
            <a:spLocks noGrp="1"/>
          </p:cNvSpPr>
          <p:nvPr>
            <p:ph idx="1"/>
          </p:nvPr>
        </p:nvSpPr>
        <p:spPr>
          <a:xfrm>
            <a:off x="457200" y="1600200"/>
            <a:ext cx="8492490" cy="4525963"/>
          </a:xfrm>
        </p:spPr>
        <p:txBody>
          <a:bodyPr>
            <a:normAutofit/>
          </a:bodyPr>
          <a:lstStyle/>
          <a:p>
            <a:pPr marL="0" lvl="0" indent="0">
              <a:buNone/>
            </a:pPr>
            <a:r>
              <a:rPr lang="en-US" b="1" dirty="0">
                <a:solidFill>
                  <a:prstClr val="black"/>
                </a:solidFill>
                <a:latin typeface="Calibri" panose="020F0502020204030204" pitchFamily="34" charset="0"/>
                <a:cs typeface="Calibri" panose="020F0502020204030204" pitchFamily="34" charset="0"/>
              </a:rPr>
              <a:t>Faculty Fellows Project – Next Steps</a:t>
            </a:r>
            <a:endParaRPr lang="en-US" sz="2800" b="1" dirty="0">
              <a:solidFill>
                <a:prstClr val="black"/>
              </a:solidFill>
              <a:latin typeface="Calibri" panose="020F0502020204030204" pitchFamily="34" charset="0"/>
              <a:cs typeface="Calibri" panose="020F0502020204030204" pitchFamily="34" charset="0"/>
            </a:endParaRPr>
          </a:p>
          <a:p>
            <a:endParaRPr lang="en-US" sz="1400" b="1" dirty="0">
              <a:latin typeface="Calibri" panose="020F0502020204030204" pitchFamily="34" charset="0"/>
              <a:cs typeface="Calibri" panose="020F0502020204030204" pitchFamily="34" charset="0"/>
            </a:endParaRPr>
          </a:p>
          <a:p>
            <a:r>
              <a:rPr lang="en-US" sz="2500" b="1" dirty="0">
                <a:latin typeface="Calibri" panose="020F0502020204030204" pitchFamily="34" charset="0"/>
                <a:cs typeface="Calibri" panose="020F0502020204030204" pitchFamily="34" charset="0"/>
              </a:rPr>
              <a:t>Faculty Fellows did initial work to identify potential data collection points for a future assessment repository</a:t>
            </a:r>
          </a:p>
          <a:p>
            <a:endParaRPr lang="en-US" sz="1200" b="1" dirty="0">
              <a:latin typeface="Calibri" panose="020F0502020204030204" pitchFamily="34" charset="0"/>
              <a:cs typeface="Calibri" panose="020F0502020204030204" pitchFamily="34" charset="0"/>
            </a:endParaRPr>
          </a:p>
          <a:p>
            <a:r>
              <a:rPr lang="en-US" sz="2500" b="1" dirty="0">
                <a:latin typeface="Calibri" panose="020F0502020204030204" pitchFamily="34" charset="0"/>
                <a:cs typeface="Calibri" panose="020F0502020204030204" pitchFamily="34" charset="0"/>
              </a:rPr>
              <a:t>Refinement needed and processes for reporting</a:t>
            </a:r>
          </a:p>
          <a:p>
            <a:endParaRPr lang="en-US" sz="1200" b="1" dirty="0">
              <a:latin typeface="Calibri" panose="020F0502020204030204" pitchFamily="34" charset="0"/>
              <a:cs typeface="Calibri" panose="020F0502020204030204" pitchFamily="34" charset="0"/>
            </a:endParaRPr>
          </a:p>
          <a:p>
            <a:r>
              <a:rPr lang="en-US" sz="2500" b="1" dirty="0">
                <a:latin typeface="Calibri" panose="020F0502020204030204" pitchFamily="34" charset="0"/>
                <a:cs typeface="Calibri" panose="020F0502020204030204" pitchFamily="34" charset="0"/>
              </a:rPr>
              <a:t>Good news………………..</a:t>
            </a:r>
          </a:p>
          <a:p>
            <a:pPr lvl="0"/>
            <a:endParaRPr lang="en-US" sz="2500" b="1" dirty="0">
              <a:solidFill>
                <a:prstClr val="black"/>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65213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81328"/>
          </a:xfrm>
        </p:spPr>
        <p:txBody>
          <a:bodyPr>
            <a:normAutofit fontScale="90000"/>
          </a:bodyPr>
          <a:lstStyle/>
          <a:p>
            <a:r>
              <a:rPr lang="en-US" sz="4600" b="1" dirty="0">
                <a:solidFill>
                  <a:schemeClr val="bg1"/>
                </a:solidFill>
                <a:latin typeface="Arial Black" panose="020B0A04020102020204" pitchFamily="34" charset="0"/>
              </a:rPr>
              <a:t>Early Educator Investment Collaborative</a:t>
            </a:r>
          </a:p>
        </p:txBody>
      </p:sp>
      <p:sp>
        <p:nvSpPr>
          <p:cNvPr id="3" name="Content Placeholder 2"/>
          <p:cNvSpPr>
            <a:spLocks noGrp="1"/>
          </p:cNvSpPr>
          <p:nvPr>
            <p:ph idx="1"/>
          </p:nvPr>
        </p:nvSpPr>
        <p:spPr>
          <a:xfrm>
            <a:off x="457200" y="1689541"/>
            <a:ext cx="8229600" cy="2179806"/>
          </a:xfrm>
        </p:spPr>
        <p:txBody>
          <a:bodyPr>
            <a:noAutofit/>
          </a:bodyPr>
          <a:lstStyle/>
          <a:p>
            <a:pPr marL="0" indent="0">
              <a:buNone/>
            </a:pPr>
            <a:r>
              <a:rPr lang="en-US" sz="3600" dirty="0"/>
              <a:t>LOI was submitted by National Louis University with partnership opportunities for a range of Illinois higher education institutions. </a:t>
            </a:r>
          </a:p>
        </p:txBody>
      </p:sp>
    </p:spTree>
    <p:extLst>
      <p:ext uri="{BB962C8B-B14F-4D97-AF65-F5344CB8AC3E}">
        <p14:creationId xmlns:p14="http://schemas.microsoft.com/office/powerpoint/2010/main" val="3977828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12478"/>
          </a:xfrm>
        </p:spPr>
        <p:txBody>
          <a:bodyPr>
            <a:normAutofit fontScale="90000"/>
          </a:bodyPr>
          <a:lstStyle/>
          <a:p>
            <a:r>
              <a:rPr lang="en-US" sz="5400" b="1" dirty="0">
                <a:solidFill>
                  <a:schemeClr val="bg1"/>
                </a:solidFill>
                <a:latin typeface="Arial Black" panose="020B0A04020102020204" pitchFamily="34" charset="0"/>
              </a:rPr>
              <a:t>Opportunities Ahead</a:t>
            </a:r>
          </a:p>
        </p:txBody>
      </p:sp>
      <p:sp>
        <p:nvSpPr>
          <p:cNvPr id="3" name="Content Placeholder 2"/>
          <p:cNvSpPr>
            <a:spLocks noGrp="1"/>
          </p:cNvSpPr>
          <p:nvPr>
            <p:ph idx="1"/>
          </p:nvPr>
        </p:nvSpPr>
        <p:spPr>
          <a:xfrm>
            <a:off x="457199" y="1700462"/>
            <a:ext cx="8462211" cy="4425701"/>
          </a:xfrm>
        </p:spPr>
        <p:txBody>
          <a:bodyPr>
            <a:normAutofit/>
          </a:bodyPr>
          <a:lstStyle/>
          <a:p>
            <a:r>
              <a:rPr lang="en-US" sz="3600" dirty="0">
                <a:latin typeface="Calibri" panose="020F0502020204030204" pitchFamily="34" charset="0"/>
                <a:ea typeface="+mj-ea"/>
                <a:cs typeface="Calibri" panose="020F0502020204030204" pitchFamily="34" charset="0"/>
              </a:rPr>
              <a:t>RFP for Early Childhood Credential Completion Cohort (EC4) Grants</a:t>
            </a:r>
          </a:p>
          <a:p>
            <a:endParaRPr lang="en-US" sz="1200" dirty="0">
              <a:latin typeface="Calibri" panose="020F0502020204030204" pitchFamily="34" charset="0"/>
              <a:ea typeface="+mj-ea"/>
              <a:cs typeface="Calibri" panose="020F0502020204030204" pitchFamily="34" charset="0"/>
            </a:endParaRPr>
          </a:p>
          <a:p>
            <a:r>
              <a:rPr lang="en-US" sz="3600" dirty="0">
                <a:latin typeface="Calibri" panose="020F0502020204030204" pitchFamily="34" charset="0"/>
                <a:ea typeface="+mj-ea"/>
                <a:cs typeface="Calibri" panose="020F0502020204030204" pitchFamily="34" charset="0"/>
              </a:rPr>
              <a:t>RFP for interested institutions to work </a:t>
            </a:r>
            <a:br>
              <a:rPr lang="en-US" sz="3600" dirty="0">
                <a:latin typeface="Calibri" panose="020F0502020204030204" pitchFamily="34" charset="0"/>
                <a:ea typeface="+mj-ea"/>
                <a:cs typeface="Calibri" panose="020F0502020204030204" pitchFamily="34" charset="0"/>
              </a:rPr>
            </a:br>
            <a:r>
              <a:rPr lang="en-US" sz="3600" dirty="0">
                <a:latin typeface="Calibri" panose="020F0502020204030204" pitchFamily="34" charset="0"/>
                <a:ea typeface="+mj-ea"/>
                <a:cs typeface="Calibri" panose="020F0502020204030204" pitchFamily="34" charset="0"/>
              </a:rPr>
              <a:t>on Illinois Gateways ECE Credential competency modularization</a:t>
            </a:r>
          </a:p>
          <a:p>
            <a:r>
              <a:rPr lang="en-US" sz="3600" dirty="0">
                <a:latin typeface="Calibri" panose="020F0502020204030204" pitchFamily="34" charset="0"/>
                <a:ea typeface="+mj-ea"/>
                <a:cs typeface="Calibri" panose="020F0502020204030204" pitchFamily="34" charset="0"/>
              </a:rPr>
              <a:t>RFP to expand or maximize ways to </a:t>
            </a:r>
            <a:br>
              <a:rPr lang="en-US" sz="3600" dirty="0">
                <a:latin typeface="Calibri" panose="020F0502020204030204" pitchFamily="34" charset="0"/>
                <a:ea typeface="+mj-ea"/>
                <a:cs typeface="Calibri" panose="020F0502020204030204" pitchFamily="34" charset="0"/>
              </a:rPr>
            </a:br>
            <a:r>
              <a:rPr lang="en-US" sz="3600" dirty="0">
                <a:latin typeface="Calibri" panose="020F0502020204030204" pitchFamily="34" charset="0"/>
                <a:ea typeface="+mj-ea"/>
                <a:cs typeface="Calibri" panose="020F0502020204030204" pitchFamily="34" charset="0"/>
              </a:rPr>
              <a:t>utilize technology</a:t>
            </a:r>
          </a:p>
          <a:p>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53836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97DFC-17D2-4DAF-B884-0F8998D624C8}"/>
              </a:ext>
            </a:extLst>
          </p:cNvPr>
          <p:cNvSpPr>
            <a:spLocks noGrp="1"/>
          </p:cNvSpPr>
          <p:nvPr>
            <p:ph type="title"/>
          </p:nvPr>
        </p:nvSpPr>
        <p:spPr/>
        <p:txBody>
          <a:bodyPr>
            <a:normAutofit fontScale="90000"/>
          </a:bodyPr>
          <a:lstStyle/>
          <a:p>
            <a:pPr algn="l"/>
            <a:r>
              <a:rPr lang="en-US" dirty="0"/>
              <a:t>RFP for Early Childhood Credential Completion Cohort (EC4) Grants</a:t>
            </a:r>
          </a:p>
        </p:txBody>
      </p:sp>
      <p:sp>
        <p:nvSpPr>
          <p:cNvPr id="3" name="Content Placeholder 2">
            <a:extLst>
              <a:ext uri="{FF2B5EF4-FFF2-40B4-BE49-F238E27FC236}">
                <a16:creationId xmlns:a16="http://schemas.microsoft.com/office/drawing/2014/main" id="{397F07F8-12A3-406F-8E05-C0B3914C9126}"/>
              </a:ext>
            </a:extLst>
          </p:cNvPr>
          <p:cNvSpPr>
            <a:spLocks noGrp="1"/>
          </p:cNvSpPr>
          <p:nvPr>
            <p:ph idx="1"/>
          </p:nvPr>
        </p:nvSpPr>
        <p:spPr/>
        <p:txBody>
          <a:bodyPr>
            <a:normAutofit lnSpcReduction="10000"/>
          </a:bodyPr>
          <a:lstStyle/>
          <a:p>
            <a:r>
              <a:rPr lang="en-US" dirty="0"/>
              <a:t>1.3M in funds from Illinois PDGB-5 Initiative</a:t>
            </a:r>
          </a:p>
          <a:p>
            <a:r>
              <a:rPr lang="en-US" dirty="0"/>
              <a:t>RFP planned release ~May 1, 2020</a:t>
            </a:r>
          </a:p>
          <a:p>
            <a:r>
              <a:rPr lang="en-US" dirty="0"/>
              <a:t>Applications likely due June 1, 2020</a:t>
            </a:r>
          </a:p>
          <a:p>
            <a:r>
              <a:rPr lang="en-US" dirty="0"/>
              <a:t>Work begins ~July 1, 2020</a:t>
            </a:r>
          </a:p>
          <a:p>
            <a:r>
              <a:rPr lang="en-US" dirty="0"/>
              <a:t>Opportunity for at least four grants for cohorts of 20-40</a:t>
            </a:r>
          </a:p>
          <a:p>
            <a:r>
              <a:rPr lang="en-US" dirty="0"/>
              <a:t>Eligibility:</a:t>
            </a:r>
          </a:p>
          <a:p>
            <a:pPr lvl="1"/>
            <a:r>
              <a:rPr lang="en-US" dirty="0"/>
              <a:t>Illinois institutions of higher education</a:t>
            </a:r>
          </a:p>
          <a:p>
            <a:pPr lvl="1"/>
            <a:r>
              <a:rPr lang="en-US" dirty="0"/>
              <a:t>Accredited by the Higher Learning Commission</a:t>
            </a:r>
          </a:p>
          <a:p>
            <a:pPr lvl="1"/>
            <a:r>
              <a:rPr lang="en-US" dirty="0"/>
              <a:t>Entitled by Illinois Gateways</a:t>
            </a:r>
          </a:p>
          <a:p>
            <a:pPr lvl="1"/>
            <a:endParaRPr lang="en-US" dirty="0"/>
          </a:p>
          <a:p>
            <a:endParaRPr lang="en-US" dirty="0"/>
          </a:p>
          <a:p>
            <a:endParaRPr lang="en-US" dirty="0"/>
          </a:p>
        </p:txBody>
      </p:sp>
    </p:spTree>
    <p:extLst>
      <p:ext uri="{BB962C8B-B14F-4D97-AF65-F5344CB8AC3E}">
        <p14:creationId xmlns:p14="http://schemas.microsoft.com/office/powerpoint/2010/main" val="7515911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58365"/>
            <a:ext cx="8526379" cy="1187116"/>
          </a:xfrm>
        </p:spPr>
        <p:txBody>
          <a:bodyPr>
            <a:noAutofit/>
          </a:bodyPr>
          <a:lstStyle/>
          <a:p>
            <a:r>
              <a:rPr lang="en-US" sz="4000" b="1" dirty="0">
                <a:solidFill>
                  <a:schemeClr val="bg1"/>
                </a:solidFill>
                <a:latin typeface="Arial Black" panose="020B0A04020102020204" pitchFamily="34" charset="0"/>
              </a:rPr>
              <a:t>RFP: ECE Credential Competency Modularization</a:t>
            </a:r>
          </a:p>
        </p:txBody>
      </p:sp>
      <p:sp>
        <p:nvSpPr>
          <p:cNvPr id="3" name="Content Placeholder 2"/>
          <p:cNvSpPr>
            <a:spLocks noGrp="1"/>
          </p:cNvSpPr>
          <p:nvPr>
            <p:ph idx="1"/>
          </p:nvPr>
        </p:nvSpPr>
        <p:spPr>
          <a:xfrm>
            <a:off x="457200" y="1629127"/>
            <a:ext cx="8229600" cy="4730500"/>
          </a:xfrm>
        </p:spPr>
        <p:txBody>
          <a:bodyPr>
            <a:normAutofit fontScale="92500" lnSpcReduction="10000"/>
          </a:bodyPr>
          <a:lstStyle/>
          <a:p>
            <a:pPr marL="228600" lvl="0" indent="-228600" defTabSz="914400">
              <a:lnSpc>
                <a:spcPct val="90000"/>
              </a:lnSpc>
              <a:spcBef>
                <a:spcPts val="1000"/>
              </a:spcBef>
              <a:buFont typeface="Arial" panose="020B0604020202020204" pitchFamily="34" charset="0"/>
              <a:buChar char="•"/>
            </a:pPr>
            <a:r>
              <a:rPr lang="en-US" sz="2800" dirty="0">
                <a:solidFill>
                  <a:prstClr val="black"/>
                </a:solidFill>
                <a:latin typeface="Calibri" panose="020F0502020204030204" pitchFamily="34" charset="0"/>
                <a:cs typeface="Calibri" panose="020F0502020204030204" pitchFamily="34" charset="0"/>
              </a:rPr>
              <a:t>Funded through GOECD’s Illinois PDGB-5Federal Renewal Grant</a:t>
            </a:r>
          </a:p>
          <a:p>
            <a:pPr marL="228600" lvl="0" indent="-228600" defTabSz="914400">
              <a:lnSpc>
                <a:spcPct val="90000"/>
              </a:lnSpc>
              <a:spcBef>
                <a:spcPts val="1000"/>
              </a:spcBef>
              <a:buFont typeface="Arial" panose="020B0604020202020204" pitchFamily="34" charset="0"/>
              <a:buChar char="•"/>
            </a:pPr>
            <a:r>
              <a:rPr lang="en-US" sz="2800" dirty="0">
                <a:solidFill>
                  <a:prstClr val="black"/>
                </a:solidFill>
                <a:latin typeface="Calibri" panose="020F0502020204030204" pitchFamily="34" charset="0"/>
                <a:cs typeface="Calibri" panose="020F0502020204030204" pitchFamily="34" charset="0"/>
              </a:rPr>
              <a:t>RFP released May 1, 2020</a:t>
            </a:r>
          </a:p>
          <a:p>
            <a:pPr marL="228600" lvl="0" indent="-228600" defTabSz="914400">
              <a:lnSpc>
                <a:spcPct val="90000"/>
              </a:lnSpc>
              <a:spcBef>
                <a:spcPts val="1000"/>
              </a:spcBef>
              <a:buFont typeface="Arial" panose="020B0604020202020204" pitchFamily="34" charset="0"/>
              <a:buChar char="•"/>
            </a:pPr>
            <a:r>
              <a:rPr lang="en-US" sz="2800" dirty="0">
                <a:solidFill>
                  <a:prstClr val="black"/>
                </a:solidFill>
                <a:latin typeface="Calibri" panose="020F0502020204030204" pitchFamily="34" charset="0"/>
                <a:cs typeface="Calibri" panose="020F0502020204030204" pitchFamily="34" charset="0"/>
              </a:rPr>
              <a:t>Applications due June 1, 2020</a:t>
            </a:r>
          </a:p>
          <a:p>
            <a:pPr marL="228600" lvl="0" indent="-228600" defTabSz="914400">
              <a:lnSpc>
                <a:spcPct val="90000"/>
              </a:lnSpc>
              <a:spcBef>
                <a:spcPts val="1000"/>
              </a:spcBef>
              <a:buFont typeface="Arial" panose="020B0604020202020204" pitchFamily="34" charset="0"/>
              <a:buChar char="•"/>
            </a:pPr>
            <a:r>
              <a:rPr lang="en-US" sz="2800" dirty="0">
                <a:solidFill>
                  <a:prstClr val="black"/>
                </a:solidFill>
                <a:latin typeface="Calibri" panose="020F0502020204030204" pitchFamily="34" charset="0"/>
                <a:cs typeface="Calibri" panose="020F0502020204030204" pitchFamily="34" charset="0"/>
              </a:rPr>
              <a:t>Work beginning July 1, 2020</a:t>
            </a:r>
          </a:p>
          <a:p>
            <a:pPr marL="228600" lvl="0" indent="-228600" defTabSz="914400">
              <a:lnSpc>
                <a:spcPct val="90000"/>
              </a:lnSpc>
              <a:spcBef>
                <a:spcPts val="1000"/>
              </a:spcBef>
              <a:buFont typeface="Arial" panose="020B0604020202020204" pitchFamily="34" charset="0"/>
              <a:buChar char="•"/>
            </a:pPr>
            <a:r>
              <a:rPr lang="en-US" sz="2800" dirty="0">
                <a:solidFill>
                  <a:prstClr val="black"/>
                </a:solidFill>
                <a:latin typeface="Calibri" panose="020F0502020204030204" pitchFamily="34" charset="0"/>
                <a:cs typeface="Calibri" panose="020F0502020204030204" pitchFamily="34" charset="0"/>
              </a:rPr>
              <a:t>Opportunity for four to six Higher Education Institutions to be funded</a:t>
            </a:r>
          </a:p>
          <a:p>
            <a:pPr marL="228600" lvl="0" indent="-228600" defTabSz="914400">
              <a:lnSpc>
                <a:spcPct val="90000"/>
              </a:lnSpc>
              <a:spcBef>
                <a:spcPts val="1000"/>
              </a:spcBef>
              <a:buFont typeface="Arial" panose="020B0604020202020204" pitchFamily="34" charset="0"/>
              <a:buChar char="•"/>
            </a:pPr>
            <a:r>
              <a:rPr lang="en-US" sz="2800" dirty="0">
                <a:solidFill>
                  <a:prstClr val="black"/>
                </a:solidFill>
                <a:latin typeface="Calibri" panose="020F0502020204030204" pitchFamily="34" charset="0"/>
                <a:cs typeface="Calibri" panose="020F0502020204030204" pitchFamily="34" charset="0"/>
              </a:rPr>
              <a:t>Eligibility:</a:t>
            </a:r>
          </a:p>
          <a:p>
            <a:pPr marL="685800" lvl="1" indent="-228600" defTabSz="914400">
              <a:lnSpc>
                <a:spcPct val="90000"/>
              </a:lnSpc>
              <a:spcBef>
                <a:spcPts val="500"/>
              </a:spcBef>
              <a:buFont typeface="Arial" panose="020B0604020202020204" pitchFamily="34" charset="0"/>
              <a:buChar char="•"/>
            </a:pPr>
            <a:r>
              <a:rPr lang="en-US" sz="2400" dirty="0">
                <a:solidFill>
                  <a:prstClr val="black"/>
                </a:solidFill>
                <a:latin typeface="Calibri" panose="020F0502020204030204" pitchFamily="34" charset="0"/>
                <a:cs typeface="Calibri" panose="020F0502020204030204" pitchFamily="34" charset="0"/>
              </a:rPr>
              <a:t>Illinois institutions of higher education</a:t>
            </a:r>
          </a:p>
          <a:p>
            <a:pPr marL="685800" lvl="1" indent="-228600" defTabSz="914400">
              <a:lnSpc>
                <a:spcPct val="90000"/>
              </a:lnSpc>
              <a:spcBef>
                <a:spcPts val="500"/>
              </a:spcBef>
              <a:buFont typeface="Arial" panose="020B0604020202020204" pitchFamily="34" charset="0"/>
              <a:buChar char="•"/>
            </a:pPr>
            <a:r>
              <a:rPr lang="en-US" sz="2400" dirty="0">
                <a:solidFill>
                  <a:prstClr val="black"/>
                </a:solidFill>
                <a:latin typeface="Calibri" panose="020F0502020204030204" pitchFamily="34" charset="0"/>
                <a:cs typeface="Calibri" panose="020F0502020204030204" pitchFamily="34" charset="0"/>
              </a:rPr>
              <a:t>Accredited by the Higher Learning Commission</a:t>
            </a:r>
          </a:p>
          <a:p>
            <a:pPr marL="685800" lvl="1" indent="-228600" defTabSz="914400">
              <a:lnSpc>
                <a:spcPct val="90000"/>
              </a:lnSpc>
              <a:spcBef>
                <a:spcPts val="500"/>
              </a:spcBef>
              <a:buFont typeface="Arial" panose="020B0604020202020204" pitchFamily="34" charset="0"/>
              <a:buChar char="•"/>
            </a:pPr>
            <a:r>
              <a:rPr lang="en-US" sz="2400" dirty="0">
                <a:solidFill>
                  <a:prstClr val="black"/>
                </a:solidFill>
                <a:latin typeface="Calibri" panose="020F0502020204030204" pitchFamily="34" charset="0"/>
                <a:cs typeface="Calibri" panose="020F0502020204030204" pitchFamily="34" charset="0"/>
              </a:rPr>
              <a:t>Gateways to Opportunity Credential Entitled </a:t>
            </a:r>
            <a:br>
              <a:rPr lang="en-US" sz="2400" dirty="0">
                <a:solidFill>
                  <a:prstClr val="black"/>
                </a:solidFill>
                <a:latin typeface="Calibri" panose="020F0502020204030204" pitchFamily="34" charset="0"/>
                <a:cs typeface="Calibri" panose="020F0502020204030204" pitchFamily="34" charset="0"/>
              </a:rPr>
            </a:br>
            <a:r>
              <a:rPr lang="en-US" sz="2400" dirty="0">
                <a:solidFill>
                  <a:prstClr val="black"/>
                </a:solidFill>
                <a:latin typeface="Calibri" panose="020F0502020204030204" pitchFamily="34" charset="0"/>
                <a:cs typeface="Calibri" panose="020F0502020204030204" pitchFamily="34" charset="0"/>
              </a:rPr>
              <a:t>Institution via INCCRRA</a:t>
            </a:r>
          </a:p>
          <a:p>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246931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Technology RFP Opportunity</a:t>
            </a:r>
          </a:p>
        </p:txBody>
      </p:sp>
      <p:sp>
        <p:nvSpPr>
          <p:cNvPr id="3" name="Content Placeholder 2"/>
          <p:cNvSpPr>
            <a:spLocks noGrp="1"/>
          </p:cNvSpPr>
          <p:nvPr>
            <p:ph idx="1"/>
          </p:nvPr>
        </p:nvSpPr>
        <p:spPr/>
        <p:txBody>
          <a:bodyPr>
            <a:normAutofit/>
          </a:bodyPr>
          <a:lstStyle/>
          <a:p>
            <a:r>
              <a:rPr lang="en-US" sz="3200" dirty="0"/>
              <a:t>More than ever, we see the impact technology can have on educating and training students</a:t>
            </a:r>
          </a:p>
          <a:p>
            <a:r>
              <a:rPr lang="en-US" sz="3200" dirty="0"/>
              <a:t>Build on the competency-based model</a:t>
            </a:r>
          </a:p>
          <a:p>
            <a:r>
              <a:rPr lang="en-US" sz="3200" dirty="0"/>
              <a:t>Enhance opportunities to ensure students are ready when they move out into the field. </a:t>
            </a:r>
          </a:p>
          <a:p>
            <a:pPr marL="0" indent="0">
              <a:buNone/>
            </a:pPr>
            <a:endParaRPr lang="en-US" sz="3200" dirty="0"/>
          </a:p>
          <a:p>
            <a:r>
              <a:rPr lang="en-US" sz="3200" dirty="0"/>
              <a:t>Grant details forthcoming</a:t>
            </a:r>
          </a:p>
        </p:txBody>
      </p:sp>
    </p:spTree>
    <p:extLst>
      <p:ext uri="{BB962C8B-B14F-4D97-AF65-F5344CB8AC3E}">
        <p14:creationId xmlns:p14="http://schemas.microsoft.com/office/powerpoint/2010/main" val="1576093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a:p>
        </p:txBody>
      </p:sp>
      <p:sp>
        <p:nvSpPr>
          <p:cNvPr id="5" name="Title 4">
            <a:extLst>
              <a:ext uri="{FF2B5EF4-FFF2-40B4-BE49-F238E27FC236}">
                <a16:creationId xmlns:a16="http://schemas.microsoft.com/office/drawing/2014/main" id="{01E819ED-E37C-4871-9612-BA95C8911F7F}"/>
              </a:ext>
            </a:extLst>
          </p:cNvPr>
          <p:cNvSpPr>
            <a:spLocks noGrp="1"/>
          </p:cNvSpPr>
          <p:nvPr>
            <p:ph type="title"/>
          </p:nvPr>
        </p:nvSpPr>
        <p:spPr/>
        <p:txBody>
          <a:bodyPr/>
          <a:lstStyle/>
          <a:p>
            <a:r>
              <a:rPr lang="en-US" b="1" dirty="0">
                <a:solidFill>
                  <a:srgbClr val="D3232C"/>
                </a:solidFill>
                <a:latin typeface="Arial Black" panose="020B0A04020102020204" pitchFamily="34" charset="0"/>
              </a:rPr>
              <a:t>Materials/Information</a:t>
            </a:r>
            <a:endParaRPr lang="en-US" dirty="0">
              <a:solidFill>
                <a:srgbClr val="D3232C"/>
              </a:solidFill>
            </a:endParaRPr>
          </a:p>
        </p:txBody>
      </p:sp>
      <p:sp>
        <p:nvSpPr>
          <p:cNvPr id="8" name="Content Placeholder 2">
            <a:extLst>
              <a:ext uri="{FF2B5EF4-FFF2-40B4-BE49-F238E27FC236}">
                <a16:creationId xmlns:a16="http://schemas.microsoft.com/office/drawing/2014/main" id="{C854D56A-F965-417B-922C-F0275CC1C768}"/>
              </a:ext>
            </a:extLst>
          </p:cNvPr>
          <p:cNvSpPr txBox="1">
            <a:spLocks/>
          </p:cNvSpPr>
          <p:nvPr/>
        </p:nvSpPr>
        <p:spPr>
          <a:xfrm>
            <a:off x="607102" y="1270416"/>
            <a:ext cx="8229600" cy="4525963"/>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Gateways to Opportunity Forum Agenda</a:t>
            </a:r>
          </a:p>
          <a:p>
            <a:r>
              <a:rPr lang="en-US" dirty="0"/>
              <a:t>State Panel Bios</a:t>
            </a:r>
          </a:p>
          <a:p>
            <a:r>
              <a:rPr lang="en-US" dirty="0"/>
              <a:t>Entitled Institution Maps</a:t>
            </a:r>
          </a:p>
          <a:p>
            <a:r>
              <a:rPr lang="en-US" dirty="0"/>
              <a:t>Credentials and Competency Timeline</a:t>
            </a:r>
          </a:p>
          <a:p>
            <a:r>
              <a:rPr lang="en-US" dirty="0"/>
              <a:t>College Cohort Report</a:t>
            </a:r>
          </a:p>
          <a:p>
            <a:r>
              <a:rPr lang="en-US" dirty="0"/>
              <a:t>Faculty Fellows Report</a:t>
            </a:r>
          </a:p>
          <a:p>
            <a:r>
              <a:rPr lang="en-US" dirty="0"/>
              <a:t>FAQ: Modularization </a:t>
            </a:r>
          </a:p>
          <a:p>
            <a:r>
              <a:rPr lang="en-US" dirty="0"/>
              <a:t>Guidance Regarding Illinois Articulation Initiative document</a:t>
            </a:r>
          </a:p>
          <a:p>
            <a:r>
              <a:rPr lang="en-US" dirty="0"/>
              <a:t>Guidance on Applying Pass/Fail Grades document </a:t>
            </a:r>
          </a:p>
          <a:p>
            <a:r>
              <a:rPr lang="en-US" dirty="0"/>
              <a:t>Dual Credit Guidance link to document</a:t>
            </a:r>
          </a:p>
          <a:p>
            <a:r>
              <a:rPr lang="en-US" dirty="0"/>
              <a:t>Dual Credit FAQ link to document </a:t>
            </a:r>
          </a:p>
          <a:p>
            <a:r>
              <a:rPr lang="en-US" dirty="0"/>
              <a:t>COVID-19: Illinois’ Early Childhood Care and Education Response document </a:t>
            </a:r>
          </a:p>
          <a:p>
            <a:endParaRPr lang="en-US" dirty="0"/>
          </a:p>
        </p:txBody>
      </p:sp>
    </p:spTree>
    <p:extLst>
      <p:ext uri="{BB962C8B-B14F-4D97-AF65-F5344CB8AC3E}">
        <p14:creationId xmlns:p14="http://schemas.microsoft.com/office/powerpoint/2010/main" val="22835964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1849"/>
            <a:ext cx="8229600" cy="1828800"/>
          </a:xfrm>
        </p:spPr>
        <p:txBody>
          <a:bodyPr>
            <a:normAutofit/>
          </a:bodyPr>
          <a:lstStyle/>
          <a:p>
            <a:r>
              <a:rPr lang="en-US" sz="4000" dirty="0">
                <a:solidFill>
                  <a:schemeClr val="bg1"/>
                </a:solidFill>
                <a:latin typeface="Arial Black" panose="020B0A04020102020204" pitchFamily="34" charset="0"/>
              </a:rPr>
              <a:t>Creating YOUR Vision for Tomorrow - Opportunities</a:t>
            </a:r>
          </a:p>
        </p:txBody>
      </p:sp>
      <p:sp>
        <p:nvSpPr>
          <p:cNvPr id="3" name="Content Placeholder 2"/>
          <p:cNvSpPr>
            <a:spLocks noGrp="1"/>
          </p:cNvSpPr>
          <p:nvPr>
            <p:ph idx="1"/>
          </p:nvPr>
        </p:nvSpPr>
        <p:spPr>
          <a:xfrm>
            <a:off x="457200" y="1304032"/>
            <a:ext cx="8229600" cy="4569212"/>
          </a:xfrm>
        </p:spPr>
        <p:txBody>
          <a:bodyPr>
            <a:normAutofit/>
          </a:bodyPr>
          <a:lstStyle/>
          <a:p>
            <a:pPr marL="0" indent="0">
              <a:buNone/>
            </a:pPr>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The reward for work well done is the opportunity to do more.</a:t>
            </a:r>
          </a:p>
          <a:p>
            <a:r>
              <a:rPr lang="en-US" b="1" dirty="0">
                <a:solidFill>
                  <a:srgbClr val="0000AA"/>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Jonas Salk</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264014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2FD5A-A35B-4B59-984D-F1F9181F1FB9}"/>
              </a:ext>
            </a:extLst>
          </p:cNvPr>
          <p:cNvSpPr>
            <a:spLocks noGrp="1"/>
          </p:cNvSpPr>
          <p:nvPr>
            <p:ph type="ctrTitle"/>
          </p:nvPr>
        </p:nvSpPr>
        <p:spPr/>
        <p:txBody>
          <a:bodyPr>
            <a:normAutofit/>
          </a:bodyPr>
          <a:lstStyle/>
          <a:p>
            <a:r>
              <a:rPr lang="en-US" dirty="0"/>
              <a:t>The Best State to Raise Young Children	</a:t>
            </a:r>
          </a:p>
        </p:txBody>
      </p:sp>
      <p:sp>
        <p:nvSpPr>
          <p:cNvPr id="3" name="Subtitle 2">
            <a:extLst>
              <a:ext uri="{FF2B5EF4-FFF2-40B4-BE49-F238E27FC236}">
                <a16:creationId xmlns:a16="http://schemas.microsoft.com/office/drawing/2014/main" id="{24A23E21-DECD-47A2-8947-A345E0DA348E}"/>
              </a:ext>
            </a:extLst>
          </p:cNvPr>
          <p:cNvSpPr>
            <a:spLocks noGrp="1"/>
          </p:cNvSpPr>
          <p:nvPr>
            <p:ph type="subTitle" idx="1"/>
          </p:nvPr>
        </p:nvSpPr>
        <p:spPr>
          <a:xfrm>
            <a:off x="990600" y="3132136"/>
            <a:ext cx="7162800" cy="1933349"/>
          </a:xfrm>
        </p:spPr>
        <p:txBody>
          <a:bodyPr>
            <a:normAutofit/>
          </a:bodyPr>
          <a:lstStyle/>
          <a:p>
            <a:r>
              <a:rPr lang="en-US" dirty="0"/>
              <a:t>What Will it Take from Higher Ed?</a:t>
            </a:r>
          </a:p>
          <a:p>
            <a:endParaRPr lang="en-US" dirty="0"/>
          </a:p>
          <a:p>
            <a:r>
              <a:rPr lang="en-US" dirty="0"/>
              <a:t>Theresa Hawley, Ph.D.</a:t>
            </a:r>
          </a:p>
          <a:p>
            <a:r>
              <a:rPr lang="en-US" dirty="0"/>
              <a:t>First Assistant Deputy Governor, Education</a:t>
            </a:r>
          </a:p>
        </p:txBody>
      </p:sp>
      <p:sp>
        <p:nvSpPr>
          <p:cNvPr id="4" name="TextBox 3">
            <a:extLst>
              <a:ext uri="{FF2B5EF4-FFF2-40B4-BE49-F238E27FC236}">
                <a16:creationId xmlns:a16="http://schemas.microsoft.com/office/drawing/2014/main" id="{51E00880-4F3E-4868-A4FD-7ABAA1FB0911}"/>
              </a:ext>
            </a:extLst>
          </p:cNvPr>
          <p:cNvSpPr txBox="1"/>
          <p:nvPr/>
        </p:nvSpPr>
        <p:spPr>
          <a:xfrm>
            <a:off x="5863771" y="5225143"/>
            <a:ext cx="2815772" cy="369332"/>
          </a:xfrm>
          <a:prstGeom prst="rect">
            <a:avLst/>
          </a:prstGeom>
          <a:noFill/>
        </p:spPr>
        <p:txBody>
          <a:bodyPr wrap="square" rtlCol="0">
            <a:spAutoFit/>
          </a:bodyPr>
          <a:lstStyle/>
          <a:p>
            <a:r>
              <a:rPr lang="en-US" dirty="0"/>
              <a:t>April 17, 2020</a:t>
            </a:r>
          </a:p>
        </p:txBody>
      </p:sp>
    </p:spTree>
    <p:extLst>
      <p:ext uri="{BB962C8B-B14F-4D97-AF65-F5344CB8AC3E}">
        <p14:creationId xmlns:p14="http://schemas.microsoft.com/office/powerpoint/2010/main" val="37054248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9C0D0-4B39-46C9-B9E5-D70B11CC58A6}"/>
              </a:ext>
            </a:extLst>
          </p:cNvPr>
          <p:cNvSpPr>
            <a:spLocks noGrp="1"/>
          </p:cNvSpPr>
          <p:nvPr>
            <p:ph type="title"/>
          </p:nvPr>
        </p:nvSpPr>
        <p:spPr>
          <a:xfrm>
            <a:off x="475500" y="4269922"/>
            <a:ext cx="8181805" cy="947159"/>
          </a:xfrm>
        </p:spPr>
        <p:txBody>
          <a:bodyPr vert="horz" lIns="68580" tIns="34290" rIns="68580" bIns="34290" rtlCol="0" anchor="b">
            <a:normAutofit/>
          </a:bodyPr>
          <a:lstStyle/>
          <a:p>
            <a:br>
              <a:rPr lang="en-US" sz="1800" dirty="0">
                <a:solidFill>
                  <a:schemeClr val="tx1">
                    <a:lumMod val="85000"/>
                    <a:lumOff val="15000"/>
                  </a:schemeClr>
                </a:solidFill>
              </a:rPr>
            </a:br>
            <a:br>
              <a:rPr lang="en-US" sz="1800" dirty="0">
                <a:solidFill>
                  <a:schemeClr val="tx1">
                    <a:lumMod val="85000"/>
                    <a:lumOff val="15000"/>
                  </a:schemeClr>
                </a:solidFill>
              </a:rPr>
            </a:br>
            <a:endParaRPr lang="en-US" sz="1800" dirty="0">
              <a:solidFill>
                <a:schemeClr val="tx1">
                  <a:lumMod val="85000"/>
                  <a:lumOff val="15000"/>
                </a:schemeClr>
              </a:solidFill>
            </a:endParaRPr>
          </a:p>
        </p:txBody>
      </p:sp>
      <p:pic>
        <p:nvPicPr>
          <p:cNvPr id="4" name="Picture 3">
            <a:extLst>
              <a:ext uri="{FF2B5EF4-FFF2-40B4-BE49-F238E27FC236}">
                <a16:creationId xmlns:a16="http://schemas.microsoft.com/office/drawing/2014/main" id="{2B009367-3572-40D9-ABAC-1750D0DAF611}"/>
              </a:ext>
            </a:extLst>
          </p:cNvPr>
          <p:cNvPicPr>
            <a:picLocks noChangeAspect="1"/>
          </p:cNvPicPr>
          <p:nvPr/>
        </p:nvPicPr>
        <p:blipFill>
          <a:blip r:embed="rId2"/>
          <a:stretch>
            <a:fillRect/>
          </a:stretch>
        </p:blipFill>
        <p:spPr>
          <a:xfrm>
            <a:off x="0" y="1548479"/>
            <a:ext cx="9098771" cy="4518491"/>
          </a:xfrm>
          <a:prstGeom prst="rect">
            <a:avLst/>
          </a:prstGeom>
        </p:spPr>
      </p:pic>
      <p:sp>
        <p:nvSpPr>
          <p:cNvPr id="3" name="TextBox 2">
            <a:extLst>
              <a:ext uri="{FF2B5EF4-FFF2-40B4-BE49-F238E27FC236}">
                <a16:creationId xmlns:a16="http://schemas.microsoft.com/office/drawing/2014/main" id="{24DCF514-D9E9-4115-ABB7-C6DBED819206}"/>
              </a:ext>
            </a:extLst>
          </p:cNvPr>
          <p:cNvSpPr txBox="1"/>
          <p:nvPr/>
        </p:nvSpPr>
        <p:spPr>
          <a:xfrm>
            <a:off x="169935" y="396606"/>
            <a:ext cx="8494005" cy="584775"/>
          </a:xfrm>
          <a:prstGeom prst="rect">
            <a:avLst/>
          </a:prstGeom>
          <a:noFill/>
        </p:spPr>
        <p:txBody>
          <a:bodyPr wrap="square" rtlCol="0">
            <a:spAutoFit/>
          </a:bodyPr>
          <a:lstStyle/>
          <a:p>
            <a:r>
              <a:rPr lang="en-US" sz="3200" dirty="0"/>
              <a:t>Education Goals for the administration</a:t>
            </a:r>
          </a:p>
        </p:txBody>
      </p:sp>
    </p:spTree>
    <p:extLst>
      <p:ext uri="{BB962C8B-B14F-4D97-AF65-F5344CB8AC3E}">
        <p14:creationId xmlns:p14="http://schemas.microsoft.com/office/powerpoint/2010/main" val="27603885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515D20E-1AB7-4E74-9236-2B72B63D60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47F5BD-472B-4E0A-9F5B-68DDD97271B0}"/>
              </a:ext>
            </a:extLst>
          </p:cNvPr>
          <p:cNvSpPr>
            <a:spLocks noGrp="1"/>
          </p:cNvSpPr>
          <p:nvPr>
            <p:ph type="title"/>
          </p:nvPr>
        </p:nvSpPr>
        <p:spPr>
          <a:xfrm>
            <a:off x="783771" y="1336329"/>
            <a:ext cx="2919549" cy="4382588"/>
          </a:xfrm>
        </p:spPr>
        <p:txBody>
          <a:bodyPr anchor="ctr">
            <a:normAutofit/>
          </a:bodyPr>
          <a:lstStyle/>
          <a:p>
            <a:r>
              <a:rPr lang="en-US" sz="4700"/>
              <a:t>Early Childhood Goal from Governor</a:t>
            </a:r>
            <a:br>
              <a:rPr lang="en-US" sz="4700"/>
            </a:br>
            <a:r>
              <a:rPr lang="en-US" sz="4700"/>
              <a:t>Prizker</a:t>
            </a:r>
          </a:p>
        </p:txBody>
      </p:sp>
      <p:grpSp>
        <p:nvGrpSpPr>
          <p:cNvPr id="10" name="Group 9">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3163461"/>
            <a:ext cx="548639" cy="673460"/>
            <a:chOff x="3940602" y="308034"/>
            <a:chExt cx="2116791" cy="3428999"/>
          </a:xfrm>
          <a:solidFill>
            <a:schemeClr val="accent4"/>
          </a:solidFill>
        </p:grpSpPr>
        <p:sp>
          <p:nvSpPr>
            <p:cNvPr id="11" name="Rectangle 10">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982976"/>
            <a:ext cx="4507025" cy="512063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A7D985D-7565-4828-B609-12AB54AA9255}"/>
              </a:ext>
            </a:extLst>
          </p:cNvPr>
          <p:cNvSpPr>
            <a:spLocks noGrp="1"/>
          </p:cNvSpPr>
          <p:nvPr>
            <p:ph idx="1"/>
          </p:nvPr>
        </p:nvSpPr>
        <p:spPr>
          <a:xfrm>
            <a:off x="4572000" y="1336329"/>
            <a:ext cx="3945636" cy="4382588"/>
          </a:xfrm>
        </p:spPr>
        <p:txBody>
          <a:bodyPr anchor="ctr">
            <a:normAutofit/>
          </a:bodyPr>
          <a:lstStyle/>
          <a:p>
            <a:pPr marL="0" indent="0">
              <a:buNone/>
            </a:pPr>
            <a:r>
              <a:rPr lang="en-US" sz="1700" b="1"/>
              <a:t>Illinois will become the best state in the nation for families raising young children, with the nation’s best early childhood education and childcare.</a:t>
            </a:r>
          </a:p>
          <a:p>
            <a:pPr marL="0" indent="0">
              <a:buNone/>
            </a:pPr>
            <a:endParaRPr lang="en-US" sz="1700"/>
          </a:p>
          <a:p>
            <a:pPr marL="0" indent="0">
              <a:buNone/>
            </a:pPr>
            <a:r>
              <a:rPr lang="en-US" sz="1700" i="1"/>
              <a:t>“Our work won’t be complete until every child in this state enters kindergarten with the cognitive skills to think, learn, read, remember, pay attention, and solve problems, but also the social emotional skills to communicate, connect with others, resolve conflict, self-regulate, display kindness and cope with challenges. These are the skills that high-quality early learning programs help young children develop.“</a:t>
            </a:r>
          </a:p>
        </p:txBody>
      </p:sp>
    </p:spTree>
    <p:extLst>
      <p:ext uri="{BB962C8B-B14F-4D97-AF65-F5344CB8AC3E}">
        <p14:creationId xmlns:p14="http://schemas.microsoft.com/office/powerpoint/2010/main" val="9040375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16597"/>
            <a:ext cx="548639" cy="673460"/>
            <a:chOff x="3940602" y="308034"/>
            <a:chExt cx="2116791" cy="3428999"/>
          </a:xfrm>
          <a:solidFill>
            <a:schemeClr val="accent4"/>
          </a:solidFill>
        </p:grpSpPr>
        <p:sp>
          <p:nvSpPr>
            <p:cNvPr id="13" name="Rectangle 12">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59" y="613954"/>
            <a:ext cx="8180615"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B2AA38-CC22-46EC-9E14-3D3B7726D89F}"/>
              </a:ext>
            </a:extLst>
          </p:cNvPr>
          <p:cNvSpPr>
            <a:spLocks noGrp="1"/>
          </p:cNvSpPr>
          <p:nvPr>
            <p:ph type="title"/>
          </p:nvPr>
        </p:nvSpPr>
        <p:spPr>
          <a:xfrm>
            <a:off x="782723" y="809898"/>
            <a:ext cx="7457037" cy="1554480"/>
          </a:xfrm>
        </p:spPr>
        <p:txBody>
          <a:bodyPr anchor="ctr">
            <a:normAutofit/>
          </a:bodyPr>
          <a:lstStyle/>
          <a:p>
            <a:r>
              <a:rPr lang="en-US" sz="4200"/>
              <a:t>Our Vision</a:t>
            </a:r>
          </a:p>
        </p:txBody>
      </p:sp>
      <p:sp>
        <p:nvSpPr>
          <p:cNvPr id="5" name="Rectangle 1">
            <a:extLst>
              <a:ext uri="{FF2B5EF4-FFF2-40B4-BE49-F238E27FC236}">
                <a16:creationId xmlns:a16="http://schemas.microsoft.com/office/drawing/2014/main" id="{376120FE-6991-4594-9C1F-59A5BB0D926F}"/>
              </a:ext>
            </a:extLst>
          </p:cNvPr>
          <p:cNvSpPr>
            <a:spLocks noGrp="1" noChangeArrowheads="1"/>
          </p:cNvSpPr>
          <p:nvPr>
            <p:ph idx="1"/>
          </p:nvPr>
        </p:nvSpPr>
        <p:spPr bwMode="auto">
          <a:xfrm>
            <a:off x="783771" y="3017522"/>
            <a:ext cx="7455989" cy="312465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ctr" anchorCtr="0" compatLnSpc="1">
            <a:prstTxWarp prst="textNoShape">
              <a:avLst/>
            </a:prstTxWarp>
            <a:normAutofit/>
          </a:bodyPr>
          <a:lstStyle/>
          <a:p>
            <a:pPr marL="0" marR="0" lvl="0" indent="0" defTabSz="914400" rtl="0" eaLnBrk="0" fontAlgn="base" latinLnBrk="0" hangingPunct="0">
              <a:spcBef>
                <a:spcPct val="0"/>
              </a:spcBef>
              <a:spcAft>
                <a:spcPts val="600"/>
              </a:spcAft>
              <a:buClrTx/>
              <a:buSzTx/>
              <a:buFontTx/>
              <a:buNone/>
              <a:tabLst/>
            </a:pPr>
            <a:r>
              <a:rPr kumimoji="0" lang="en-US" altLang="en-US" b="0" i="0" u="none" strike="noStrike" cap="none" normalizeH="0" baseline="0">
                <a:ln>
                  <a:noFill/>
                </a:ln>
                <a:effectLst/>
                <a:latin typeface="Calibri" panose="020F0502020204030204" pitchFamily="34" charset="0"/>
                <a:ea typeface="Calibri" panose="020F0502020204030204" pitchFamily="34" charset="0"/>
                <a:cs typeface="Times New Roman" panose="02020603050405020304" pitchFamily="18" charset="0"/>
              </a:rPr>
              <a:t>We envision Illinois as a place where every young child—regardless of race, ethnicity, income, language, geography, ability, immigration status, or other circumstance—receives the strongest possible start </a:t>
            </a:r>
            <a:r>
              <a:rPr kumimoji="0" lang="en-US" altLang="en-US" b="0" i="0" strike="noStrike" cap="none" normalizeH="0" baseline="0">
                <a:ln>
                  <a:noFill/>
                </a:ln>
                <a:effectLst/>
                <a:latin typeface="Calibri" panose="020F0502020204030204" pitchFamily="34" charset="0"/>
                <a:ea typeface="Calibri" panose="020F0502020204030204" pitchFamily="34" charset="0"/>
                <a:cs typeface="Times New Roman" panose="02020603050405020304" pitchFamily="18" charset="0"/>
              </a:rPr>
              <a:t>in</a:t>
            </a:r>
            <a:r>
              <a:rPr kumimoji="0" lang="en-US" altLang="en-US" b="0" i="0" u="none" strike="noStrike" cap="none" normalizeH="0" baseline="0">
                <a:ln>
                  <a:noFill/>
                </a:ln>
                <a:effectLst/>
                <a:latin typeface="Calibri" panose="020F0502020204030204" pitchFamily="34" charset="0"/>
                <a:ea typeface="Calibri" panose="020F0502020204030204" pitchFamily="34" charset="0"/>
                <a:cs typeface="Times New Roman" panose="02020603050405020304" pitchFamily="18" charset="0"/>
              </a:rPr>
              <a:t> life so that they grow up safe, healthy, happy, ready to succeed, and eager to learn. </a:t>
            </a:r>
            <a:endParaRPr kumimoji="0" lang="en-US" altLang="en-US" b="0" i="0" u="none" strike="noStrike" cap="none" normalizeH="0" baseline="0">
              <a:ln>
                <a:noFill/>
              </a:ln>
              <a:effectLst/>
              <a:latin typeface="Arial" panose="020B0604020202020204" pitchFamily="34" charset="0"/>
            </a:endParaRPr>
          </a:p>
        </p:txBody>
      </p:sp>
      <p:cxnSp>
        <p:nvCxnSpPr>
          <p:cNvPr id="19" name="Straight Connector 18">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8650" y="6485313"/>
            <a:ext cx="78867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4579206A-E4C7-4B81-B0E1-ACEB8BD43B3F}"/>
              </a:ext>
            </a:extLst>
          </p:cNvPr>
          <p:cNvSpPr>
            <a:spLocks noGrp="1"/>
          </p:cNvSpPr>
          <p:nvPr>
            <p:ph type="sldNum" sz="quarter" idx="12"/>
          </p:nvPr>
        </p:nvSpPr>
        <p:spPr>
          <a:xfrm>
            <a:off x="6457950" y="6492240"/>
            <a:ext cx="2057400" cy="365125"/>
          </a:xfrm>
        </p:spPr>
        <p:txBody>
          <a:bodyPr>
            <a:normAutofit/>
          </a:bodyPr>
          <a:lstStyle/>
          <a:p>
            <a:pPr>
              <a:spcAft>
                <a:spcPts val="600"/>
              </a:spcAft>
            </a:pPr>
            <a:fld id="{9BA150B5-8DFC-458F-AD8B-0D6E73DD8F1E}" type="slidenum">
              <a:rPr lang="en-US" smtClean="0"/>
              <a:pPr>
                <a:spcAft>
                  <a:spcPts val="600"/>
                </a:spcAft>
              </a:pPr>
              <a:t>34</a:t>
            </a:fld>
            <a:endParaRPr lang="en-US"/>
          </a:p>
        </p:txBody>
      </p:sp>
      <p:pic>
        <p:nvPicPr>
          <p:cNvPr id="3" name="Picture 2">
            <a:extLst>
              <a:ext uri="{FF2B5EF4-FFF2-40B4-BE49-F238E27FC236}">
                <a16:creationId xmlns:a16="http://schemas.microsoft.com/office/drawing/2014/main" id="{F59A2F66-5033-4C53-ACCD-6495B90E1EEB}"/>
              </a:ext>
            </a:extLst>
          </p:cNvPr>
          <p:cNvPicPr>
            <a:picLocks noChangeAspect="1"/>
          </p:cNvPicPr>
          <p:nvPr/>
        </p:nvPicPr>
        <p:blipFill>
          <a:blip r:embed="rId2"/>
          <a:stretch>
            <a:fillRect/>
          </a:stretch>
        </p:blipFill>
        <p:spPr>
          <a:xfrm>
            <a:off x="6738735" y="364128"/>
            <a:ext cx="2000250" cy="2000250"/>
          </a:xfrm>
          <a:prstGeom prst="rect">
            <a:avLst/>
          </a:prstGeom>
        </p:spPr>
      </p:pic>
    </p:spTree>
    <p:extLst>
      <p:ext uri="{BB962C8B-B14F-4D97-AF65-F5344CB8AC3E}">
        <p14:creationId xmlns:p14="http://schemas.microsoft.com/office/powerpoint/2010/main" val="25400357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AA0DDB-9682-423D-B642-4AB0874E7F50}"/>
              </a:ext>
            </a:extLst>
          </p:cNvPr>
          <p:cNvSpPr>
            <a:spLocks noGrp="1"/>
          </p:cNvSpPr>
          <p:nvPr>
            <p:ph type="title"/>
          </p:nvPr>
        </p:nvSpPr>
        <p:spPr>
          <a:xfrm>
            <a:off x="595246" y="386930"/>
            <a:ext cx="7549592" cy="1298448"/>
          </a:xfrm>
        </p:spPr>
        <p:txBody>
          <a:bodyPr anchor="b">
            <a:normAutofit/>
          </a:bodyPr>
          <a:lstStyle/>
          <a:p>
            <a:r>
              <a:rPr lang="en-US" sz="4200"/>
              <a:t>Prenatal to Three Agenda</a:t>
            </a:r>
          </a:p>
        </p:txBody>
      </p:sp>
      <p:sp>
        <p:nvSpPr>
          <p:cNvPr id="22" name="Rectangle 2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1998845"/>
            <a:ext cx="859094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6632D6F-6FC3-42D1-887A-E275D692F594}"/>
              </a:ext>
            </a:extLst>
          </p:cNvPr>
          <p:cNvSpPr>
            <a:spLocks noGrp="1"/>
          </p:cNvSpPr>
          <p:nvPr>
            <p:ph idx="1"/>
          </p:nvPr>
        </p:nvSpPr>
        <p:spPr>
          <a:xfrm>
            <a:off x="595245" y="2599509"/>
            <a:ext cx="3398174" cy="3639450"/>
          </a:xfrm>
        </p:spPr>
        <p:txBody>
          <a:bodyPr anchor="ctr">
            <a:normAutofit/>
          </a:bodyPr>
          <a:lstStyle/>
          <a:p>
            <a:r>
              <a:rPr lang="en-US" sz="1300"/>
              <a:t>Healthy Parents &amp; Babies</a:t>
            </a:r>
          </a:p>
          <a:p>
            <a:pPr lvl="1"/>
            <a:r>
              <a:rPr lang="en-US" sz="1300"/>
              <a:t>Comprehensive Perinatal Supports</a:t>
            </a:r>
          </a:p>
          <a:p>
            <a:pPr lvl="1"/>
            <a:r>
              <a:rPr lang="en-US" sz="1300"/>
              <a:t>Strengthened Home Visiting System</a:t>
            </a:r>
          </a:p>
          <a:p>
            <a:r>
              <a:rPr lang="en-US" sz="1300"/>
              <a:t>High-Quality Early Learning</a:t>
            </a:r>
          </a:p>
          <a:p>
            <a:pPr lvl="1"/>
            <a:r>
              <a:rPr lang="en-US" sz="1300"/>
              <a:t>Accessible Family &amp; Center-Based Care and Learning</a:t>
            </a:r>
          </a:p>
          <a:p>
            <a:pPr lvl="1"/>
            <a:r>
              <a:rPr lang="en-US" sz="1300"/>
              <a:t>Optimized Early Learning for Children with Delays/Disabilities</a:t>
            </a:r>
          </a:p>
          <a:p>
            <a:r>
              <a:rPr lang="en-US" sz="1300"/>
              <a:t>Economically Secure Families</a:t>
            </a:r>
          </a:p>
          <a:p>
            <a:pPr lvl="1"/>
            <a:r>
              <a:rPr lang="en-US" sz="1300"/>
              <a:t>Family-Friendly Work Policies</a:t>
            </a:r>
          </a:p>
          <a:p>
            <a:pPr lvl="1"/>
            <a:r>
              <a:rPr lang="en-US" sz="1300"/>
              <a:t>Income Supports for Families</a:t>
            </a:r>
          </a:p>
          <a:p>
            <a:r>
              <a:rPr lang="en-US" sz="1300"/>
              <a:t>Strong Infrastructure</a:t>
            </a:r>
          </a:p>
          <a:p>
            <a:pPr lvl="1"/>
            <a:r>
              <a:rPr lang="en-US" sz="1300"/>
              <a:t>Strong State and Community Structures</a:t>
            </a:r>
          </a:p>
          <a:p>
            <a:pPr lvl="1"/>
            <a:r>
              <a:rPr lang="en-US" sz="1300"/>
              <a:t>Cross-System Preparation, Professional Development &amp; Supports</a:t>
            </a:r>
          </a:p>
        </p:txBody>
      </p:sp>
      <p:pic>
        <p:nvPicPr>
          <p:cNvPr id="5" name="Picture 4">
            <a:extLst>
              <a:ext uri="{FF2B5EF4-FFF2-40B4-BE49-F238E27FC236}">
                <a16:creationId xmlns:a16="http://schemas.microsoft.com/office/drawing/2014/main" id="{8E881A89-D957-4BC2-BAEC-89CD966B42C7}"/>
              </a:ext>
            </a:extLst>
          </p:cNvPr>
          <p:cNvPicPr>
            <a:picLocks noChangeAspect="1"/>
          </p:cNvPicPr>
          <p:nvPr/>
        </p:nvPicPr>
        <p:blipFill rotWithShape="1">
          <a:blip r:embed="rId2"/>
          <a:srcRect l="30582"/>
          <a:stretch/>
        </p:blipFill>
        <p:spPr>
          <a:xfrm>
            <a:off x="4433649" y="2484255"/>
            <a:ext cx="3862707" cy="3714244"/>
          </a:xfrm>
          <a:prstGeom prst="rect">
            <a:avLst/>
          </a:prstGeom>
        </p:spPr>
      </p:pic>
      <p:sp>
        <p:nvSpPr>
          <p:cNvPr id="26" name="Rectangle 25">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323318" y="2332075"/>
            <a:ext cx="7817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951975F5-41A6-4794-9308-1156EE87CA9D}"/>
              </a:ext>
            </a:extLst>
          </p:cNvPr>
          <p:cNvSpPr>
            <a:spLocks noGrp="1"/>
          </p:cNvSpPr>
          <p:nvPr>
            <p:ph type="sldNum" sz="quarter" idx="12"/>
          </p:nvPr>
        </p:nvSpPr>
        <p:spPr>
          <a:xfrm>
            <a:off x="6457950" y="6492240"/>
            <a:ext cx="2057400" cy="365125"/>
          </a:xfrm>
        </p:spPr>
        <p:txBody>
          <a:bodyPr>
            <a:normAutofit/>
          </a:bodyPr>
          <a:lstStyle/>
          <a:p>
            <a:pPr>
              <a:spcAft>
                <a:spcPts val="600"/>
              </a:spcAft>
            </a:pPr>
            <a:fld id="{9BA150B5-8DFC-458F-AD8B-0D6E73DD8F1E}" type="slidenum">
              <a:rPr lang="en-US" smtClean="0"/>
              <a:pPr>
                <a:spcAft>
                  <a:spcPts val="600"/>
                </a:spcAft>
              </a:pPr>
              <a:t>35</a:t>
            </a:fld>
            <a:endParaRPr lang="en-US"/>
          </a:p>
        </p:txBody>
      </p:sp>
    </p:spTree>
    <p:extLst>
      <p:ext uri="{BB962C8B-B14F-4D97-AF65-F5344CB8AC3E}">
        <p14:creationId xmlns:p14="http://schemas.microsoft.com/office/powerpoint/2010/main" val="13016288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DD77B92-CB36-4B20-A59A-59625E0F0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09B8D2-8E58-4905-A7E0-3325EDF2D296}"/>
              </a:ext>
            </a:extLst>
          </p:cNvPr>
          <p:cNvSpPr>
            <a:spLocks noGrp="1"/>
          </p:cNvSpPr>
          <p:nvPr>
            <p:ph type="title"/>
          </p:nvPr>
        </p:nvSpPr>
        <p:spPr>
          <a:xfrm>
            <a:off x="483798" y="1463040"/>
            <a:ext cx="2847230" cy="2690949"/>
          </a:xfrm>
        </p:spPr>
        <p:txBody>
          <a:bodyPr anchor="t">
            <a:normAutofit/>
          </a:bodyPr>
          <a:lstStyle/>
          <a:p>
            <a:r>
              <a:rPr lang="en-US" sz="4200"/>
              <a:t>Strategic Plan</a:t>
            </a:r>
          </a:p>
        </p:txBody>
      </p:sp>
      <p:grpSp>
        <p:nvGrpSpPr>
          <p:cNvPr id="13" name="Group 12">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250" y="4415246"/>
            <a:ext cx="8986749" cy="2087795"/>
            <a:chOff x="143163" y="5763486"/>
            <a:chExt cx="11982332" cy="739555"/>
          </a:xfrm>
        </p:grpSpPr>
        <p:sp>
          <p:nvSpPr>
            <p:cNvPr id="14" name="Rectangle 13">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7" name="Rectangle 16">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50279" y="587829"/>
            <a:ext cx="4878975"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7C96E770-EA38-42A7-B01F-359B012A571B}"/>
              </a:ext>
            </a:extLst>
          </p:cNvPr>
          <p:cNvSpPr>
            <a:spLocks noGrp="1"/>
          </p:cNvSpPr>
          <p:nvPr>
            <p:ph type="sldNum" sz="quarter" idx="12"/>
          </p:nvPr>
        </p:nvSpPr>
        <p:spPr>
          <a:xfrm>
            <a:off x="6457950" y="6492240"/>
            <a:ext cx="2057400" cy="365125"/>
          </a:xfrm>
        </p:spPr>
        <p:txBody>
          <a:bodyPr>
            <a:normAutofit/>
          </a:bodyPr>
          <a:lstStyle/>
          <a:p>
            <a:pPr>
              <a:spcAft>
                <a:spcPts val="600"/>
              </a:spcAft>
            </a:pPr>
            <a:fld id="{9BA150B5-8DFC-458F-AD8B-0D6E73DD8F1E}" type="slidenum">
              <a:rPr lang="en-US" smtClean="0"/>
              <a:pPr>
                <a:spcAft>
                  <a:spcPts val="600"/>
                </a:spcAft>
              </a:pPr>
              <a:t>36</a:t>
            </a:fld>
            <a:endParaRPr lang="en-US"/>
          </a:p>
        </p:txBody>
      </p:sp>
      <p:graphicFrame>
        <p:nvGraphicFramePr>
          <p:cNvPr id="6" name="Content Placeholder 2">
            <a:extLst>
              <a:ext uri="{FF2B5EF4-FFF2-40B4-BE49-F238E27FC236}">
                <a16:creationId xmlns:a16="http://schemas.microsoft.com/office/drawing/2014/main" id="{EF771DD2-E6CE-4F82-B5D3-FB9F2D531D15}"/>
              </a:ext>
            </a:extLst>
          </p:cNvPr>
          <p:cNvGraphicFramePr>
            <a:graphicFrameLocks noGrp="1"/>
          </p:cNvGraphicFramePr>
          <p:nvPr>
            <p:ph idx="1"/>
          </p:nvPr>
        </p:nvGraphicFramePr>
        <p:xfrm>
          <a:off x="4055778" y="1014154"/>
          <a:ext cx="4472040" cy="4979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98644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le 20"/>
          <p:cNvSpPr/>
          <p:nvPr/>
        </p:nvSpPr>
        <p:spPr>
          <a:xfrm>
            <a:off x="30480" y="1981200"/>
            <a:ext cx="9113520" cy="146685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a:r>
              <a:rPr lang="en-US" dirty="0">
                <a:solidFill>
                  <a:prstClr val="black"/>
                </a:solidFill>
              </a:rPr>
              <a:t>Birth to Three Years</a:t>
            </a:r>
          </a:p>
        </p:txBody>
      </p:sp>
      <p:sp>
        <p:nvSpPr>
          <p:cNvPr id="2" name="Rounded Rectangle 1"/>
          <p:cNvSpPr/>
          <p:nvPr/>
        </p:nvSpPr>
        <p:spPr>
          <a:xfrm>
            <a:off x="381000" y="533400"/>
            <a:ext cx="83058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600" dirty="0">
                <a:solidFill>
                  <a:prstClr val="white"/>
                </a:solidFill>
              </a:rPr>
              <a:t>All children are identified  prenatally or at hospitals—</a:t>
            </a:r>
          </a:p>
          <a:p>
            <a:pPr algn="ctr" defTabSz="914400"/>
            <a:r>
              <a:rPr lang="en-US" sz="1600" dirty="0">
                <a:solidFill>
                  <a:prstClr val="white"/>
                </a:solidFill>
              </a:rPr>
              <a:t>All provided with some information/linkage to services (Universal Support)</a:t>
            </a:r>
          </a:p>
        </p:txBody>
      </p:sp>
      <p:sp>
        <p:nvSpPr>
          <p:cNvPr id="3" name="Rounded Rectangle 2"/>
          <p:cNvSpPr/>
          <p:nvPr/>
        </p:nvSpPr>
        <p:spPr>
          <a:xfrm>
            <a:off x="228600" y="1371600"/>
            <a:ext cx="8458200" cy="457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200" dirty="0">
                <a:solidFill>
                  <a:prstClr val="black"/>
                </a:solidFill>
              </a:rPr>
              <a:t>Community Collaborations are supported in ensuring all families are linked to services, </a:t>
            </a:r>
          </a:p>
          <a:p>
            <a:pPr algn="ctr" defTabSz="914400"/>
            <a:r>
              <a:rPr lang="en-US" sz="1200" dirty="0">
                <a:solidFill>
                  <a:prstClr val="black"/>
                </a:solidFill>
              </a:rPr>
              <a:t>and that children and families with the highest needs are prioritized for services</a:t>
            </a:r>
          </a:p>
        </p:txBody>
      </p:sp>
      <p:sp>
        <p:nvSpPr>
          <p:cNvPr id="4" name="Rounded Rectangle 3"/>
          <p:cNvSpPr/>
          <p:nvPr/>
        </p:nvSpPr>
        <p:spPr>
          <a:xfrm>
            <a:off x="1638300" y="2209800"/>
            <a:ext cx="1409700" cy="1219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100" dirty="0">
                <a:solidFill>
                  <a:prstClr val="black"/>
                </a:solidFill>
              </a:rPr>
              <a:t>Gold Circle Center-Based Programs (full-day/full-year)</a:t>
            </a:r>
          </a:p>
          <a:p>
            <a:pPr algn="ctr" defTabSz="914400"/>
            <a:r>
              <a:rPr lang="en-US" sz="1100" dirty="0">
                <a:solidFill>
                  <a:prstClr val="black"/>
                </a:solidFill>
              </a:rPr>
              <a:t>which include Family Support</a:t>
            </a:r>
          </a:p>
        </p:txBody>
      </p:sp>
      <p:sp>
        <p:nvSpPr>
          <p:cNvPr id="6" name="Rounded Rectangle 5"/>
          <p:cNvSpPr/>
          <p:nvPr/>
        </p:nvSpPr>
        <p:spPr>
          <a:xfrm>
            <a:off x="152400" y="2209800"/>
            <a:ext cx="1371600" cy="1219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200" dirty="0">
                <a:solidFill>
                  <a:prstClr val="black"/>
                </a:solidFill>
              </a:rPr>
              <a:t>Home Visiting (beginning prenatally where possible)</a:t>
            </a:r>
          </a:p>
        </p:txBody>
      </p:sp>
      <p:sp>
        <p:nvSpPr>
          <p:cNvPr id="7" name="Rounded Rectangle 6"/>
          <p:cNvSpPr/>
          <p:nvPr/>
        </p:nvSpPr>
        <p:spPr>
          <a:xfrm>
            <a:off x="3162300" y="2381250"/>
            <a:ext cx="1333500" cy="10668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100" dirty="0">
                <a:solidFill>
                  <a:prstClr val="black"/>
                </a:solidFill>
              </a:rPr>
              <a:t>Licensed Family Child Care /</a:t>
            </a:r>
          </a:p>
          <a:p>
            <a:pPr algn="ctr" defTabSz="914400"/>
            <a:r>
              <a:rPr lang="en-US" sz="1100" dirty="0">
                <a:solidFill>
                  <a:prstClr val="black"/>
                </a:solidFill>
              </a:rPr>
              <a:t>Family, Friend &amp; Neighbor Care</a:t>
            </a:r>
          </a:p>
        </p:txBody>
      </p:sp>
      <p:sp>
        <p:nvSpPr>
          <p:cNvPr id="8" name="Rounded Rectangle 7"/>
          <p:cNvSpPr/>
          <p:nvPr/>
        </p:nvSpPr>
        <p:spPr>
          <a:xfrm>
            <a:off x="4655820" y="2392680"/>
            <a:ext cx="144018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200" dirty="0">
                <a:solidFill>
                  <a:prstClr val="white"/>
                </a:solidFill>
              </a:rPr>
              <a:t>“Neighborhood Supports” (Library groups, parks, etc.)</a:t>
            </a:r>
          </a:p>
        </p:txBody>
      </p:sp>
      <p:sp>
        <p:nvSpPr>
          <p:cNvPr id="10" name="Rounded Rectangle 9"/>
          <p:cNvSpPr/>
          <p:nvPr/>
        </p:nvSpPr>
        <p:spPr>
          <a:xfrm>
            <a:off x="6248400" y="2209800"/>
            <a:ext cx="1371600" cy="12496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200" dirty="0">
                <a:solidFill>
                  <a:prstClr val="white"/>
                </a:solidFill>
              </a:rPr>
              <a:t>Parenting information through pediatricians, etc.</a:t>
            </a:r>
          </a:p>
        </p:txBody>
      </p:sp>
      <p:sp>
        <p:nvSpPr>
          <p:cNvPr id="11" name="Rounded Rectangle 10"/>
          <p:cNvSpPr/>
          <p:nvPr/>
        </p:nvSpPr>
        <p:spPr>
          <a:xfrm>
            <a:off x="7772400" y="2209800"/>
            <a:ext cx="1219200" cy="12496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200" dirty="0">
                <a:solidFill>
                  <a:prstClr val="white"/>
                </a:solidFill>
              </a:rPr>
              <a:t>Guidance on quality  child care through QRIS</a:t>
            </a:r>
          </a:p>
        </p:txBody>
      </p:sp>
      <p:grpSp>
        <p:nvGrpSpPr>
          <p:cNvPr id="5" name="Group 4"/>
          <p:cNvGrpSpPr/>
          <p:nvPr/>
        </p:nvGrpSpPr>
        <p:grpSpPr>
          <a:xfrm>
            <a:off x="0" y="3528060"/>
            <a:ext cx="9144000" cy="1516380"/>
            <a:chOff x="0" y="3611880"/>
            <a:chExt cx="9144000" cy="1516380"/>
          </a:xfrm>
        </p:grpSpPr>
        <p:sp>
          <p:nvSpPr>
            <p:cNvPr id="22" name="Rounded Rectangle 21"/>
            <p:cNvSpPr/>
            <p:nvPr/>
          </p:nvSpPr>
          <p:spPr>
            <a:xfrm>
              <a:off x="0" y="3611880"/>
              <a:ext cx="9144000" cy="151638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a:r>
                <a:rPr lang="en-US" dirty="0">
                  <a:solidFill>
                    <a:prstClr val="black"/>
                  </a:solidFill>
                </a:rPr>
                <a:t>Preschool Years</a:t>
              </a:r>
            </a:p>
          </p:txBody>
        </p:sp>
        <p:sp>
          <p:nvSpPr>
            <p:cNvPr id="13" name="Rounded Rectangle 12"/>
            <p:cNvSpPr/>
            <p:nvPr/>
          </p:nvSpPr>
          <p:spPr>
            <a:xfrm>
              <a:off x="1714500" y="3821430"/>
              <a:ext cx="1447800" cy="1295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100" dirty="0">
                  <a:solidFill>
                    <a:prstClr val="black"/>
                  </a:solidFill>
                </a:rPr>
                <a:t>Gold Circle Center-Based Programs (full-day/full-year)</a:t>
              </a:r>
            </a:p>
            <a:p>
              <a:pPr algn="ctr" defTabSz="914400"/>
              <a:r>
                <a:rPr lang="en-US" sz="1100" dirty="0">
                  <a:solidFill>
                    <a:prstClr val="black"/>
                  </a:solidFill>
                </a:rPr>
                <a:t>which include Family Support</a:t>
              </a:r>
            </a:p>
          </p:txBody>
        </p:sp>
        <p:sp>
          <p:nvSpPr>
            <p:cNvPr id="15" name="Rounded Rectangle 14"/>
            <p:cNvSpPr/>
            <p:nvPr/>
          </p:nvSpPr>
          <p:spPr>
            <a:xfrm>
              <a:off x="3314700" y="4027170"/>
              <a:ext cx="1295400" cy="10668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100" dirty="0">
                  <a:solidFill>
                    <a:prstClr val="black"/>
                  </a:solidFill>
                </a:rPr>
                <a:t>Licensed Family Child Care /</a:t>
              </a:r>
            </a:p>
            <a:p>
              <a:pPr algn="ctr" defTabSz="914400"/>
              <a:r>
                <a:rPr lang="en-US" sz="1100" dirty="0">
                  <a:solidFill>
                    <a:prstClr val="black"/>
                  </a:solidFill>
                </a:rPr>
                <a:t>Family, Friend &amp; Neighbor Care</a:t>
              </a:r>
            </a:p>
          </p:txBody>
        </p:sp>
        <p:sp>
          <p:nvSpPr>
            <p:cNvPr id="16" name="Rounded Rectangle 15"/>
            <p:cNvSpPr/>
            <p:nvPr/>
          </p:nvSpPr>
          <p:spPr>
            <a:xfrm>
              <a:off x="152400" y="3800475"/>
              <a:ext cx="1447800" cy="1295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100" dirty="0">
                  <a:solidFill>
                    <a:prstClr val="black"/>
                  </a:solidFill>
                </a:rPr>
                <a:t>Gold Circle</a:t>
              </a:r>
            </a:p>
            <a:p>
              <a:pPr algn="ctr" defTabSz="914400"/>
              <a:r>
                <a:rPr lang="en-US" sz="1100" dirty="0">
                  <a:solidFill>
                    <a:prstClr val="black"/>
                  </a:solidFill>
                </a:rPr>
                <a:t>Preschool</a:t>
              </a:r>
            </a:p>
            <a:p>
              <a:pPr algn="ctr" defTabSz="914400"/>
              <a:r>
                <a:rPr lang="en-US" sz="1100" dirty="0">
                  <a:solidFill>
                    <a:prstClr val="black"/>
                  </a:solidFill>
                </a:rPr>
                <a:t>(part-day or school-day) including Family Support</a:t>
              </a:r>
            </a:p>
          </p:txBody>
        </p:sp>
        <p:sp>
          <p:nvSpPr>
            <p:cNvPr id="17" name="Rounded Rectangle 16"/>
            <p:cNvSpPr/>
            <p:nvPr/>
          </p:nvSpPr>
          <p:spPr>
            <a:xfrm>
              <a:off x="4724400" y="4027170"/>
              <a:ext cx="1524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200" dirty="0">
                  <a:solidFill>
                    <a:prstClr val="white"/>
                  </a:solidFill>
                </a:rPr>
                <a:t>“Neighborhood Supports” (Library groups, parks, etc.)</a:t>
              </a:r>
            </a:p>
          </p:txBody>
        </p:sp>
        <p:sp>
          <p:nvSpPr>
            <p:cNvPr id="19" name="Rounded Rectangle 18"/>
            <p:cNvSpPr/>
            <p:nvPr/>
          </p:nvSpPr>
          <p:spPr>
            <a:xfrm>
              <a:off x="7924800" y="3790950"/>
              <a:ext cx="1219200" cy="13144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200" dirty="0">
                  <a:solidFill>
                    <a:prstClr val="white"/>
                  </a:solidFill>
                </a:rPr>
                <a:t>Guidance on quality  child care &amp; pre-K through QRIS</a:t>
              </a:r>
            </a:p>
          </p:txBody>
        </p:sp>
        <p:sp>
          <p:nvSpPr>
            <p:cNvPr id="20" name="Rounded Rectangle 19"/>
            <p:cNvSpPr/>
            <p:nvPr/>
          </p:nvSpPr>
          <p:spPr>
            <a:xfrm>
              <a:off x="6400800" y="3768090"/>
              <a:ext cx="1371600" cy="13144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200" dirty="0">
                  <a:solidFill>
                    <a:prstClr val="white"/>
                  </a:solidFill>
                </a:rPr>
                <a:t>Tuition-based/sliding scale  part-day pre-K</a:t>
              </a:r>
            </a:p>
          </p:txBody>
        </p:sp>
      </p:grpSp>
      <p:sp>
        <p:nvSpPr>
          <p:cNvPr id="23" name="Rounded Rectangle 22"/>
          <p:cNvSpPr/>
          <p:nvPr/>
        </p:nvSpPr>
        <p:spPr>
          <a:xfrm>
            <a:off x="2743200" y="6324600"/>
            <a:ext cx="2590800" cy="3810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000" dirty="0">
                <a:solidFill>
                  <a:prstClr val="black"/>
                </a:solidFill>
              </a:rPr>
              <a:t>High Need Children receive 1 or more of these service combinations</a:t>
            </a:r>
          </a:p>
        </p:txBody>
      </p:sp>
      <p:sp>
        <p:nvSpPr>
          <p:cNvPr id="24" name="Rounded Rectangle 23"/>
          <p:cNvSpPr/>
          <p:nvPr/>
        </p:nvSpPr>
        <p:spPr>
          <a:xfrm>
            <a:off x="6705600" y="6324600"/>
            <a:ext cx="16764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200" dirty="0">
                <a:solidFill>
                  <a:prstClr val="white"/>
                </a:solidFill>
              </a:rPr>
              <a:t>All Children receive</a:t>
            </a:r>
          </a:p>
        </p:txBody>
      </p:sp>
      <p:sp>
        <p:nvSpPr>
          <p:cNvPr id="25" name="TextBox 24"/>
          <p:cNvSpPr txBox="1"/>
          <p:nvPr/>
        </p:nvSpPr>
        <p:spPr>
          <a:xfrm>
            <a:off x="1752600" y="6324600"/>
            <a:ext cx="1295400" cy="369332"/>
          </a:xfrm>
          <a:prstGeom prst="rect">
            <a:avLst/>
          </a:prstGeom>
          <a:noFill/>
        </p:spPr>
        <p:txBody>
          <a:bodyPr wrap="square" rtlCol="0">
            <a:spAutoFit/>
          </a:bodyPr>
          <a:lstStyle/>
          <a:p>
            <a:pPr defTabSz="914400"/>
            <a:r>
              <a:rPr lang="en-US" dirty="0">
                <a:solidFill>
                  <a:prstClr val="black"/>
                </a:solidFill>
              </a:rPr>
              <a:t>Key:</a:t>
            </a:r>
          </a:p>
        </p:txBody>
      </p:sp>
      <p:sp>
        <p:nvSpPr>
          <p:cNvPr id="26" name="TextBox 25"/>
          <p:cNvSpPr txBox="1"/>
          <p:nvPr/>
        </p:nvSpPr>
        <p:spPr>
          <a:xfrm>
            <a:off x="838200" y="0"/>
            <a:ext cx="7467600" cy="461665"/>
          </a:xfrm>
          <a:prstGeom prst="rect">
            <a:avLst/>
          </a:prstGeom>
          <a:noFill/>
        </p:spPr>
        <p:txBody>
          <a:bodyPr wrap="square" rtlCol="0">
            <a:spAutoFit/>
          </a:bodyPr>
          <a:lstStyle/>
          <a:p>
            <a:pPr algn="ctr" defTabSz="914400"/>
            <a:r>
              <a:rPr lang="en-US" sz="2400" dirty="0">
                <a:solidFill>
                  <a:prstClr val="black"/>
                </a:solidFill>
              </a:rPr>
              <a:t>Equitably supporting every child’s development</a:t>
            </a:r>
          </a:p>
        </p:txBody>
      </p:sp>
      <p:grpSp>
        <p:nvGrpSpPr>
          <p:cNvPr id="9" name="Group 8"/>
          <p:cNvGrpSpPr/>
          <p:nvPr/>
        </p:nvGrpSpPr>
        <p:grpSpPr>
          <a:xfrm>
            <a:off x="0" y="5181600"/>
            <a:ext cx="9144000" cy="990600"/>
            <a:chOff x="0" y="5257800"/>
            <a:chExt cx="9144000" cy="990600"/>
          </a:xfrm>
        </p:grpSpPr>
        <p:sp>
          <p:nvSpPr>
            <p:cNvPr id="27" name="Rounded Rectangle 26"/>
            <p:cNvSpPr/>
            <p:nvPr/>
          </p:nvSpPr>
          <p:spPr>
            <a:xfrm>
              <a:off x="0" y="5257800"/>
              <a:ext cx="9144000" cy="9906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a:r>
                <a:rPr lang="en-US" dirty="0">
                  <a:solidFill>
                    <a:prstClr val="black"/>
                  </a:solidFill>
                </a:rPr>
                <a:t>Kindergarten and Beyond</a:t>
              </a:r>
            </a:p>
          </p:txBody>
        </p:sp>
        <p:sp>
          <p:nvSpPr>
            <p:cNvPr id="28" name="Rounded Rectangle 27"/>
            <p:cNvSpPr/>
            <p:nvPr/>
          </p:nvSpPr>
          <p:spPr>
            <a:xfrm>
              <a:off x="6400800" y="5410200"/>
              <a:ext cx="13716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200" dirty="0">
                  <a:solidFill>
                    <a:prstClr val="white"/>
                  </a:solidFill>
                </a:rPr>
                <a:t>High- Performing Schools</a:t>
              </a:r>
            </a:p>
          </p:txBody>
        </p:sp>
        <p:sp>
          <p:nvSpPr>
            <p:cNvPr id="29" name="Rounded Rectangle 28"/>
            <p:cNvSpPr/>
            <p:nvPr/>
          </p:nvSpPr>
          <p:spPr>
            <a:xfrm>
              <a:off x="7924800" y="5410200"/>
              <a:ext cx="1219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200" dirty="0">
                  <a:solidFill>
                    <a:prstClr val="white"/>
                  </a:solidFill>
                </a:rPr>
                <a:t>Strong community services</a:t>
              </a:r>
            </a:p>
          </p:txBody>
        </p:sp>
        <p:sp>
          <p:nvSpPr>
            <p:cNvPr id="30" name="Rounded Rectangle 29"/>
            <p:cNvSpPr/>
            <p:nvPr/>
          </p:nvSpPr>
          <p:spPr>
            <a:xfrm>
              <a:off x="304800" y="5642610"/>
              <a:ext cx="3124200" cy="533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400" dirty="0">
                  <a:solidFill>
                    <a:prstClr val="black"/>
                  </a:solidFill>
                </a:rPr>
                <a:t>“</a:t>
              </a:r>
              <a:r>
                <a:rPr lang="en-US" sz="1200" dirty="0">
                  <a:solidFill>
                    <a:prstClr val="black"/>
                  </a:solidFill>
                </a:rPr>
                <a:t>21</a:t>
              </a:r>
              <a:r>
                <a:rPr lang="en-US" sz="1200" baseline="30000" dirty="0">
                  <a:solidFill>
                    <a:prstClr val="black"/>
                  </a:solidFill>
                </a:rPr>
                <a:t>st</a:t>
              </a:r>
              <a:r>
                <a:rPr lang="en-US" sz="1200" dirty="0">
                  <a:solidFill>
                    <a:prstClr val="black"/>
                  </a:solidFill>
                </a:rPr>
                <a:t> Century Schools” with comprehensive community supports</a:t>
              </a:r>
              <a:endParaRPr lang="en-US" sz="1400" dirty="0">
                <a:solidFill>
                  <a:prstClr val="black"/>
                </a:solidFill>
              </a:endParaRPr>
            </a:p>
          </p:txBody>
        </p:sp>
        <p:sp>
          <p:nvSpPr>
            <p:cNvPr id="31" name="Rounded Rectangle 30"/>
            <p:cNvSpPr/>
            <p:nvPr/>
          </p:nvSpPr>
          <p:spPr>
            <a:xfrm>
              <a:off x="4038600" y="5642610"/>
              <a:ext cx="22098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1400" dirty="0">
                  <a:solidFill>
                    <a:prstClr val="white"/>
                  </a:solidFill>
                </a:rPr>
                <a:t>Strong support for parent engagement</a:t>
              </a:r>
            </a:p>
          </p:txBody>
        </p:sp>
      </p:grpSp>
    </p:spTree>
    <p:extLst>
      <p:ext uri="{BB962C8B-B14F-4D97-AF65-F5344CB8AC3E}">
        <p14:creationId xmlns:p14="http://schemas.microsoft.com/office/powerpoint/2010/main" val="1693544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27A16-412B-7B42-87AA-09F5B29BB0A9}"/>
              </a:ext>
            </a:extLst>
          </p:cNvPr>
          <p:cNvSpPr>
            <a:spLocks noGrp="1"/>
          </p:cNvSpPr>
          <p:nvPr>
            <p:ph type="title"/>
          </p:nvPr>
        </p:nvSpPr>
        <p:spPr>
          <a:xfrm>
            <a:off x="628650" y="136524"/>
            <a:ext cx="7886700" cy="719819"/>
          </a:xfrm>
        </p:spPr>
        <p:txBody>
          <a:bodyPr>
            <a:normAutofit fontScale="90000"/>
          </a:bodyPr>
          <a:lstStyle/>
          <a:p>
            <a:r>
              <a:rPr lang="en-US" dirty="0"/>
              <a:t>Program availability varies across the state and is inequitably distributed</a:t>
            </a:r>
          </a:p>
        </p:txBody>
      </p:sp>
      <p:sp>
        <p:nvSpPr>
          <p:cNvPr id="4" name="Slide Number Placeholder 3">
            <a:extLst>
              <a:ext uri="{FF2B5EF4-FFF2-40B4-BE49-F238E27FC236}">
                <a16:creationId xmlns:a16="http://schemas.microsoft.com/office/drawing/2014/main" id="{731D693E-9E77-FB4A-A01F-635BCF1715C4}"/>
              </a:ext>
            </a:extLst>
          </p:cNvPr>
          <p:cNvSpPr>
            <a:spLocks noGrp="1"/>
          </p:cNvSpPr>
          <p:nvPr>
            <p:ph type="sldNum" sz="quarter" idx="12"/>
          </p:nvPr>
        </p:nvSpPr>
        <p:spPr/>
        <p:txBody>
          <a:bodyPr/>
          <a:lstStyle/>
          <a:p>
            <a:fld id="{9BA150B5-8DFC-458F-AD8B-0D6E73DD8F1E}" type="slidenum">
              <a:rPr lang="en-US" smtClean="0"/>
              <a:t>38</a:t>
            </a:fld>
            <a:endParaRPr lang="en-US" dirty="0"/>
          </a:p>
        </p:txBody>
      </p:sp>
      <p:pic>
        <p:nvPicPr>
          <p:cNvPr id="7" name="Picture 6">
            <a:extLst>
              <a:ext uri="{FF2B5EF4-FFF2-40B4-BE49-F238E27FC236}">
                <a16:creationId xmlns:a16="http://schemas.microsoft.com/office/drawing/2014/main" id="{7E528774-317E-964C-8A0E-F404C986125E}"/>
              </a:ext>
            </a:extLst>
          </p:cNvPr>
          <p:cNvPicPr>
            <a:picLocks noChangeAspect="1"/>
          </p:cNvPicPr>
          <p:nvPr/>
        </p:nvPicPr>
        <p:blipFill>
          <a:blip r:embed="rId2"/>
          <a:stretch>
            <a:fillRect/>
          </a:stretch>
        </p:blipFill>
        <p:spPr>
          <a:xfrm>
            <a:off x="4572000" y="1349760"/>
            <a:ext cx="4301672" cy="5508239"/>
          </a:xfrm>
          <a:prstGeom prst="rect">
            <a:avLst/>
          </a:prstGeom>
        </p:spPr>
      </p:pic>
      <p:pic>
        <p:nvPicPr>
          <p:cNvPr id="8" name="Picture 7">
            <a:extLst>
              <a:ext uri="{FF2B5EF4-FFF2-40B4-BE49-F238E27FC236}">
                <a16:creationId xmlns:a16="http://schemas.microsoft.com/office/drawing/2014/main" id="{DB0F3773-595F-E941-A9DD-3BB8BA74A80D}"/>
              </a:ext>
            </a:extLst>
          </p:cNvPr>
          <p:cNvPicPr>
            <a:picLocks noChangeAspect="1"/>
          </p:cNvPicPr>
          <p:nvPr/>
        </p:nvPicPr>
        <p:blipFill rotWithShape="1">
          <a:blip r:embed="rId3"/>
          <a:srcRect t="3176" r="3763"/>
          <a:stretch/>
        </p:blipFill>
        <p:spPr>
          <a:xfrm>
            <a:off x="270328" y="1349761"/>
            <a:ext cx="4301673" cy="5508239"/>
          </a:xfrm>
          <a:prstGeom prst="rect">
            <a:avLst/>
          </a:prstGeom>
        </p:spPr>
      </p:pic>
    </p:spTree>
    <p:extLst>
      <p:ext uri="{BB962C8B-B14F-4D97-AF65-F5344CB8AC3E}">
        <p14:creationId xmlns:p14="http://schemas.microsoft.com/office/powerpoint/2010/main" val="23670672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79301-AD80-482C-961A-4BB232740C6E}"/>
              </a:ext>
            </a:extLst>
          </p:cNvPr>
          <p:cNvSpPr>
            <a:spLocks noGrp="1"/>
          </p:cNvSpPr>
          <p:nvPr>
            <p:ph type="title"/>
          </p:nvPr>
        </p:nvSpPr>
        <p:spPr>
          <a:xfrm>
            <a:off x="628650" y="136524"/>
            <a:ext cx="7886700" cy="908505"/>
          </a:xfrm>
        </p:spPr>
        <p:txBody>
          <a:bodyPr>
            <a:normAutofit fontScale="90000"/>
          </a:bodyPr>
          <a:lstStyle/>
          <a:p>
            <a:r>
              <a:rPr lang="en-US" dirty="0"/>
              <a:t>Upper income families access center-based ECEC at higher rates than other families</a:t>
            </a:r>
          </a:p>
        </p:txBody>
      </p:sp>
      <p:sp>
        <p:nvSpPr>
          <p:cNvPr id="4" name="Slide Number Placeholder 3">
            <a:extLst>
              <a:ext uri="{FF2B5EF4-FFF2-40B4-BE49-F238E27FC236}">
                <a16:creationId xmlns:a16="http://schemas.microsoft.com/office/drawing/2014/main" id="{1B47095D-C95C-4FAB-98E1-8B68A882017A}"/>
              </a:ext>
            </a:extLst>
          </p:cNvPr>
          <p:cNvSpPr>
            <a:spLocks noGrp="1"/>
          </p:cNvSpPr>
          <p:nvPr>
            <p:ph type="sldNum" sz="quarter" idx="12"/>
          </p:nvPr>
        </p:nvSpPr>
        <p:spPr/>
        <p:txBody>
          <a:bodyPr/>
          <a:lstStyle/>
          <a:p>
            <a:fld id="{9BA150B5-8DFC-458F-AD8B-0D6E73DD8F1E}" type="slidenum">
              <a:rPr lang="en-US" smtClean="0"/>
              <a:t>39</a:t>
            </a:fld>
            <a:endParaRPr lang="en-US" dirty="0"/>
          </a:p>
        </p:txBody>
      </p:sp>
      <p:sp>
        <p:nvSpPr>
          <p:cNvPr id="7" name="TextBox 6">
            <a:extLst>
              <a:ext uri="{FF2B5EF4-FFF2-40B4-BE49-F238E27FC236}">
                <a16:creationId xmlns:a16="http://schemas.microsoft.com/office/drawing/2014/main" id="{4B32DCAF-B12A-624E-9743-0FC6EB15EA94}"/>
              </a:ext>
            </a:extLst>
          </p:cNvPr>
          <p:cNvSpPr txBox="1"/>
          <p:nvPr/>
        </p:nvSpPr>
        <p:spPr>
          <a:xfrm>
            <a:off x="0" y="6535213"/>
            <a:ext cx="4914900" cy="276999"/>
          </a:xfrm>
          <a:prstGeom prst="rect">
            <a:avLst/>
          </a:prstGeom>
          <a:noFill/>
        </p:spPr>
        <p:txBody>
          <a:bodyPr wrap="square" rtlCol="0">
            <a:spAutoFit/>
          </a:bodyPr>
          <a:lstStyle/>
          <a:p>
            <a:pPr>
              <a:spcAft>
                <a:spcPts val="450"/>
              </a:spcAft>
              <a:defRPr/>
            </a:pPr>
            <a:r>
              <a:rPr lang="en-US" sz="1200" dirty="0">
                <a:solidFill>
                  <a:prstClr val="black"/>
                </a:solidFill>
                <a:latin typeface="Calibri" panose="020F0502020204030204"/>
              </a:rPr>
              <a:t>Source: Chaudry, Morrissey, Weiland, and Yoshikawa (2017)</a:t>
            </a:r>
          </a:p>
        </p:txBody>
      </p:sp>
      <p:graphicFrame>
        <p:nvGraphicFramePr>
          <p:cNvPr id="8" name="Content Placeholder 5">
            <a:extLst>
              <a:ext uri="{FF2B5EF4-FFF2-40B4-BE49-F238E27FC236}">
                <a16:creationId xmlns:a16="http://schemas.microsoft.com/office/drawing/2014/main" id="{949A92BB-27CF-084D-A282-82BD691064E9}"/>
              </a:ext>
            </a:extLst>
          </p:cNvPr>
          <p:cNvGraphicFramePr>
            <a:graphicFrameLocks/>
          </p:cNvGraphicFramePr>
          <p:nvPr/>
        </p:nvGraphicFramePr>
        <p:xfrm>
          <a:off x="750656" y="1466850"/>
          <a:ext cx="7642689" cy="4829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80819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492490" cy="1417638"/>
          </a:xfrm>
        </p:spPr>
        <p:txBody>
          <a:bodyPr>
            <a:noAutofit/>
          </a:bodyPr>
          <a:lstStyle/>
          <a:p>
            <a:r>
              <a:rPr lang="en-US" sz="5400" dirty="0">
                <a:solidFill>
                  <a:schemeClr val="bg1"/>
                </a:solidFill>
                <a:latin typeface="Arial Black" panose="020B0A04020102020204" pitchFamily="34" charset="0"/>
              </a:rPr>
              <a:t>Paint by Number</a:t>
            </a:r>
            <a:endParaRPr lang="en-US" sz="5400" dirty="0"/>
          </a:p>
        </p:txBody>
      </p:sp>
      <p:pic>
        <p:nvPicPr>
          <p:cNvPr id="7" name="Picture 4" descr="Let this mandala rotate and it will continu over and over.">
            <a:extLst>
              <a:ext uri="{FF2B5EF4-FFF2-40B4-BE49-F238E27FC236}">
                <a16:creationId xmlns:a16="http://schemas.microsoft.com/office/drawing/2014/main" id="{1A34E75E-2E66-0140-BE11-08841F63AED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 r="882" b="8088"/>
          <a:stretch/>
        </p:blipFill>
        <p:spPr bwMode="auto">
          <a:xfrm>
            <a:off x="0" y="2403757"/>
            <a:ext cx="3962400" cy="367431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ree Paint by Numbers templates for Children and Kids - About ...">
            <a:extLst>
              <a:ext uri="{FF2B5EF4-FFF2-40B4-BE49-F238E27FC236}">
                <a16:creationId xmlns:a16="http://schemas.microsoft.com/office/drawing/2014/main" id="{E49B0F81-0D1A-0F4D-87DB-87B825A2C8E8}"/>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317410" y="1896726"/>
            <a:ext cx="4632280" cy="2208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50677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CAFBE-28A6-40CB-BAD7-58CADBBE03EA}"/>
              </a:ext>
            </a:extLst>
          </p:cNvPr>
          <p:cNvSpPr>
            <a:spLocks noGrp="1"/>
          </p:cNvSpPr>
          <p:nvPr>
            <p:ph type="title"/>
          </p:nvPr>
        </p:nvSpPr>
        <p:spPr>
          <a:xfrm>
            <a:off x="628650" y="147412"/>
            <a:ext cx="7886700" cy="1325563"/>
          </a:xfrm>
        </p:spPr>
        <p:txBody>
          <a:bodyPr>
            <a:normAutofit fontScale="90000"/>
          </a:bodyPr>
          <a:lstStyle/>
          <a:p>
            <a:r>
              <a:rPr lang="en-US" dirty="0"/>
              <a:t>Lower income families are often not served in high quality settings</a:t>
            </a:r>
            <a:br>
              <a:rPr lang="en-US" dirty="0"/>
            </a:br>
            <a:endParaRPr lang="en-US" dirty="0"/>
          </a:p>
        </p:txBody>
      </p:sp>
      <p:graphicFrame>
        <p:nvGraphicFramePr>
          <p:cNvPr id="6" name="Content Placeholder 5">
            <a:extLst>
              <a:ext uri="{FF2B5EF4-FFF2-40B4-BE49-F238E27FC236}">
                <a16:creationId xmlns:a16="http://schemas.microsoft.com/office/drawing/2014/main" id="{E3E1BB25-4A0C-4FD0-BE3A-1B823F852FCB}"/>
              </a:ext>
            </a:extLst>
          </p:cNvPr>
          <p:cNvGraphicFramePr>
            <a:graphicFrameLocks noGrp="1"/>
          </p:cNvGraphicFramePr>
          <p:nvPr>
            <p:ph sz="half" idx="1"/>
          </p:nvPr>
        </p:nvGraphicFramePr>
        <p:xfrm>
          <a:off x="628650" y="2226469"/>
          <a:ext cx="3798570" cy="3629501"/>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6">
            <a:extLst>
              <a:ext uri="{FF2B5EF4-FFF2-40B4-BE49-F238E27FC236}">
                <a16:creationId xmlns:a16="http://schemas.microsoft.com/office/drawing/2014/main" id="{D0B56574-F3F6-43B3-90A6-EEB3D3C1C6B0}"/>
              </a:ext>
            </a:extLst>
          </p:cNvPr>
          <p:cNvSpPr>
            <a:spLocks noGrp="1"/>
          </p:cNvSpPr>
          <p:nvPr>
            <p:ph sz="half" idx="2"/>
          </p:nvPr>
        </p:nvSpPr>
        <p:spPr>
          <a:xfrm>
            <a:off x="4629150" y="2226469"/>
            <a:ext cx="3886200" cy="3682841"/>
          </a:xfrm>
        </p:spPr>
        <p:txBody>
          <a:bodyPr>
            <a:normAutofit/>
          </a:bodyPr>
          <a:lstStyle/>
          <a:p>
            <a:r>
              <a:rPr lang="en-US" dirty="0"/>
              <a:t>Goal is for 85% of low-income 3s &amp; 4s to be served in high-quality (PFA/HS, Gold Circle)</a:t>
            </a:r>
          </a:p>
          <a:p>
            <a:r>
              <a:rPr lang="en-US" dirty="0"/>
              <a:t>We are falling far short of this goal!</a:t>
            </a:r>
          </a:p>
          <a:p>
            <a:pPr lvl="1"/>
            <a:endParaRPr lang="en-US" dirty="0"/>
          </a:p>
          <a:p>
            <a:pPr marL="0" indent="0">
              <a:buNone/>
            </a:pPr>
            <a:r>
              <a:rPr lang="en-US" sz="1500" dirty="0"/>
              <a:t>Data notes: Estimates calculated from a combination of NIU report on unduplicated count, IECAM HS estimates, ISBE FY19 data on income levels of participating PFA/PFAE students, and IDHS data on child care participation by age and type of care</a:t>
            </a:r>
          </a:p>
        </p:txBody>
      </p:sp>
      <p:sp>
        <p:nvSpPr>
          <p:cNvPr id="3" name="Rectangle 2">
            <a:extLst>
              <a:ext uri="{FF2B5EF4-FFF2-40B4-BE49-F238E27FC236}">
                <a16:creationId xmlns:a16="http://schemas.microsoft.com/office/drawing/2014/main" id="{72DF2138-6055-406F-A162-976AB288358E}"/>
              </a:ext>
            </a:extLst>
          </p:cNvPr>
          <p:cNvSpPr/>
          <p:nvPr/>
        </p:nvSpPr>
        <p:spPr>
          <a:xfrm>
            <a:off x="241935" y="1526556"/>
            <a:ext cx="4572000" cy="646331"/>
          </a:xfrm>
          <a:prstGeom prst="rect">
            <a:avLst/>
          </a:prstGeom>
        </p:spPr>
        <p:txBody>
          <a:bodyPr>
            <a:spAutoFit/>
          </a:bodyPr>
          <a:lstStyle/>
          <a:p>
            <a:r>
              <a:rPr lang="en-US" dirty="0"/>
              <a:t>Rough Estimates of Current (FY19) Reach in Serving </a:t>
            </a:r>
            <a:r>
              <a:rPr lang="en-US" b="1" dirty="0"/>
              <a:t>Low-Income</a:t>
            </a:r>
            <a:r>
              <a:rPr lang="en-US" dirty="0"/>
              <a:t> 3 &amp; 4 Year </a:t>
            </a:r>
            <a:r>
              <a:rPr lang="en-US" dirty="0" err="1"/>
              <a:t>Olds</a:t>
            </a:r>
            <a:r>
              <a:rPr lang="en-US" dirty="0"/>
              <a:t> Statewide</a:t>
            </a:r>
          </a:p>
        </p:txBody>
      </p:sp>
    </p:spTree>
    <p:extLst>
      <p:ext uri="{BB962C8B-B14F-4D97-AF65-F5344CB8AC3E}">
        <p14:creationId xmlns:p14="http://schemas.microsoft.com/office/powerpoint/2010/main" val="7685402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1BC14C-A62C-F646-A70A-B791E2AB4283}"/>
              </a:ext>
            </a:extLst>
          </p:cNvPr>
          <p:cNvPicPr>
            <a:picLocks noChangeAspect="1"/>
          </p:cNvPicPr>
          <p:nvPr/>
        </p:nvPicPr>
        <p:blipFill>
          <a:blip r:embed="rId2"/>
          <a:stretch>
            <a:fillRect/>
          </a:stretch>
        </p:blipFill>
        <p:spPr>
          <a:xfrm>
            <a:off x="940981" y="1772103"/>
            <a:ext cx="7262037" cy="4337050"/>
          </a:xfrm>
          <a:prstGeom prst="rect">
            <a:avLst/>
          </a:prstGeom>
        </p:spPr>
      </p:pic>
      <p:sp>
        <p:nvSpPr>
          <p:cNvPr id="2" name="Title 1">
            <a:extLst>
              <a:ext uri="{FF2B5EF4-FFF2-40B4-BE49-F238E27FC236}">
                <a16:creationId xmlns:a16="http://schemas.microsoft.com/office/drawing/2014/main" id="{664A0A95-98CB-BD4D-9E91-F0490786DA31}"/>
              </a:ext>
            </a:extLst>
          </p:cNvPr>
          <p:cNvSpPr>
            <a:spLocks noGrp="1"/>
          </p:cNvSpPr>
          <p:nvPr>
            <p:ph type="title"/>
          </p:nvPr>
        </p:nvSpPr>
        <p:spPr>
          <a:xfrm>
            <a:off x="257175" y="0"/>
            <a:ext cx="8886825" cy="1143000"/>
          </a:xfrm>
        </p:spPr>
        <p:txBody>
          <a:bodyPr/>
          <a:lstStyle/>
          <a:p>
            <a:r>
              <a:rPr lang="en-US" dirty="0"/>
              <a:t>Illinois spends 85% less on ECCE for children </a:t>
            </a:r>
            <a:br>
              <a:rPr lang="en-US" dirty="0"/>
            </a:br>
            <a:r>
              <a:rPr lang="en-US" dirty="0"/>
              <a:t>0-5 as on K-12 for school-aged children</a:t>
            </a:r>
          </a:p>
        </p:txBody>
      </p:sp>
      <p:sp>
        <p:nvSpPr>
          <p:cNvPr id="4" name="Slide Number Placeholder 3">
            <a:extLst>
              <a:ext uri="{FF2B5EF4-FFF2-40B4-BE49-F238E27FC236}">
                <a16:creationId xmlns:a16="http://schemas.microsoft.com/office/drawing/2014/main" id="{233EBB58-98F9-EF4F-A191-5FCE3A9C6EF5}"/>
              </a:ext>
            </a:extLst>
          </p:cNvPr>
          <p:cNvSpPr>
            <a:spLocks noGrp="1"/>
          </p:cNvSpPr>
          <p:nvPr>
            <p:ph type="sldNum" sz="quarter" idx="12"/>
          </p:nvPr>
        </p:nvSpPr>
        <p:spPr/>
        <p:txBody>
          <a:bodyPr/>
          <a:lstStyle/>
          <a:p>
            <a:fld id="{9BA150B5-8DFC-458F-AD8B-0D6E73DD8F1E}" type="slidenum">
              <a:rPr lang="en-US" smtClean="0"/>
              <a:t>41</a:t>
            </a:fld>
            <a:endParaRPr lang="en-US" dirty="0"/>
          </a:p>
        </p:txBody>
      </p:sp>
      <p:cxnSp>
        <p:nvCxnSpPr>
          <p:cNvPr id="9" name="Straight Arrow Connector 8">
            <a:extLst>
              <a:ext uri="{FF2B5EF4-FFF2-40B4-BE49-F238E27FC236}">
                <a16:creationId xmlns:a16="http://schemas.microsoft.com/office/drawing/2014/main" id="{8FBEC3B3-79A0-1742-9901-DA4BA338A14F}"/>
              </a:ext>
            </a:extLst>
          </p:cNvPr>
          <p:cNvCxnSpPr/>
          <p:nvPr/>
        </p:nvCxnSpPr>
        <p:spPr>
          <a:xfrm flipV="1">
            <a:off x="4238171" y="2989943"/>
            <a:ext cx="1611086" cy="19013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A0DFD78-7CAE-9341-98FF-DC310F5738F5}"/>
              </a:ext>
            </a:extLst>
          </p:cNvPr>
          <p:cNvSpPr txBox="1"/>
          <p:nvPr/>
        </p:nvSpPr>
        <p:spPr>
          <a:xfrm>
            <a:off x="4397829" y="3715657"/>
            <a:ext cx="1320800" cy="584775"/>
          </a:xfrm>
          <a:prstGeom prst="rect">
            <a:avLst/>
          </a:prstGeom>
          <a:solidFill>
            <a:schemeClr val="bg1"/>
          </a:solidFill>
        </p:spPr>
        <p:txBody>
          <a:bodyPr wrap="square" rtlCol="0">
            <a:spAutoFit/>
          </a:bodyPr>
          <a:lstStyle/>
          <a:p>
            <a:pPr algn="ctr"/>
            <a:r>
              <a:rPr lang="en-US" sz="1600" b="1" dirty="0">
                <a:solidFill>
                  <a:srgbClr val="FF0000"/>
                </a:solidFill>
              </a:rPr>
              <a:t>7x </a:t>
            </a:r>
            <a:r>
              <a:rPr lang="en-US" sz="1600" dirty="0">
                <a:solidFill>
                  <a:srgbClr val="FF0000"/>
                </a:solidFill>
              </a:rPr>
              <a:t>higher spending</a:t>
            </a:r>
          </a:p>
        </p:txBody>
      </p:sp>
    </p:spTree>
    <p:extLst>
      <p:ext uri="{BB962C8B-B14F-4D97-AF65-F5344CB8AC3E}">
        <p14:creationId xmlns:p14="http://schemas.microsoft.com/office/powerpoint/2010/main" val="13959150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2B6EA-ADCF-7B41-8C54-827EDB136086}"/>
              </a:ext>
            </a:extLst>
          </p:cNvPr>
          <p:cNvSpPr>
            <a:spLocks noGrp="1"/>
          </p:cNvSpPr>
          <p:nvPr>
            <p:ph type="title"/>
          </p:nvPr>
        </p:nvSpPr>
        <p:spPr>
          <a:xfrm>
            <a:off x="628650" y="0"/>
            <a:ext cx="7886700" cy="1325563"/>
          </a:xfrm>
        </p:spPr>
        <p:txBody>
          <a:bodyPr/>
          <a:lstStyle/>
          <a:p>
            <a:r>
              <a:rPr lang="en-US" sz="2400" dirty="0"/>
              <a:t>Fragmented funding means providers &amp; families depend on multiple sources across many agencies</a:t>
            </a:r>
            <a:endParaRPr lang="en-US" sz="2400" i="1" dirty="0"/>
          </a:p>
        </p:txBody>
      </p:sp>
      <p:sp>
        <p:nvSpPr>
          <p:cNvPr id="4" name="Slide Number Placeholder 3">
            <a:extLst>
              <a:ext uri="{FF2B5EF4-FFF2-40B4-BE49-F238E27FC236}">
                <a16:creationId xmlns:a16="http://schemas.microsoft.com/office/drawing/2014/main" id="{E2CB3611-5BF6-C84E-82C6-C2700149DF7B}"/>
              </a:ext>
            </a:extLst>
          </p:cNvPr>
          <p:cNvSpPr>
            <a:spLocks noGrp="1"/>
          </p:cNvSpPr>
          <p:nvPr>
            <p:ph type="sldNum" sz="quarter" idx="12"/>
          </p:nvPr>
        </p:nvSpPr>
        <p:spPr/>
        <p:txBody>
          <a:bodyPr/>
          <a:lstStyle/>
          <a:p>
            <a:fld id="{9BA150B5-8DFC-458F-AD8B-0D6E73DD8F1E}" type="slidenum">
              <a:rPr lang="en-US" smtClean="0"/>
              <a:t>42</a:t>
            </a:fld>
            <a:endParaRPr lang="en-US" dirty="0"/>
          </a:p>
        </p:txBody>
      </p:sp>
      <p:pic>
        <p:nvPicPr>
          <p:cNvPr id="8" name="Picture 7">
            <a:extLst>
              <a:ext uri="{FF2B5EF4-FFF2-40B4-BE49-F238E27FC236}">
                <a16:creationId xmlns:a16="http://schemas.microsoft.com/office/drawing/2014/main" id="{26C1FBFE-72BD-1841-BA0C-570165223688}"/>
              </a:ext>
            </a:extLst>
          </p:cNvPr>
          <p:cNvPicPr>
            <a:picLocks noChangeAspect="1"/>
          </p:cNvPicPr>
          <p:nvPr/>
        </p:nvPicPr>
        <p:blipFill rotWithShape="1">
          <a:blip r:embed="rId3"/>
          <a:srcRect t="18045" r="7544"/>
          <a:stretch/>
        </p:blipFill>
        <p:spPr>
          <a:xfrm>
            <a:off x="-106783" y="1690520"/>
            <a:ext cx="9357565" cy="4588042"/>
          </a:xfrm>
          <a:prstGeom prst="rect">
            <a:avLst/>
          </a:prstGeom>
        </p:spPr>
      </p:pic>
    </p:spTree>
    <p:extLst>
      <p:ext uri="{BB962C8B-B14F-4D97-AF65-F5344CB8AC3E}">
        <p14:creationId xmlns:p14="http://schemas.microsoft.com/office/powerpoint/2010/main" val="24180619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9C339A-047F-4E16-8626-44F81C5714DE}"/>
              </a:ext>
            </a:extLst>
          </p:cNvPr>
          <p:cNvSpPr>
            <a:spLocks noGrp="1"/>
          </p:cNvSpPr>
          <p:nvPr>
            <p:ph type="ctrTitle"/>
          </p:nvPr>
        </p:nvSpPr>
        <p:spPr>
          <a:xfrm>
            <a:off x="990600" y="1828800"/>
            <a:ext cx="6371253" cy="1488691"/>
          </a:xfrm>
        </p:spPr>
        <p:txBody>
          <a:bodyPr>
            <a:normAutofit/>
          </a:bodyPr>
          <a:lstStyle/>
          <a:p>
            <a:r>
              <a:rPr lang="en-US" dirty="0"/>
              <a:t>Commission on Equitable Early Childhood Education and Care Funding</a:t>
            </a:r>
          </a:p>
        </p:txBody>
      </p:sp>
      <p:sp>
        <p:nvSpPr>
          <p:cNvPr id="6" name="Subtitle 5">
            <a:extLst>
              <a:ext uri="{FF2B5EF4-FFF2-40B4-BE49-F238E27FC236}">
                <a16:creationId xmlns:a16="http://schemas.microsoft.com/office/drawing/2014/main" id="{F38F6388-9040-4A5B-810B-757084538140}"/>
              </a:ext>
            </a:extLst>
          </p:cNvPr>
          <p:cNvSpPr>
            <a:spLocks noGrp="1"/>
          </p:cNvSpPr>
          <p:nvPr>
            <p:ph type="subTitle" idx="1"/>
          </p:nvPr>
        </p:nvSpPr>
        <p:spPr>
          <a:xfrm>
            <a:off x="990600" y="3317491"/>
            <a:ext cx="7162800" cy="914400"/>
          </a:xfrm>
        </p:spPr>
        <p:txBody>
          <a:bodyPr/>
          <a:lstStyle/>
          <a:p>
            <a:endParaRPr lang="en-US" dirty="0"/>
          </a:p>
        </p:txBody>
      </p:sp>
      <p:sp>
        <p:nvSpPr>
          <p:cNvPr id="4" name="Slide Number Placeholder 3">
            <a:extLst>
              <a:ext uri="{FF2B5EF4-FFF2-40B4-BE49-F238E27FC236}">
                <a16:creationId xmlns:a16="http://schemas.microsoft.com/office/drawing/2014/main" id="{4FB3D10E-4BB1-49B0-9B0F-6477338C577C}"/>
              </a:ext>
            </a:extLst>
          </p:cNvPr>
          <p:cNvSpPr>
            <a:spLocks noGrp="1"/>
          </p:cNvSpPr>
          <p:nvPr>
            <p:ph type="sldNum" sz="quarter" idx="4294967295"/>
          </p:nvPr>
        </p:nvSpPr>
        <p:spPr>
          <a:xfrm>
            <a:off x="7010400" y="6400800"/>
            <a:ext cx="2133600" cy="365125"/>
          </a:xfrm>
        </p:spPr>
        <p:txBody>
          <a:bodyPr/>
          <a:lstStyle/>
          <a:p>
            <a:fld id="{9BA150B5-8DFC-458F-AD8B-0D6E73DD8F1E}" type="slidenum">
              <a:rPr lang="en-US" smtClean="0"/>
              <a:t>43</a:t>
            </a:fld>
            <a:endParaRPr lang="en-US" dirty="0"/>
          </a:p>
        </p:txBody>
      </p:sp>
    </p:spTree>
    <p:extLst>
      <p:ext uri="{BB962C8B-B14F-4D97-AF65-F5344CB8AC3E}">
        <p14:creationId xmlns:p14="http://schemas.microsoft.com/office/powerpoint/2010/main" val="16166921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F105A-2D1E-1646-8C3D-257FEA6337F1}"/>
              </a:ext>
            </a:extLst>
          </p:cNvPr>
          <p:cNvSpPr>
            <a:spLocks noGrp="1"/>
          </p:cNvSpPr>
          <p:nvPr>
            <p:ph type="title"/>
          </p:nvPr>
        </p:nvSpPr>
        <p:spPr/>
        <p:txBody>
          <a:bodyPr/>
          <a:lstStyle/>
          <a:p>
            <a:r>
              <a:rPr lang="en-US" dirty="0"/>
              <a:t>Commission’s Charge</a:t>
            </a:r>
          </a:p>
        </p:txBody>
      </p:sp>
      <p:sp>
        <p:nvSpPr>
          <p:cNvPr id="4" name="Slide Number Placeholder 3">
            <a:extLst>
              <a:ext uri="{FF2B5EF4-FFF2-40B4-BE49-F238E27FC236}">
                <a16:creationId xmlns:a16="http://schemas.microsoft.com/office/drawing/2014/main" id="{E7DF2B24-A9ED-1944-A545-3AFC59B79E2E}"/>
              </a:ext>
            </a:extLst>
          </p:cNvPr>
          <p:cNvSpPr>
            <a:spLocks noGrp="1"/>
          </p:cNvSpPr>
          <p:nvPr>
            <p:ph type="sldNum" sz="quarter" idx="12"/>
          </p:nvPr>
        </p:nvSpPr>
        <p:spPr/>
        <p:txBody>
          <a:bodyPr/>
          <a:lstStyle/>
          <a:p>
            <a:fld id="{9BA150B5-8DFC-458F-AD8B-0D6E73DD8F1E}" type="slidenum">
              <a:rPr lang="en-US" smtClean="0"/>
              <a:t>44</a:t>
            </a:fld>
            <a:endParaRPr lang="en-US" dirty="0"/>
          </a:p>
        </p:txBody>
      </p:sp>
      <p:sp>
        <p:nvSpPr>
          <p:cNvPr id="5" name="Rectangle 4">
            <a:extLst>
              <a:ext uri="{FF2B5EF4-FFF2-40B4-BE49-F238E27FC236}">
                <a16:creationId xmlns:a16="http://schemas.microsoft.com/office/drawing/2014/main" id="{2C9A90FA-234B-BC41-84B8-77B9048CF5FC}"/>
              </a:ext>
            </a:extLst>
          </p:cNvPr>
          <p:cNvSpPr/>
          <p:nvPr/>
        </p:nvSpPr>
        <p:spPr>
          <a:xfrm>
            <a:off x="277091" y="1934368"/>
            <a:ext cx="4294909" cy="42259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dirty="0"/>
              <a:t>“The Commission shall study and make recommendations to establish funding goals and funding mechanisms to provide equitable access to high-quality early childhood education and care services for all children birth to age five and advise the Governor in planning and implementing these recommendations.”</a:t>
            </a:r>
          </a:p>
        </p:txBody>
      </p:sp>
      <p:pic>
        <p:nvPicPr>
          <p:cNvPr id="6" name="Picture 5">
            <a:extLst>
              <a:ext uri="{FF2B5EF4-FFF2-40B4-BE49-F238E27FC236}">
                <a16:creationId xmlns:a16="http://schemas.microsoft.com/office/drawing/2014/main" id="{0258255B-8A47-5F4F-9C07-2F0BD6D3AE96}"/>
              </a:ext>
            </a:extLst>
          </p:cNvPr>
          <p:cNvPicPr>
            <a:picLocks noChangeAspect="1"/>
          </p:cNvPicPr>
          <p:nvPr/>
        </p:nvPicPr>
        <p:blipFill rotWithShape="1">
          <a:blip r:embed="rId3">
            <a:extLst>
              <a:ext uri="{28A0092B-C50C-407E-A947-70E740481C1C}">
                <a14:useLocalDpi xmlns:a14="http://schemas.microsoft.com/office/drawing/2010/main" val="0"/>
              </a:ext>
            </a:extLst>
          </a:blip>
          <a:srcRect r="47290"/>
          <a:stretch/>
        </p:blipFill>
        <p:spPr>
          <a:xfrm>
            <a:off x="4955142" y="1934369"/>
            <a:ext cx="4188858" cy="4225949"/>
          </a:xfrm>
          <a:prstGeom prst="rect">
            <a:avLst/>
          </a:prstGeom>
        </p:spPr>
      </p:pic>
    </p:spTree>
    <p:extLst>
      <p:ext uri="{BB962C8B-B14F-4D97-AF65-F5344CB8AC3E}">
        <p14:creationId xmlns:p14="http://schemas.microsoft.com/office/powerpoint/2010/main" val="32094134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43743-1AE1-2542-9A10-9D9F456FA216}"/>
              </a:ext>
            </a:extLst>
          </p:cNvPr>
          <p:cNvSpPr>
            <a:spLocks noGrp="1"/>
          </p:cNvSpPr>
          <p:nvPr>
            <p:ph type="title"/>
          </p:nvPr>
        </p:nvSpPr>
        <p:spPr/>
        <p:txBody>
          <a:bodyPr/>
          <a:lstStyle/>
          <a:p>
            <a:r>
              <a:rPr lang="en-US" dirty="0"/>
              <a:t>Commission Deliverable</a:t>
            </a:r>
          </a:p>
        </p:txBody>
      </p:sp>
      <p:sp>
        <p:nvSpPr>
          <p:cNvPr id="3" name="Content Placeholder 2">
            <a:extLst>
              <a:ext uri="{FF2B5EF4-FFF2-40B4-BE49-F238E27FC236}">
                <a16:creationId xmlns:a16="http://schemas.microsoft.com/office/drawing/2014/main" id="{AC6EE629-F507-0C44-9DD6-D843B20F9C9D}"/>
              </a:ext>
            </a:extLst>
          </p:cNvPr>
          <p:cNvSpPr>
            <a:spLocks noGrp="1"/>
          </p:cNvSpPr>
          <p:nvPr>
            <p:ph idx="1"/>
          </p:nvPr>
        </p:nvSpPr>
        <p:spPr>
          <a:xfrm>
            <a:off x="457200" y="1600200"/>
            <a:ext cx="8229600" cy="4800600"/>
          </a:xfrm>
        </p:spPr>
        <p:txBody>
          <a:bodyPr vert="horz" lIns="91440" tIns="45720" rIns="91440" bIns="45720" rtlCol="0" anchor="t">
            <a:normAutofit/>
          </a:bodyPr>
          <a:lstStyle/>
          <a:p>
            <a:pPr lvl="0">
              <a:spcBef>
                <a:spcPts val="1080"/>
              </a:spcBef>
            </a:pPr>
            <a:r>
              <a:rPr lang="en-US" b="1" dirty="0">
                <a:solidFill>
                  <a:schemeClr val="accent1"/>
                </a:solidFill>
              </a:rPr>
              <a:t>We need to know “the number”.</a:t>
            </a:r>
            <a:r>
              <a:rPr lang="en-US" b="1" dirty="0"/>
              <a:t> </a:t>
            </a:r>
            <a:r>
              <a:rPr lang="en-US" dirty="0"/>
              <a:t>There is not enough revenue in the system to support a sufficient, stable supply of providers of high-quality ECEC – </a:t>
            </a:r>
            <a:r>
              <a:rPr lang="en-US" i="1" u="sng" dirty="0"/>
              <a:t>how much do we need</a:t>
            </a:r>
            <a:r>
              <a:rPr lang="en-US" dirty="0"/>
              <a:t>?</a:t>
            </a:r>
          </a:p>
          <a:p>
            <a:pPr>
              <a:spcBef>
                <a:spcPts val="1080"/>
              </a:spcBef>
            </a:pPr>
            <a:endParaRPr lang="en-US" b="1" dirty="0"/>
          </a:p>
          <a:p>
            <a:pPr>
              <a:spcBef>
                <a:spcPts val="1080"/>
              </a:spcBef>
            </a:pPr>
            <a:r>
              <a:rPr lang="en-US" b="1" dirty="0">
                <a:solidFill>
                  <a:schemeClr val="accent1"/>
                </a:solidFill>
                <a:latin typeface="Verdana"/>
                <a:ea typeface="Verdana"/>
                <a:cs typeface="Verdana"/>
              </a:rPr>
              <a:t>We need to assess all funding mechanisms and the management and oversight structures of ECEC. </a:t>
            </a:r>
            <a:endParaRPr lang="en-US" b="1" dirty="0">
              <a:solidFill>
                <a:schemeClr val="accent1"/>
              </a:solidFill>
            </a:endParaRPr>
          </a:p>
          <a:p>
            <a:pPr lvl="1">
              <a:spcBef>
                <a:spcPts val="1080"/>
              </a:spcBef>
            </a:pPr>
            <a:r>
              <a:rPr lang="en-US" i="1" u="sng" dirty="0"/>
              <a:t>How should we distribute funds?</a:t>
            </a:r>
            <a:endParaRPr lang="en-US" dirty="0"/>
          </a:p>
          <a:p>
            <a:pPr lvl="1">
              <a:spcBef>
                <a:spcPts val="1080"/>
              </a:spcBef>
            </a:pPr>
            <a:r>
              <a:rPr lang="en-US" i="1" u="sng" dirty="0"/>
              <a:t>Who should distribute and monitor the funds</a:t>
            </a:r>
            <a:r>
              <a:rPr lang="en-US" dirty="0"/>
              <a:t>? </a:t>
            </a:r>
          </a:p>
          <a:p>
            <a:pPr>
              <a:spcBef>
                <a:spcPts val="1080"/>
              </a:spcBef>
            </a:pPr>
            <a:endParaRPr lang="en-US" dirty="0"/>
          </a:p>
          <a:p>
            <a:pPr>
              <a:spcBef>
                <a:spcPts val="1080"/>
              </a:spcBef>
            </a:pPr>
            <a:r>
              <a:rPr lang="en-US" b="1" dirty="0">
                <a:solidFill>
                  <a:schemeClr val="accent1"/>
                </a:solidFill>
              </a:rPr>
              <a:t>We need to determine how to implement our recommendations</a:t>
            </a:r>
          </a:p>
          <a:p>
            <a:pPr lvl="1">
              <a:spcBef>
                <a:spcPts val="1080"/>
              </a:spcBef>
            </a:pPr>
            <a:r>
              <a:rPr lang="en-US" dirty="0"/>
              <a:t>How will we reach our recommended end state, over what period of time?</a:t>
            </a:r>
          </a:p>
        </p:txBody>
      </p:sp>
      <p:sp>
        <p:nvSpPr>
          <p:cNvPr id="4" name="Slide Number Placeholder 3">
            <a:extLst>
              <a:ext uri="{FF2B5EF4-FFF2-40B4-BE49-F238E27FC236}">
                <a16:creationId xmlns:a16="http://schemas.microsoft.com/office/drawing/2014/main" id="{4723A483-5599-464F-899D-FB1C1B65DD48}"/>
              </a:ext>
            </a:extLst>
          </p:cNvPr>
          <p:cNvSpPr>
            <a:spLocks noGrp="1"/>
          </p:cNvSpPr>
          <p:nvPr>
            <p:ph type="sldNum" sz="quarter" idx="12"/>
          </p:nvPr>
        </p:nvSpPr>
        <p:spPr/>
        <p:txBody>
          <a:bodyPr/>
          <a:lstStyle/>
          <a:p>
            <a:fld id="{9BA150B5-8DFC-458F-AD8B-0D6E73DD8F1E}" type="slidenum">
              <a:rPr lang="en-US" smtClean="0"/>
              <a:t>45</a:t>
            </a:fld>
            <a:endParaRPr lang="en-US" dirty="0"/>
          </a:p>
        </p:txBody>
      </p:sp>
    </p:spTree>
    <p:extLst>
      <p:ext uri="{BB962C8B-B14F-4D97-AF65-F5344CB8AC3E}">
        <p14:creationId xmlns:p14="http://schemas.microsoft.com/office/powerpoint/2010/main" val="28840284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5D29F-EEBC-0546-ADBA-9803413FD72E}"/>
              </a:ext>
            </a:extLst>
          </p:cNvPr>
          <p:cNvSpPr>
            <a:spLocks noGrp="1"/>
          </p:cNvSpPr>
          <p:nvPr>
            <p:ph type="title"/>
          </p:nvPr>
        </p:nvSpPr>
        <p:spPr>
          <a:xfrm>
            <a:off x="628650" y="27838"/>
            <a:ext cx="7886700" cy="1325563"/>
          </a:xfrm>
        </p:spPr>
        <p:txBody>
          <a:bodyPr/>
          <a:lstStyle/>
          <a:p>
            <a:r>
              <a:rPr lang="en-US" dirty="0"/>
              <a:t>Commission Timeline - </a:t>
            </a:r>
            <a:r>
              <a:rPr lang="en-US" i="1" dirty="0"/>
              <a:t>Revised</a:t>
            </a:r>
          </a:p>
        </p:txBody>
      </p:sp>
      <p:sp>
        <p:nvSpPr>
          <p:cNvPr id="3" name="Content Placeholder 2">
            <a:extLst>
              <a:ext uri="{FF2B5EF4-FFF2-40B4-BE49-F238E27FC236}">
                <a16:creationId xmlns:a16="http://schemas.microsoft.com/office/drawing/2014/main" id="{8E95F458-88EE-4641-898F-27FE7EB322F0}"/>
              </a:ext>
            </a:extLst>
          </p:cNvPr>
          <p:cNvSpPr>
            <a:spLocks noGrp="1"/>
          </p:cNvSpPr>
          <p:nvPr>
            <p:ph idx="1"/>
          </p:nvPr>
        </p:nvSpPr>
        <p:spPr>
          <a:xfrm>
            <a:off x="457200" y="1440259"/>
            <a:ext cx="8229600" cy="1586365"/>
          </a:xfrm>
        </p:spPr>
        <p:txBody>
          <a:bodyPr/>
          <a:lstStyle/>
          <a:p>
            <a:pPr marL="0" indent="0">
              <a:buNone/>
            </a:pPr>
            <a:r>
              <a:rPr lang="en-US"/>
              <a:t>The Commission will deliver its report by January 2021 with consideration to the Governor’s budget address and legislative session timing.</a:t>
            </a:r>
          </a:p>
          <a:p>
            <a:pPr marL="0" indent="0">
              <a:buNone/>
            </a:pPr>
            <a:endParaRPr lang="en-US" sz="900"/>
          </a:p>
          <a:p>
            <a:pPr lvl="1"/>
            <a:endParaRPr lang="en-US"/>
          </a:p>
        </p:txBody>
      </p:sp>
      <p:sp>
        <p:nvSpPr>
          <p:cNvPr id="4" name="Slide Number Placeholder 3">
            <a:extLst>
              <a:ext uri="{FF2B5EF4-FFF2-40B4-BE49-F238E27FC236}">
                <a16:creationId xmlns:a16="http://schemas.microsoft.com/office/drawing/2014/main" id="{316D66EB-FE7C-E347-AC94-CC48C927D88F}"/>
              </a:ext>
            </a:extLst>
          </p:cNvPr>
          <p:cNvSpPr>
            <a:spLocks noGrp="1"/>
          </p:cNvSpPr>
          <p:nvPr>
            <p:ph type="sldNum" sz="quarter" idx="12"/>
          </p:nvPr>
        </p:nvSpPr>
        <p:spPr/>
        <p:txBody>
          <a:bodyPr/>
          <a:lstStyle/>
          <a:p>
            <a:fld id="{9BA150B5-8DFC-458F-AD8B-0D6E73DD8F1E}" type="slidenum">
              <a:rPr lang="en-US" smtClean="0"/>
              <a:t>46</a:t>
            </a:fld>
            <a:endParaRPr lang="en-US"/>
          </a:p>
        </p:txBody>
      </p:sp>
      <p:pic>
        <p:nvPicPr>
          <p:cNvPr id="5" name="Picture 4">
            <a:extLst>
              <a:ext uri="{FF2B5EF4-FFF2-40B4-BE49-F238E27FC236}">
                <a16:creationId xmlns:a16="http://schemas.microsoft.com/office/drawing/2014/main" id="{3EF3E0F3-57E4-0F42-BE25-C6421325559A}"/>
              </a:ext>
            </a:extLst>
          </p:cNvPr>
          <p:cNvPicPr>
            <a:picLocks noChangeAspect="1"/>
          </p:cNvPicPr>
          <p:nvPr/>
        </p:nvPicPr>
        <p:blipFill>
          <a:blip r:embed="rId3"/>
          <a:stretch>
            <a:fillRect/>
          </a:stretch>
        </p:blipFill>
        <p:spPr>
          <a:xfrm>
            <a:off x="0" y="3026624"/>
            <a:ext cx="9072443" cy="2636757"/>
          </a:xfrm>
          <a:prstGeom prst="rect">
            <a:avLst/>
          </a:prstGeom>
        </p:spPr>
      </p:pic>
    </p:spTree>
    <p:extLst>
      <p:ext uri="{BB962C8B-B14F-4D97-AF65-F5344CB8AC3E}">
        <p14:creationId xmlns:p14="http://schemas.microsoft.com/office/powerpoint/2010/main" val="42239722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D3753F-8134-45BA-9BE2-8EA8B10CF914}"/>
              </a:ext>
            </a:extLst>
          </p:cNvPr>
          <p:cNvSpPr>
            <a:spLocks noGrp="1"/>
          </p:cNvSpPr>
          <p:nvPr>
            <p:ph type="title"/>
          </p:nvPr>
        </p:nvSpPr>
        <p:spPr>
          <a:xfrm>
            <a:off x="606478" y="386930"/>
            <a:ext cx="6927525" cy="1188950"/>
          </a:xfrm>
        </p:spPr>
        <p:txBody>
          <a:bodyPr anchor="b">
            <a:normAutofit/>
          </a:bodyPr>
          <a:lstStyle/>
          <a:p>
            <a:r>
              <a:rPr lang="en-US" sz="4300"/>
              <a:t>Themes for Our ECEC Agenda</a:t>
            </a:r>
          </a:p>
        </p:txBody>
      </p:sp>
      <p:grpSp>
        <p:nvGrpSpPr>
          <p:cNvPr id="10" name="Group 9">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998368"/>
            <a:ext cx="8771274" cy="782176"/>
            <a:chOff x="-2" y="1998368"/>
            <a:chExt cx="11695083" cy="782176"/>
          </a:xfrm>
        </p:grpSpPr>
        <p:sp>
          <p:nvSpPr>
            <p:cNvPr id="11" name="Rectangle 10">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3DE08C7-0ED6-4254-9A75-20EEE251CD89}"/>
              </a:ext>
            </a:extLst>
          </p:cNvPr>
          <p:cNvSpPr>
            <a:spLocks noGrp="1"/>
          </p:cNvSpPr>
          <p:nvPr>
            <p:ph idx="1"/>
          </p:nvPr>
        </p:nvSpPr>
        <p:spPr>
          <a:xfrm>
            <a:off x="595245" y="2599509"/>
            <a:ext cx="7607751" cy="3435531"/>
          </a:xfrm>
        </p:spPr>
        <p:txBody>
          <a:bodyPr anchor="ctr">
            <a:normAutofit/>
          </a:bodyPr>
          <a:lstStyle/>
          <a:p>
            <a:r>
              <a:rPr lang="en-US"/>
              <a:t>Restoring and Expanding Access to High-Quality ECEC</a:t>
            </a:r>
          </a:p>
          <a:p>
            <a:endParaRPr lang="en-US"/>
          </a:p>
          <a:p>
            <a:r>
              <a:rPr lang="en-US"/>
              <a:t>Refining and Re-designing Standards, Funding Streams, and Infrastructure Supports</a:t>
            </a:r>
          </a:p>
          <a:p>
            <a:endParaRPr lang="en-US"/>
          </a:p>
          <a:p>
            <a:r>
              <a:rPr lang="en-US"/>
              <a:t>Growing a Highly-Qualified ECEC Workforce</a:t>
            </a:r>
          </a:p>
          <a:p>
            <a:endParaRPr lang="en-US" dirty="0"/>
          </a:p>
        </p:txBody>
      </p:sp>
    </p:spTree>
    <p:extLst>
      <p:ext uri="{BB962C8B-B14F-4D97-AF65-F5344CB8AC3E}">
        <p14:creationId xmlns:p14="http://schemas.microsoft.com/office/powerpoint/2010/main" val="8099879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BED667-9C0B-4FDC-9B29-4854EE97E5EA}"/>
              </a:ext>
            </a:extLst>
          </p:cNvPr>
          <p:cNvSpPr>
            <a:spLocks noGrp="1"/>
          </p:cNvSpPr>
          <p:nvPr>
            <p:ph type="title"/>
          </p:nvPr>
        </p:nvSpPr>
        <p:spPr>
          <a:xfrm>
            <a:off x="483798" y="1463040"/>
            <a:ext cx="2847230" cy="2690949"/>
          </a:xfrm>
        </p:spPr>
        <p:txBody>
          <a:bodyPr anchor="t">
            <a:normAutofit/>
          </a:bodyPr>
          <a:lstStyle/>
          <a:p>
            <a:r>
              <a:rPr lang="en-US" sz="4200"/>
              <a:t>Restoring &amp; Expanding Access</a:t>
            </a:r>
          </a:p>
        </p:txBody>
      </p:sp>
      <p:grpSp>
        <p:nvGrpSpPr>
          <p:cNvPr id="10" name="Group 9">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250" y="4415246"/>
            <a:ext cx="8986749" cy="2087795"/>
            <a:chOff x="143163" y="5763486"/>
            <a:chExt cx="11982332" cy="739555"/>
          </a:xfrm>
        </p:grpSpPr>
        <p:sp>
          <p:nvSpPr>
            <p:cNvPr id="11"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50279" y="587829"/>
            <a:ext cx="4878975"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9E7CDDC-F1E3-46D8-BCCD-01A1BB29FBF1}"/>
              </a:ext>
            </a:extLst>
          </p:cNvPr>
          <p:cNvSpPr>
            <a:spLocks noGrp="1"/>
          </p:cNvSpPr>
          <p:nvPr>
            <p:ph idx="1"/>
          </p:nvPr>
        </p:nvSpPr>
        <p:spPr>
          <a:xfrm>
            <a:off x="4242163" y="1463039"/>
            <a:ext cx="4156790" cy="4300447"/>
          </a:xfrm>
        </p:spPr>
        <p:txBody>
          <a:bodyPr anchor="t">
            <a:normAutofit/>
          </a:bodyPr>
          <a:lstStyle/>
          <a:p>
            <a:r>
              <a:rPr lang="en-US" sz="1900"/>
              <a:t>What we’ve already done</a:t>
            </a:r>
          </a:p>
          <a:p>
            <a:pPr lvl="1"/>
            <a:r>
              <a:rPr lang="en-US" sz="1900"/>
              <a:t>Raised CCAP eligibility to entry under 200% FPL; exit at 225% FPL</a:t>
            </a:r>
          </a:p>
          <a:p>
            <a:pPr lvl="1"/>
            <a:r>
              <a:rPr lang="en-US" sz="1900"/>
              <a:t>Lowered co-pays to no more than 9% of family income</a:t>
            </a:r>
          </a:p>
          <a:p>
            <a:pPr lvl="1"/>
            <a:r>
              <a:rPr lang="en-US" sz="1900"/>
              <a:t>Expanded PFA, PFAE and PI by a total of over 6,000 children</a:t>
            </a:r>
          </a:p>
          <a:p>
            <a:pPr lvl="1"/>
            <a:r>
              <a:rPr lang="en-US" sz="1900"/>
              <a:t>PDG B-5: Scaling up Home Visiting for DCFS-involved families</a:t>
            </a:r>
          </a:p>
        </p:txBody>
      </p:sp>
    </p:spTree>
    <p:extLst>
      <p:ext uri="{BB962C8B-B14F-4D97-AF65-F5344CB8AC3E}">
        <p14:creationId xmlns:p14="http://schemas.microsoft.com/office/powerpoint/2010/main" val="25613526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A26A28-A6F7-49D5-8656-49E47B89F430}"/>
              </a:ext>
            </a:extLst>
          </p:cNvPr>
          <p:cNvSpPr>
            <a:spLocks noGrp="1"/>
          </p:cNvSpPr>
          <p:nvPr>
            <p:ph type="title"/>
          </p:nvPr>
        </p:nvSpPr>
        <p:spPr>
          <a:xfrm>
            <a:off x="483798" y="1463040"/>
            <a:ext cx="2847230" cy="2690949"/>
          </a:xfrm>
        </p:spPr>
        <p:txBody>
          <a:bodyPr anchor="t">
            <a:normAutofit/>
          </a:bodyPr>
          <a:lstStyle/>
          <a:p>
            <a:r>
              <a:rPr lang="en-US" sz="4200"/>
              <a:t>Restoring &amp; Expanding Access</a:t>
            </a:r>
          </a:p>
        </p:txBody>
      </p:sp>
      <p:grpSp>
        <p:nvGrpSpPr>
          <p:cNvPr id="11" name="Group 10">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250" y="4415246"/>
            <a:ext cx="8986749" cy="2087795"/>
            <a:chOff x="143163" y="5763486"/>
            <a:chExt cx="11982332" cy="739555"/>
          </a:xfrm>
        </p:grpSpPr>
        <p:sp>
          <p:nvSpPr>
            <p:cNvPr id="12" name="Rectangle 1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50279" y="587829"/>
            <a:ext cx="4878975"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D644685-5276-4011-968A-D30A7BBEFDDC}"/>
              </a:ext>
            </a:extLst>
          </p:cNvPr>
          <p:cNvSpPr>
            <a:spLocks noGrp="1"/>
          </p:cNvSpPr>
          <p:nvPr>
            <p:ph idx="1"/>
          </p:nvPr>
        </p:nvSpPr>
        <p:spPr>
          <a:xfrm>
            <a:off x="4242163" y="1463039"/>
            <a:ext cx="4156790" cy="4300447"/>
          </a:xfrm>
        </p:spPr>
        <p:txBody>
          <a:bodyPr anchor="t">
            <a:normAutofit/>
          </a:bodyPr>
          <a:lstStyle/>
          <a:p>
            <a:r>
              <a:rPr lang="en-US" sz="1900"/>
              <a:t>What we want to do</a:t>
            </a:r>
          </a:p>
          <a:p>
            <a:pPr lvl="1"/>
            <a:r>
              <a:rPr lang="en-US" sz="1900"/>
              <a:t>Bring intensive Home Visiting to “saturation”</a:t>
            </a:r>
          </a:p>
          <a:p>
            <a:pPr lvl="1"/>
            <a:r>
              <a:rPr lang="en-US" sz="1900"/>
              <a:t>Further lower co-pays to no more than 7% of family income</a:t>
            </a:r>
          </a:p>
          <a:p>
            <a:pPr lvl="1"/>
            <a:r>
              <a:rPr lang="en-US" sz="1900"/>
              <a:t>Expand quality center-based infant-toddler care slots</a:t>
            </a:r>
          </a:p>
          <a:p>
            <a:pPr lvl="1"/>
            <a:r>
              <a:rPr lang="en-US" sz="1900"/>
              <a:t>Fill-in PFA/PFAE/HS “deserts”</a:t>
            </a:r>
          </a:p>
          <a:p>
            <a:pPr lvl="1"/>
            <a:r>
              <a:rPr lang="en-US" sz="1900"/>
              <a:t>Raise quality of preschool in child care centers, especially for low-income children, so that children of working parents have access to HQ preschool</a:t>
            </a:r>
          </a:p>
          <a:p>
            <a:endParaRPr lang="en-US" sz="1900"/>
          </a:p>
        </p:txBody>
      </p:sp>
      <p:sp>
        <p:nvSpPr>
          <p:cNvPr id="4" name="Slide Number Placeholder 3">
            <a:extLst>
              <a:ext uri="{FF2B5EF4-FFF2-40B4-BE49-F238E27FC236}">
                <a16:creationId xmlns:a16="http://schemas.microsoft.com/office/drawing/2014/main" id="{19E38C65-4ACF-48B5-ACE8-598FF55BE45F}"/>
              </a:ext>
            </a:extLst>
          </p:cNvPr>
          <p:cNvSpPr>
            <a:spLocks noGrp="1"/>
          </p:cNvSpPr>
          <p:nvPr>
            <p:ph type="sldNum" sz="quarter" idx="12"/>
          </p:nvPr>
        </p:nvSpPr>
        <p:spPr>
          <a:xfrm>
            <a:off x="6457950" y="6492240"/>
            <a:ext cx="2057400" cy="365125"/>
          </a:xfrm>
        </p:spPr>
        <p:txBody>
          <a:bodyPr>
            <a:normAutofit/>
          </a:bodyPr>
          <a:lstStyle/>
          <a:p>
            <a:pPr>
              <a:spcAft>
                <a:spcPts val="600"/>
              </a:spcAft>
            </a:pPr>
            <a:fld id="{9BA150B5-8DFC-458F-AD8B-0D6E73DD8F1E}" type="slidenum">
              <a:rPr lang="en-US" smtClean="0"/>
              <a:pPr>
                <a:spcAft>
                  <a:spcPts val="600"/>
                </a:spcAft>
              </a:pPr>
              <a:t>49</a:t>
            </a:fld>
            <a:endParaRPr lang="en-US"/>
          </a:p>
        </p:txBody>
      </p:sp>
    </p:spTree>
    <p:extLst>
      <p:ext uri="{BB962C8B-B14F-4D97-AF65-F5344CB8AC3E}">
        <p14:creationId xmlns:p14="http://schemas.microsoft.com/office/powerpoint/2010/main" val="1431564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60337"/>
            <a:ext cx="8229600" cy="1143000"/>
          </a:xfrm>
        </p:spPr>
        <p:txBody>
          <a:bodyPr>
            <a:normAutofit/>
          </a:bodyPr>
          <a:lstStyle/>
          <a:p>
            <a:r>
              <a:rPr lang="en-US" sz="5400" b="1" dirty="0">
                <a:solidFill>
                  <a:schemeClr val="bg1"/>
                </a:solidFill>
                <a:latin typeface="Arial Black" panose="020B0A04020102020204" pitchFamily="34" charset="0"/>
              </a:rPr>
              <a:t>Story by Numbers</a:t>
            </a:r>
          </a:p>
        </p:txBody>
      </p:sp>
      <p:sp>
        <p:nvSpPr>
          <p:cNvPr id="3" name="Content Placeholder 2"/>
          <p:cNvSpPr>
            <a:spLocks noGrp="1"/>
          </p:cNvSpPr>
          <p:nvPr>
            <p:ph idx="1"/>
          </p:nvPr>
        </p:nvSpPr>
        <p:spPr/>
        <p:txBody>
          <a:bodyPr>
            <a:normAutofit/>
          </a:bodyPr>
          <a:lstStyle/>
          <a:p>
            <a:pPr marL="0" indent="0" algn="ctr">
              <a:buNone/>
            </a:pPr>
            <a:r>
              <a:rPr lang="en-US" sz="4400" dirty="0">
                <a:solidFill>
                  <a:srgbClr val="D3232C"/>
                </a:solidFill>
                <a:latin typeface="Arial Black" panose="020B0A04020102020204" pitchFamily="34" charset="0"/>
              </a:rPr>
              <a:t>Gateways to Opportunity: </a:t>
            </a:r>
          </a:p>
          <a:p>
            <a:pPr algn="ctr"/>
            <a:r>
              <a:rPr lang="en-US" sz="6000" dirty="0">
                <a:solidFill>
                  <a:srgbClr val="D3232C"/>
                </a:solidFill>
                <a:latin typeface="Arial Black" panose="020B0A04020102020204" pitchFamily="34" charset="0"/>
              </a:rPr>
              <a:t>Credentials</a:t>
            </a:r>
          </a:p>
          <a:p>
            <a:pPr algn="ctr"/>
            <a:r>
              <a:rPr lang="en-US" sz="3600" dirty="0">
                <a:solidFill>
                  <a:srgbClr val="D3232C"/>
                </a:solidFill>
                <a:latin typeface="Arial Black" panose="020B0A04020102020204" pitchFamily="34" charset="0"/>
              </a:rPr>
              <a:t>Registry </a:t>
            </a:r>
          </a:p>
          <a:p>
            <a:pPr algn="ctr"/>
            <a:r>
              <a:rPr lang="en-US" sz="3600" dirty="0">
                <a:solidFill>
                  <a:srgbClr val="D3232C"/>
                </a:solidFill>
                <a:latin typeface="Arial Black" panose="020B0A04020102020204" pitchFamily="34" charset="0"/>
              </a:rPr>
              <a:t>Great START</a:t>
            </a:r>
          </a:p>
          <a:p>
            <a:pPr algn="ctr"/>
            <a:r>
              <a:rPr lang="en-US" sz="3600" dirty="0">
                <a:solidFill>
                  <a:srgbClr val="D3232C"/>
                </a:solidFill>
                <a:latin typeface="Arial Black" panose="020B0A04020102020204" pitchFamily="34" charset="0"/>
              </a:rPr>
              <a:t>Scholarship </a:t>
            </a:r>
          </a:p>
          <a:p>
            <a:pPr algn="ctr"/>
            <a:r>
              <a:rPr lang="en-US" sz="3600" dirty="0">
                <a:solidFill>
                  <a:srgbClr val="D3232C"/>
                </a:solidFill>
                <a:latin typeface="Arial Black" panose="020B0A04020102020204" pitchFamily="34" charset="0"/>
              </a:rPr>
              <a:t>i-Learning  </a:t>
            </a:r>
          </a:p>
          <a:p>
            <a:endParaRPr lang="en-US" sz="2000" dirty="0">
              <a:solidFill>
                <a:srgbClr val="C00000"/>
              </a:solidFill>
            </a:endParaRPr>
          </a:p>
        </p:txBody>
      </p:sp>
    </p:spTree>
    <p:extLst>
      <p:ext uri="{BB962C8B-B14F-4D97-AF65-F5344CB8AC3E}">
        <p14:creationId xmlns:p14="http://schemas.microsoft.com/office/powerpoint/2010/main" val="32501141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E00982-5947-469B-8905-989F32CB7633}"/>
              </a:ext>
            </a:extLst>
          </p:cNvPr>
          <p:cNvSpPr>
            <a:spLocks noGrp="1"/>
          </p:cNvSpPr>
          <p:nvPr>
            <p:ph type="title"/>
          </p:nvPr>
        </p:nvSpPr>
        <p:spPr>
          <a:xfrm>
            <a:off x="606478" y="386930"/>
            <a:ext cx="6927525" cy="1188950"/>
          </a:xfrm>
        </p:spPr>
        <p:txBody>
          <a:bodyPr anchor="b">
            <a:normAutofit/>
          </a:bodyPr>
          <a:lstStyle/>
          <a:p>
            <a:r>
              <a:rPr lang="en-US" sz="4000"/>
              <a:t>Access Goals for ECEC for this term</a:t>
            </a:r>
          </a:p>
        </p:txBody>
      </p:sp>
      <p:grpSp>
        <p:nvGrpSpPr>
          <p:cNvPr id="17" name="Group 9">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998368"/>
            <a:ext cx="8771274" cy="782176"/>
            <a:chOff x="-2" y="1998368"/>
            <a:chExt cx="11695083" cy="782176"/>
          </a:xfrm>
        </p:grpSpPr>
        <p:sp>
          <p:nvSpPr>
            <p:cNvPr id="18" name="Rectangle 10">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1">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7C14CE8-97E2-4B2C-B43C-6719E9FC34C2}"/>
              </a:ext>
            </a:extLst>
          </p:cNvPr>
          <p:cNvSpPr>
            <a:spLocks noGrp="1"/>
          </p:cNvSpPr>
          <p:nvPr>
            <p:ph idx="1"/>
          </p:nvPr>
        </p:nvSpPr>
        <p:spPr>
          <a:xfrm>
            <a:off x="595245" y="2599509"/>
            <a:ext cx="7607751" cy="3435531"/>
          </a:xfrm>
        </p:spPr>
        <p:txBody>
          <a:bodyPr anchor="ctr">
            <a:normAutofit/>
          </a:bodyPr>
          <a:lstStyle/>
          <a:p>
            <a:r>
              <a:rPr lang="en-US" sz="1500" dirty="0"/>
              <a:t>Bring intensive home visiting to scale</a:t>
            </a:r>
          </a:p>
          <a:p>
            <a:pPr lvl="1"/>
            <a:r>
              <a:rPr lang="en-US" sz="1500" dirty="0"/>
              <a:t>Add about 13,000 slots (compared to FY18); needs to be carefully targeted to avoid oversaturation</a:t>
            </a:r>
          </a:p>
          <a:p>
            <a:pPr lvl="1"/>
            <a:r>
              <a:rPr lang="en-US" sz="1500" dirty="0"/>
              <a:t>Develop potential scalable funding model for universal newborn visits</a:t>
            </a:r>
          </a:p>
          <a:p>
            <a:r>
              <a:rPr lang="en-US" sz="1500" dirty="0"/>
              <a:t>Double the number of infants and toddlers in high quality child care</a:t>
            </a:r>
          </a:p>
          <a:p>
            <a:pPr lvl="1"/>
            <a:r>
              <a:rPr lang="en-US" sz="1500" dirty="0"/>
              <a:t>Add about 5,000 slots of Prevention Initiative-Center Based, Early Head Start-Child care Partnership, or new initiative to create high quality slots</a:t>
            </a:r>
          </a:p>
          <a:p>
            <a:pPr lvl="1"/>
            <a:r>
              <a:rPr lang="en-US" sz="1500" dirty="0"/>
              <a:t>Implement stronger supports for FFN and licensed Family Child Care</a:t>
            </a:r>
          </a:p>
          <a:p>
            <a:r>
              <a:rPr lang="en-US" sz="1500" dirty="0"/>
              <a:t>Ensure all low-income preschoolers have access to a high-quality preschool education</a:t>
            </a:r>
          </a:p>
          <a:p>
            <a:pPr lvl="1"/>
            <a:r>
              <a:rPr lang="en-US" sz="1500" dirty="0"/>
              <a:t>Requires some expansion in schools, in some communities (targeted)</a:t>
            </a:r>
          </a:p>
          <a:p>
            <a:pPr lvl="1"/>
            <a:r>
              <a:rPr lang="en-US" sz="1500" dirty="0"/>
              <a:t>Requires raising to Gold the quality of preschool education in many more child care centers</a:t>
            </a:r>
          </a:p>
          <a:p>
            <a:r>
              <a:rPr lang="en-US" sz="1500" dirty="0"/>
              <a:t>Support continued financial viability of child care providers</a:t>
            </a:r>
          </a:p>
          <a:p>
            <a:endParaRPr lang="en-US" sz="1500" dirty="0"/>
          </a:p>
        </p:txBody>
      </p:sp>
    </p:spTree>
    <p:extLst>
      <p:ext uri="{BB962C8B-B14F-4D97-AF65-F5344CB8AC3E}">
        <p14:creationId xmlns:p14="http://schemas.microsoft.com/office/powerpoint/2010/main" val="25964317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16597"/>
            <a:ext cx="548639"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59" y="613954"/>
            <a:ext cx="8180615"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19D5D4-38E1-42F5-AA10-DFD8FFC77189}"/>
              </a:ext>
            </a:extLst>
          </p:cNvPr>
          <p:cNvSpPr>
            <a:spLocks noGrp="1"/>
          </p:cNvSpPr>
          <p:nvPr>
            <p:ph type="title"/>
          </p:nvPr>
        </p:nvSpPr>
        <p:spPr>
          <a:xfrm>
            <a:off x="782723" y="809898"/>
            <a:ext cx="7457037" cy="1554480"/>
          </a:xfrm>
        </p:spPr>
        <p:txBody>
          <a:bodyPr anchor="ctr">
            <a:normAutofit/>
          </a:bodyPr>
          <a:lstStyle/>
          <a:p>
            <a:r>
              <a:rPr lang="en-US" sz="4200"/>
              <a:t>Refining &amp; Redesigning</a:t>
            </a:r>
          </a:p>
        </p:txBody>
      </p:sp>
      <p:sp>
        <p:nvSpPr>
          <p:cNvPr id="3" name="Content Placeholder 2">
            <a:extLst>
              <a:ext uri="{FF2B5EF4-FFF2-40B4-BE49-F238E27FC236}">
                <a16:creationId xmlns:a16="http://schemas.microsoft.com/office/drawing/2014/main" id="{E6EF0CAB-7F04-4648-B64B-33B5070BFCC1}"/>
              </a:ext>
            </a:extLst>
          </p:cNvPr>
          <p:cNvSpPr>
            <a:spLocks noGrp="1"/>
          </p:cNvSpPr>
          <p:nvPr>
            <p:ph idx="1"/>
          </p:nvPr>
        </p:nvSpPr>
        <p:spPr>
          <a:xfrm>
            <a:off x="628650" y="2560321"/>
            <a:ext cx="7886699" cy="3781291"/>
          </a:xfrm>
        </p:spPr>
        <p:txBody>
          <a:bodyPr anchor="ctr">
            <a:normAutofit/>
          </a:bodyPr>
          <a:lstStyle/>
          <a:p>
            <a:r>
              <a:rPr lang="en-US" sz="1800" dirty="0"/>
              <a:t>Goal is to create greater coherence and stability for the system, so that it has a solid foundation on which to scale up</a:t>
            </a:r>
          </a:p>
          <a:p>
            <a:endParaRPr lang="en-US" sz="1800" dirty="0"/>
          </a:p>
          <a:p>
            <a:r>
              <a:rPr lang="en-US" sz="1800" dirty="0"/>
              <a:t>What we’ve already done:</a:t>
            </a:r>
          </a:p>
          <a:p>
            <a:pPr lvl="1"/>
            <a:r>
              <a:rPr lang="en-US" dirty="0"/>
              <a:t>Establish Equitable ECEC Funding Commission</a:t>
            </a:r>
          </a:p>
          <a:p>
            <a:pPr lvl="1"/>
            <a:r>
              <a:rPr lang="en-US" dirty="0"/>
              <a:t>Re-established the Child Care Advisory Committee</a:t>
            </a:r>
          </a:p>
          <a:p>
            <a:pPr lvl="1"/>
            <a:r>
              <a:rPr lang="en-US" dirty="0"/>
              <a:t>Substantially revised the ECBG RFPs to better target expansion</a:t>
            </a:r>
          </a:p>
          <a:p>
            <a:pPr lvl="1"/>
            <a:r>
              <a:rPr lang="en-US" dirty="0"/>
              <a:t>Raised CCAP reimbursement rate, addressing disparities in rural counties</a:t>
            </a:r>
          </a:p>
          <a:p>
            <a:pPr lvl="1"/>
            <a:r>
              <a:rPr lang="en-US" dirty="0"/>
              <a:t>Included support for Pyramid Model implementation, K transitions pilots, and I/ECMH training in PDG B-5 grant</a:t>
            </a:r>
          </a:p>
          <a:p>
            <a:pPr lvl="1"/>
            <a:r>
              <a:rPr lang="en-US" dirty="0"/>
              <a:t>Begun planning for intentional engagement of families in ELC &amp; system governance</a:t>
            </a:r>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8650" y="6485313"/>
            <a:ext cx="78867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04266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16597"/>
            <a:ext cx="548639"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59" y="613954"/>
            <a:ext cx="8180615"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774C88-E475-48F2-90D0-52E2617DEDCC}"/>
              </a:ext>
            </a:extLst>
          </p:cNvPr>
          <p:cNvSpPr>
            <a:spLocks noGrp="1"/>
          </p:cNvSpPr>
          <p:nvPr>
            <p:ph type="title"/>
          </p:nvPr>
        </p:nvSpPr>
        <p:spPr>
          <a:xfrm>
            <a:off x="782723" y="809898"/>
            <a:ext cx="7457037" cy="1554480"/>
          </a:xfrm>
        </p:spPr>
        <p:txBody>
          <a:bodyPr anchor="ctr">
            <a:normAutofit/>
          </a:bodyPr>
          <a:lstStyle/>
          <a:p>
            <a:r>
              <a:rPr lang="en-US" sz="4200"/>
              <a:t>Refining &amp; Redesigning—To Do’s</a:t>
            </a:r>
          </a:p>
        </p:txBody>
      </p:sp>
      <p:sp>
        <p:nvSpPr>
          <p:cNvPr id="3" name="Content Placeholder 2">
            <a:extLst>
              <a:ext uri="{FF2B5EF4-FFF2-40B4-BE49-F238E27FC236}">
                <a16:creationId xmlns:a16="http://schemas.microsoft.com/office/drawing/2014/main" id="{317A6064-E8AA-460A-9DE7-144A44DFBC83}"/>
              </a:ext>
            </a:extLst>
          </p:cNvPr>
          <p:cNvSpPr>
            <a:spLocks noGrp="1"/>
          </p:cNvSpPr>
          <p:nvPr>
            <p:ph idx="1"/>
          </p:nvPr>
        </p:nvSpPr>
        <p:spPr>
          <a:xfrm>
            <a:off x="783771" y="3017522"/>
            <a:ext cx="7455989" cy="3124658"/>
          </a:xfrm>
        </p:spPr>
        <p:txBody>
          <a:bodyPr anchor="ctr">
            <a:normAutofit lnSpcReduction="10000"/>
          </a:bodyPr>
          <a:lstStyle/>
          <a:p>
            <a:r>
              <a:rPr lang="en-US" sz="1800" dirty="0"/>
              <a:t>Update </a:t>
            </a:r>
            <a:r>
              <a:rPr lang="en-US" sz="1800" dirty="0" err="1"/>
              <a:t>ExceleRate</a:t>
            </a:r>
            <a:r>
              <a:rPr lang="en-US" sz="1800" dirty="0"/>
              <a:t> Illinois</a:t>
            </a:r>
          </a:p>
          <a:p>
            <a:pPr lvl="1"/>
            <a:r>
              <a:rPr lang="en-US" dirty="0"/>
              <a:t>Better support and recognize incremental quality improvement</a:t>
            </a:r>
          </a:p>
          <a:p>
            <a:pPr lvl="1"/>
            <a:r>
              <a:rPr lang="en-US" dirty="0"/>
              <a:t>Support “ownership” of continuous quality improvement</a:t>
            </a:r>
          </a:p>
          <a:p>
            <a:pPr lvl="1"/>
            <a:r>
              <a:rPr lang="en-US" dirty="0"/>
              <a:t>Facilitate funding for structural quality (the things that cost more)</a:t>
            </a:r>
          </a:p>
          <a:p>
            <a:r>
              <a:rPr lang="en-US" sz="1800" dirty="0"/>
              <a:t>Refine CCAP rate structure/contract approach </a:t>
            </a:r>
          </a:p>
          <a:p>
            <a:pPr lvl="1"/>
            <a:r>
              <a:rPr lang="en-US" dirty="0"/>
              <a:t>Informed by cost modeling </a:t>
            </a:r>
          </a:p>
          <a:p>
            <a:pPr lvl="1"/>
            <a:r>
              <a:rPr lang="en-US" dirty="0"/>
              <a:t>Emphasis on paying for quality</a:t>
            </a:r>
          </a:p>
          <a:p>
            <a:pPr lvl="1"/>
            <a:r>
              <a:rPr lang="en-US" dirty="0"/>
              <a:t>Taking into account other funding streams as appropriate</a:t>
            </a:r>
          </a:p>
          <a:p>
            <a:r>
              <a:rPr lang="en-US" sz="1800" dirty="0"/>
              <a:t>Clarify program models/standards</a:t>
            </a:r>
          </a:p>
          <a:p>
            <a:pPr lvl="1"/>
            <a:r>
              <a:rPr lang="en-US" dirty="0"/>
              <a:t>Clarify model(s) for incorporating PFA into FD/FY child care programs</a:t>
            </a:r>
          </a:p>
          <a:p>
            <a:pPr lvl="1"/>
            <a:r>
              <a:rPr lang="en-US" dirty="0"/>
              <a:t>Clarify PI Center-Based model requirements</a:t>
            </a:r>
          </a:p>
          <a:p>
            <a:pPr lvl="1"/>
            <a:endParaRPr lang="en-US" sz="1600" dirty="0"/>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8650" y="6485313"/>
            <a:ext cx="78867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91644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16597"/>
            <a:ext cx="548639"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59" y="613954"/>
            <a:ext cx="8180615"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ADA75B-9243-46BA-BEFC-A2AEE538AC22}"/>
              </a:ext>
            </a:extLst>
          </p:cNvPr>
          <p:cNvSpPr>
            <a:spLocks noGrp="1"/>
          </p:cNvSpPr>
          <p:nvPr>
            <p:ph type="title"/>
          </p:nvPr>
        </p:nvSpPr>
        <p:spPr>
          <a:xfrm>
            <a:off x="782723" y="809898"/>
            <a:ext cx="7457037" cy="1554480"/>
          </a:xfrm>
        </p:spPr>
        <p:txBody>
          <a:bodyPr anchor="ctr">
            <a:normAutofit/>
          </a:bodyPr>
          <a:lstStyle/>
          <a:p>
            <a:r>
              <a:rPr lang="en-US" sz="4200"/>
              <a:t>Refining &amp; Redesigning—To Do’s, Cont.</a:t>
            </a:r>
          </a:p>
        </p:txBody>
      </p:sp>
      <p:sp>
        <p:nvSpPr>
          <p:cNvPr id="3" name="Content Placeholder 2">
            <a:extLst>
              <a:ext uri="{FF2B5EF4-FFF2-40B4-BE49-F238E27FC236}">
                <a16:creationId xmlns:a16="http://schemas.microsoft.com/office/drawing/2014/main" id="{F1E23C7D-0103-4820-B234-3373EB0957A3}"/>
              </a:ext>
            </a:extLst>
          </p:cNvPr>
          <p:cNvSpPr>
            <a:spLocks noGrp="1"/>
          </p:cNvSpPr>
          <p:nvPr>
            <p:ph idx="1"/>
          </p:nvPr>
        </p:nvSpPr>
        <p:spPr>
          <a:xfrm>
            <a:off x="783771" y="3017522"/>
            <a:ext cx="7455989" cy="3124658"/>
          </a:xfrm>
        </p:spPr>
        <p:txBody>
          <a:bodyPr anchor="ctr">
            <a:normAutofit fontScale="92500" lnSpcReduction="10000"/>
          </a:bodyPr>
          <a:lstStyle/>
          <a:p>
            <a:r>
              <a:rPr lang="en-US" sz="1800" dirty="0"/>
              <a:t>Strengthen our approaches to supporting quality</a:t>
            </a:r>
          </a:p>
          <a:p>
            <a:pPr lvl="1"/>
            <a:r>
              <a:rPr lang="en-US" dirty="0"/>
              <a:t>Pilot new approach to supporting quality improvement with contracts</a:t>
            </a:r>
          </a:p>
          <a:p>
            <a:pPr lvl="1"/>
            <a:r>
              <a:rPr lang="en-US" dirty="0"/>
              <a:t>Bring I/ECMH consultation supports to scale</a:t>
            </a:r>
          </a:p>
          <a:p>
            <a:pPr lvl="1"/>
            <a:r>
              <a:rPr lang="en-US" dirty="0"/>
              <a:t>Embed Pyramid Model approach throughout EC training infrastructure</a:t>
            </a:r>
          </a:p>
          <a:p>
            <a:pPr lvl="1"/>
            <a:r>
              <a:rPr lang="en-US" dirty="0"/>
              <a:t>Design &amp; implement expanded supports for FFN and FCC care</a:t>
            </a:r>
          </a:p>
          <a:p>
            <a:pPr lvl="1"/>
            <a:endParaRPr lang="en-US" dirty="0"/>
          </a:p>
          <a:p>
            <a:r>
              <a:rPr lang="en-US" sz="1800" dirty="0"/>
              <a:t>Design &amp; establish stable funding for accountable local early childhood community systems</a:t>
            </a:r>
          </a:p>
          <a:p>
            <a:pPr lvl="1"/>
            <a:r>
              <a:rPr lang="en-US" dirty="0"/>
              <a:t>Building on successes of AOK Networks, Innovation Zones, other community collaborations</a:t>
            </a:r>
          </a:p>
          <a:p>
            <a:pPr lvl="1"/>
            <a:r>
              <a:rPr lang="en-US" dirty="0"/>
              <a:t>Focus on system-level planning, coordinated recruitment &amp; enrollment, comprehensive supports</a:t>
            </a:r>
          </a:p>
          <a:p>
            <a:endParaRPr lang="en-US" sz="1500" dirty="0"/>
          </a:p>
          <a:p>
            <a:pPr lvl="1"/>
            <a:endParaRPr lang="en-US" sz="1500" dirty="0"/>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8650" y="6485313"/>
            <a:ext cx="78867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01520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16597"/>
            <a:ext cx="548639"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59" y="613954"/>
            <a:ext cx="8180615"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0308091-47E5-4917-B37B-1BECB43FE19B}"/>
              </a:ext>
            </a:extLst>
          </p:cNvPr>
          <p:cNvSpPr>
            <a:spLocks noGrp="1"/>
          </p:cNvSpPr>
          <p:nvPr>
            <p:ph type="title"/>
          </p:nvPr>
        </p:nvSpPr>
        <p:spPr>
          <a:xfrm>
            <a:off x="782723" y="809898"/>
            <a:ext cx="7457037" cy="1554480"/>
          </a:xfrm>
        </p:spPr>
        <p:txBody>
          <a:bodyPr anchor="ctr">
            <a:normAutofit/>
          </a:bodyPr>
          <a:lstStyle/>
          <a:p>
            <a:r>
              <a:rPr lang="en-US" sz="4200"/>
              <a:t>Refining &amp; Redesigning—To Do’s, Cont.</a:t>
            </a:r>
          </a:p>
        </p:txBody>
      </p:sp>
      <p:sp>
        <p:nvSpPr>
          <p:cNvPr id="3" name="Content Placeholder 2">
            <a:extLst>
              <a:ext uri="{FF2B5EF4-FFF2-40B4-BE49-F238E27FC236}">
                <a16:creationId xmlns:a16="http://schemas.microsoft.com/office/drawing/2014/main" id="{AB400F4C-C54F-4FF8-9B04-B566F145AA0F}"/>
              </a:ext>
            </a:extLst>
          </p:cNvPr>
          <p:cNvSpPr>
            <a:spLocks noGrp="1"/>
          </p:cNvSpPr>
          <p:nvPr>
            <p:ph idx="1"/>
          </p:nvPr>
        </p:nvSpPr>
        <p:spPr>
          <a:xfrm>
            <a:off x="783771" y="3017522"/>
            <a:ext cx="7455989" cy="3124658"/>
          </a:xfrm>
        </p:spPr>
        <p:txBody>
          <a:bodyPr anchor="ctr">
            <a:normAutofit/>
          </a:bodyPr>
          <a:lstStyle/>
          <a:p>
            <a:r>
              <a:rPr lang="en-US" dirty="0"/>
              <a:t>Strengthen data systems to support planning and CQI</a:t>
            </a:r>
          </a:p>
          <a:p>
            <a:pPr lvl="1"/>
            <a:r>
              <a:rPr lang="en-US" sz="2100"/>
              <a:t>Longitudinal Data System 2.0: Better approach for combining existing data to facilitate meaningful data analysis</a:t>
            </a:r>
          </a:p>
          <a:p>
            <a:pPr lvl="1"/>
            <a:r>
              <a:rPr lang="en-US" sz="2100"/>
              <a:t>“What if?” Design: Explore possibilities for new types of data collection systems (e.g., cross-system attendance database?)</a:t>
            </a:r>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8650" y="6485313"/>
            <a:ext cx="78867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87728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DA718D0-4865-4629-8134-44F68D41D5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65167ED7-6315-43AB-B1B6-C326D5FD8F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487837" y="2732147"/>
            <a:ext cx="5860051" cy="395784"/>
            <a:chOff x="6081624" y="1998368"/>
            <a:chExt cx="5613457" cy="782175"/>
          </a:xfrm>
          <a:solidFill>
            <a:schemeClr val="accent4"/>
          </a:solidFill>
        </p:grpSpPr>
        <p:sp>
          <p:nvSpPr>
            <p:cNvPr id="11" name="Rectangle 10">
              <a:extLst>
                <a:ext uri="{FF2B5EF4-FFF2-40B4-BE49-F238E27FC236}">
                  <a16:creationId xmlns:a16="http://schemas.microsoft.com/office/drawing/2014/main" id="{EF4D8839-FB03-487D-ACC8-8BFEDD4FEB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EF75023-9A3B-42FC-B704-61A8F7BEF4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4646" y="922919"/>
            <a:ext cx="8333796"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F5F8E0-F75E-4E5E-8760-ED7727B700E4}"/>
              </a:ext>
            </a:extLst>
          </p:cNvPr>
          <p:cNvSpPr>
            <a:spLocks noGrp="1"/>
          </p:cNvSpPr>
          <p:nvPr>
            <p:ph type="title"/>
          </p:nvPr>
        </p:nvSpPr>
        <p:spPr>
          <a:xfrm>
            <a:off x="962222" y="1238080"/>
            <a:ext cx="7387313" cy="1349671"/>
          </a:xfrm>
        </p:spPr>
        <p:txBody>
          <a:bodyPr anchor="b">
            <a:normAutofit/>
          </a:bodyPr>
          <a:lstStyle/>
          <a:p>
            <a:r>
              <a:rPr lang="en-US" sz="4300"/>
              <a:t>Growing a Highly-Qualified ECEC Workforce</a:t>
            </a:r>
          </a:p>
        </p:txBody>
      </p:sp>
      <p:sp>
        <p:nvSpPr>
          <p:cNvPr id="3" name="Content Placeholder 2">
            <a:extLst>
              <a:ext uri="{FF2B5EF4-FFF2-40B4-BE49-F238E27FC236}">
                <a16:creationId xmlns:a16="http://schemas.microsoft.com/office/drawing/2014/main" id="{34BB704E-D269-468F-A97A-C8BE0A96A9BB}"/>
              </a:ext>
            </a:extLst>
          </p:cNvPr>
          <p:cNvSpPr>
            <a:spLocks noGrp="1"/>
          </p:cNvSpPr>
          <p:nvPr>
            <p:ph idx="1"/>
          </p:nvPr>
        </p:nvSpPr>
        <p:spPr>
          <a:xfrm>
            <a:off x="966978" y="2902913"/>
            <a:ext cx="7387313" cy="3032168"/>
          </a:xfrm>
        </p:spPr>
        <p:txBody>
          <a:bodyPr anchor="ctr">
            <a:normAutofit/>
          </a:bodyPr>
          <a:lstStyle/>
          <a:p>
            <a:r>
              <a:rPr lang="en-US" sz="1700"/>
              <a:t>Areas of emphasis:</a:t>
            </a:r>
          </a:p>
          <a:p>
            <a:pPr lvl="1"/>
            <a:r>
              <a:rPr lang="en-US" sz="1700"/>
              <a:t>Increasing compensation</a:t>
            </a:r>
          </a:p>
          <a:p>
            <a:pPr lvl="1"/>
            <a:r>
              <a:rPr lang="en-US" sz="1700"/>
              <a:t>Strengthening workforce development pathways</a:t>
            </a:r>
          </a:p>
          <a:p>
            <a:r>
              <a:rPr lang="en-US" sz="1700"/>
              <a:t>What we’ve already done:</a:t>
            </a:r>
          </a:p>
          <a:p>
            <a:pPr lvl="1"/>
            <a:r>
              <a:rPr lang="en-US" sz="1700"/>
              <a:t>Increase minimum wage</a:t>
            </a:r>
          </a:p>
          <a:p>
            <a:pPr lvl="1"/>
            <a:r>
              <a:rPr lang="en-US" sz="1700"/>
              <a:t>ECGB RFPs, City RFPs require more equitable wages</a:t>
            </a:r>
          </a:p>
          <a:p>
            <a:pPr lvl="1"/>
            <a:r>
              <a:rPr lang="en-US" sz="1700"/>
              <a:t>Pilot child care contracts with emphasis on compensation</a:t>
            </a:r>
          </a:p>
          <a:p>
            <a:pPr lvl="1"/>
            <a:r>
              <a:rPr lang="en-US" sz="1700"/>
              <a:t>Included funding for cohort models in PDG B-5</a:t>
            </a:r>
          </a:p>
          <a:p>
            <a:pPr lvl="1"/>
            <a:r>
              <a:rPr lang="en-US" sz="1700"/>
              <a:t>Included funding for modularization of coursework in PDG B-5</a:t>
            </a:r>
          </a:p>
          <a:p>
            <a:pPr lvl="1"/>
            <a:endParaRPr lang="en-US" sz="1700"/>
          </a:p>
        </p:txBody>
      </p:sp>
    </p:spTree>
    <p:extLst>
      <p:ext uri="{BB962C8B-B14F-4D97-AF65-F5344CB8AC3E}">
        <p14:creationId xmlns:p14="http://schemas.microsoft.com/office/powerpoint/2010/main" val="26123981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DA718D0-4865-4629-8134-44F68D41D5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65167ED7-6315-43AB-B1B6-C326D5FD8F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487837" y="2732147"/>
            <a:ext cx="5860051" cy="395784"/>
            <a:chOff x="6081624" y="1998368"/>
            <a:chExt cx="5613457" cy="782175"/>
          </a:xfrm>
          <a:solidFill>
            <a:schemeClr val="accent4"/>
          </a:solidFill>
        </p:grpSpPr>
        <p:sp>
          <p:nvSpPr>
            <p:cNvPr id="11" name="Rectangle 10">
              <a:extLst>
                <a:ext uri="{FF2B5EF4-FFF2-40B4-BE49-F238E27FC236}">
                  <a16:creationId xmlns:a16="http://schemas.microsoft.com/office/drawing/2014/main" id="{EF4D8839-FB03-487D-ACC8-8BFEDD4FEB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EF75023-9A3B-42FC-B704-61A8F7BEF4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4646" y="922919"/>
            <a:ext cx="8333796"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6A10204-522F-4E4E-9F0E-2C90967849A2}"/>
              </a:ext>
            </a:extLst>
          </p:cNvPr>
          <p:cNvSpPr>
            <a:spLocks noGrp="1"/>
          </p:cNvSpPr>
          <p:nvPr>
            <p:ph type="title"/>
          </p:nvPr>
        </p:nvSpPr>
        <p:spPr>
          <a:xfrm>
            <a:off x="962222" y="1238080"/>
            <a:ext cx="7387313" cy="1349671"/>
          </a:xfrm>
        </p:spPr>
        <p:txBody>
          <a:bodyPr anchor="b">
            <a:normAutofit/>
          </a:bodyPr>
          <a:lstStyle/>
          <a:p>
            <a:r>
              <a:rPr lang="en-US" sz="4700"/>
              <a:t>Workforce, Cont.</a:t>
            </a:r>
          </a:p>
        </p:txBody>
      </p:sp>
      <p:sp>
        <p:nvSpPr>
          <p:cNvPr id="3" name="Content Placeholder 2">
            <a:extLst>
              <a:ext uri="{FF2B5EF4-FFF2-40B4-BE49-F238E27FC236}">
                <a16:creationId xmlns:a16="http://schemas.microsoft.com/office/drawing/2014/main" id="{2A823818-4117-4A23-9F6C-EF6FF98004DA}"/>
              </a:ext>
            </a:extLst>
          </p:cNvPr>
          <p:cNvSpPr>
            <a:spLocks noGrp="1"/>
          </p:cNvSpPr>
          <p:nvPr>
            <p:ph idx="1"/>
          </p:nvPr>
        </p:nvSpPr>
        <p:spPr>
          <a:xfrm>
            <a:off x="966978" y="2902913"/>
            <a:ext cx="7387313" cy="3032168"/>
          </a:xfrm>
        </p:spPr>
        <p:txBody>
          <a:bodyPr anchor="ctr">
            <a:normAutofit/>
          </a:bodyPr>
          <a:lstStyle/>
          <a:p>
            <a:r>
              <a:rPr lang="en-US" sz="1700"/>
              <a:t>What we’d like to do:</a:t>
            </a:r>
          </a:p>
          <a:p>
            <a:pPr lvl="1"/>
            <a:r>
              <a:rPr lang="en-US" sz="1700"/>
              <a:t>Build stronger pathways for moving from entry all the way to BA/PEL</a:t>
            </a:r>
          </a:p>
          <a:p>
            <a:pPr lvl="1"/>
            <a:r>
              <a:rPr lang="en-US" sz="1700"/>
              <a:t>Explore innovations for potential to scale</a:t>
            </a:r>
          </a:p>
          <a:p>
            <a:pPr lvl="2"/>
            <a:r>
              <a:rPr lang="en-US" sz="1700"/>
              <a:t>Credit-bearing CDAs</a:t>
            </a:r>
          </a:p>
          <a:p>
            <a:pPr lvl="2"/>
            <a:r>
              <a:rPr lang="en-US" sz="1700"/>
              <a:t>Credit for prior learning</a:t>
            </a:r>
          </a:p>
          <a:p>
            <a:pPr lvl="1"/>
            <a:r>
              <a:rPr lang="en-US" sz="1700"/>
              <a:t>Strengthen support for job-embedded professional development</a:t>
            </a:r>
          </a:p>
          <a:p>
            <a:pPr lvl="1"/>
            <a:r>
              <a:rPr lang="en-US" sz="1700"/>
              <a:t>Develop and implement strategies for recruiting people to the field</a:t>
            </a:r>
          </a:p>
          <a:p>
            <a:pPr lvl="1"/>
            <a:endParaRPr lang="en-US" sz="1700"/>
          </a:p>
          <a:p>
            <a:r>
              <a:rPr lang="en-US" sz="1700"/>
              <a:t>Goal: Produce 6,000 new early childhood teachers</a:t>
            </a:r>
          </a:p>
          <a:p>
            <a:pPr lvl="1"/>
            <a:r>
              <a:rPr lang="en-US" sz="1700"/>
              <a:t>Including current staff who get higher level credentials</a:t>
            </a:r>
          </a:p>
          <a:p>
            <a:endParaRPr lang="en-US" sz="1700"/>
          </a:p>
        </p:txBody>
      </p:sp>
    </p:spTree>
    <p:extLst>
      <p:ext uri="{BB962C8B-B14F-4D97-AF65-F5344CB8AC3E}">
        <p14:creationId xmlns:p14="http://schemas.microsoft.com/office/powerpoint/2010/main" val="41695625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9C339A-047F-4E16-8626-44F81C5714DE}"/>
              </a:ext>
            </a:extLst>
          </p:cNvPr>
          <p:cNvSpPr>
            <a:spLocks noGrp="1"/>
          </p:cNvSpPr>
          <p:nvPr>
            <p:ph type="ctrTitle"/>
          </p:nvPr>
        </p:nvSpPr>
        <p:spPr>
          <a:xfrm>
            <a:off x="990600" y="1828800"/>
            <a:ext cx="6371253" cy="1488691"/>
          </a:xfrm>
        </p:spPr>
        <p:txBody>
          <a:bodyPr>
            <a:normAutofit/>
          </a:bodyPr>
          <a:lstStyle/>
          <a:p>
            <a:r>
              <a:rPr lang="en-US" dirty="0"/>
              <a:t>Higher Education’s Role in Accomplishing the Vision</a:t>
            </a:r>
          </a:p>
        </p:txBody>
      </p:sp>
      <p:sp>
        <p:nvSpPr>
          <p:cNvPr id="6" name="Subtitle 5">
            <a:extLst>
              <a:ext uri="{FF2B5EF4-FFF2-40B4-BE49-F238E27FC236}">
                <a16:creationId xmlns:a16="http://schemas.microsoft.com/office/drawing/2014/main" id="{F38F6388-9040-4A5B-810B-757084538140}"/>
              </a:ext>
            </a:extLst>
          </p:cNvPr>
          <p:cNvSpPr>
            <a:spLocks noGrp="1"/>
          </p:cNvSpPr>
          <p:nvPr>
            <p:ph type="subTitle" idx="1"/>
          </p:nvPr>
        </p:nvSpPr>
        <p:spPr>
          <a:xfrm>
            <a:off x="990600" y="3317491"/>
            <a:ext cx="7162800" cy="914400"/>
          </a:xfrm>
        </p:spPr>
        <p:txBody>
          <a:bodyPr/>
          <a:lstStyle/>
          <a:p>
            <a:endParaRPr lang="en-US" dirty="0"/>
          </a:p>
        </p:txBody>
      </p:sp>
      <p:sp>
        <p:nvSpPr>
          <p:cNvPr id="4" name="Slide Number Placeholder 3">
            <a:extLst>
              <a:ext uri="{FF2B5EF4-FFF2-40B4-BE49-F238E27FC236}">
                <a16:creationId xmlns:a16="http://schemas.microsoft.com/office/drawing/2014/main" id="{4FB3D10E-4BB1-49B0-9B0F-6477338C577C}"/>
              </a:ext>
            </a:extLst>
          </p:cNvPr>
          <p:cNvSpPr>
            <a:spLocks noGrp="1"/>
          </p:cNvSpPr>
          <p:nvPr>
            <p:ph type="sldNum" sz="quarter" idx="4294967295"/>
          </p:nvPr>
        </p:nvSpPr>
        <p:spPr>
          <a:xfrm>
            <a:off x="7010400" y="6400800"/>
            <a:ext cx="21336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BA150B5-8DFC-458F-AD8B-0D6E73DD8F1E}"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49123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6000" dirty="0">
              <a:solidFill>
                <a:schemeClr val="bg1"/>
              </a:solidFill>
              <a:latin typeface="Arial Black" panose="020B0A04020102020204" pitchFamily="34" charset="0"/>
            </a:endParaRPr>
          </a:p>
        </p:txBody>
      </p:sp>
      <p:pic>
        <p:nvPicPr>
          <p:cNvPr id="4" name="Content Placeholder 3">
            <a:extLst>
              <a:ext uri="{FF2B5EF4-FFF2-40B4-BE49-F238E27FC236}">
                <a16:creationId xmlns:a16="http://schemas.microsoft.com/office/drawing/2014/main" id="{74881C89-6F66-40B5-8DB5-B18EFD8F958D}"/>
              </a:ext>
            </a:extLst>
          </p:cNvPr>
          <p:cNvPicPr>
            <a:picLocks noGrp="1"/>
          </p:cNvPicPr>
          <p:nvPr>
            <p:ph idx="1"/>
          </p:nvPr>
        </p:nvPicPr>
        <p:blipFill>
          <a:blip r:embed="rId3"/>
          <a:stretch>
            <a:fillRect/>
          </a:stretch>
        </p:blipFill>
        <p:spPr>
          <a:xfrm>
            <a:off x="2598057" y="1417639"/>
            <a:ext cx="3657600" cy="4838018"/>
          </a:xfrm>
          <a:prstGeom prst="rect">
            <a:avLst/>
          </a:prstGeom>
        </p:spPr>
      </p:pic>
    </p:spTree>
    <p:extLst>
      <p:ext uri="{BB962C8B-B14F-4D97-AF65-F5344CB8AC3E}">
        <p14:creationId xmlns:p14="http://schemas.microsoft.com/office/powerpoint/2010/main" val="22195738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8">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10">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16597"/>
            <a:ext cx="548639" cy="673460"/>
            <a:chOff x="3940602" y="308034"/>
            <a:chExt cx="2116791" cy="3428999"/>
          </a:xfrm>
          <a:solidFill>
            <a:schemeClr val="accent4"/>
          </a:solidFill>
        </p:grpSpPr>
        <p:sp>
          <p:nvSpPr>
            <p:cNvPr id="12" name="Rectangle 11">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59" y="613954"/>
            <a:ext cx="8180615"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F9040E-A933-43DD-B98A-C9ECE6CCFD21}"/>
              </a:ext>
            </a:extLst>
          </p:cNvPr>
          <p:cNvSpPr>
            <a:spLocks noGrp="1"/>
          </p:cNvSpPr>
          <p:nvPr>
            <p:ph type="title"/>
          </p:nvPr>
        </p:nvSpPr>
        <p:spPr>
          <a:xfrm>
            <a:off x="782723" y="809898"/>
            <a:ext cx="7457037" cy="1554480"/>
          </a:xfrm>
        </p:spPr>
        <p:txBody>
          <a:bodyPr anchor="ctr">
            <a:normAutofit/>
          </a:bodyPr>
          <a:lstStyle/>
          <a:p>
            <a:r>
              <a:rPr lang="en-US" sz="4200"/>
              <a:t>Reflecting on Where We Are Now</a:t>
            </a:r>
          </a:p>
        </p:txBody>
      </p:sp>
      <p:sp>
        <p:nvSpPr>
          <p:cNvPr id="3" name="Content Placeholder 2">
            <a:extLst>
              <a:ext uri="{FF2B5EF4-FFF2-40B4-BE49-F238E27FC236}">
                <a16:creationId xmlns:a16="http://schemas.microsoft.com/office/drawing/2014/main" id="{6A693D58-CC77-4B23-BEC7-666E7C9E54D9}"/>
              </a:ext>
            </a:extLst>
          </p:cNvPr>
          <p:cNvSpPr>
            <a:spLocks noGrp="1"/>
          </p:cNvSpPr>
          <p:nvPr>
            <p:ph idx="1"/>
          </p:nvPr>
        </p:nvSpPr>
        <p:spPr>
          <a:xfrm>
            <a:off x="783771" y="3017522"/>
            <a:ext cx="7455989" cy="3124658"/>
          </a:xfrm>
        </p:spPr>
        <p:txBody>
          <a:bodyPr anchor="ctr">
            <a:normAutofit/>
          </a:bodyPr>
          <a:lstStyle/>
          <a:p>
            <a:r>
              <a:rPr lang="en-US" dirty="0"/>
              <a:t>The need for teachers with degrees, and more importantly, with strong skills in early childhood education, has never been higher</a:t>
            </a:r>
          </a:p>
          <a:p>
            <a:r>
              <a:rPr lang="en-US" dirty="0"/>
              <a:t>Unfortunately, we are moving in the other direction—the number of new degrees in early childhood has been declining</a:t>
            </a:r>
          </a:p>
          <a:p>
            <a:r>
              <a:rPr lang="en-US" dirty="0"/>
              <a:t>The largest share of EC workforce (including Asst. Teachers) still does not have a degree</a:t>
            </a:r>
          </a:p>
        </p:txBody>
      </p:sp>
      <p:cxnSp>
        <p:nvCxnSpPr>
          <p:cNvPr id="18" name="Straight Connector 17">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8650" y="6485313"/>
            <a:ext cx="78867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D720A772-FD37-4675-8F19-20A715C103EB}"/>
              </a:ext>
            </a:extLst>
          </p:cNvPr>
          <p:cNvSpPr>
            <a:spLocks noGrp="1"/>
          </p:cNvSpPr>
          <p:nvPr>
            <p:ph type="sldNum" sz="quarter" idx="12"/>
          </p:nvPr>
        </p:nvSpPr>
        <p:spPr>
          <a:xfrm>
            <a:off x="6457950" y="6492240"/>
            <a:ext cx="2057400" cy="365125"/>
          </a:xfrm>
        </p:spPr>
        <p:txBody>
          <a:bodyPr>
            <a:normAutofit/>
          </a:bodyPr>
          <a:lstStyle/>
          <a:p>
            <a:pPr>
              <a:spcAft>
                <a:spcPts val="600"/>
              </a:spcAft>
            </a:pPr>
            <a:fld id="{9BA150B5-8DFC-458F-AD8B-0D6E73DD8F1E}" type="slidenum">
              <a:rPr lang="en-US" smtClean="0"/>
              <a:pPr>
                <a:spcAft>
                  <a:spcPts val="600"/>
                </a:spcAft>
              </a:pPr>
              <a:t>59</a:t>
            </a:fld>
            <a:endParaRPr lang="en-US"/>
          </a:p>
        </p:txBody>
      </p:sp>
    </p:spTree>
    <p:extLst>
      <p:ext uri="{BB962C8B-B14F-4D97-AF65-F5344CB8AC3E}">
        <p14:creationId xmlns:p14="http://schemas.microsoft.com/office/powerpoint/2010/main" val="83402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92490" cy="1143000"/>
          </a:xfrm>
        </p:spPr>
        <p:txBody>
          <a:bodyPr>
            <a:normAutofit fontScale="90000"/>
          </a:bodyPr>
          <a:lstStyle/>
          <a:p>
            <a:r>
              <a:rPr lang="en-US" sz="6000" dirty="0">
                <a:solidFill>
                  <a:schemeClr val="bg1"/>
                </a:solidFill>
                <a:latin typeface="Arial Black" panose="020B0A04020102020204" pitchFamily="34" charset="0"/>
              </a:rPr>
              <a:t>Gateways Credentials</a:t>
            </a:r>
            <a:r>
              <a:rPr lang="en-US" dirty="0"/>
              <a:t> </a:t>
            </a:r>
          </a:p>
        </p:txBody>
      </p:sp>
      <p:graphicFrame>
        <p:nvGraphicFramePr>
          <p:cNvPr id="4" name="Content Placeholder 3">
            <a:extLst>
              <a:ext uri="{FF2B5EF4-FFF2-40B4-BE49-F238E27FC236}">
                <a16:creationId xmlns:a16="http://schemas.microsoft.com/office/drawing/2014/main" id="{7B3A2A74-D911-4593-9BC5-3081A371D490}"/>
              </a:ext>
            </a:extLst>
          </p:cNvPr>
          <p:cNvGraphicFramePr>
            <a:graphicFrameLocks noGrp="1"/>
          </p:cNvGraphicFramePr>
          <p:nvPr>
            <p:ph idx="1"/>
            <p:extLst>
              <p:ext uri="{D42A27DB-BD31-4B8C-83A1-F6EECF244321}">
                <p14:modId xmlns:p14="http://schemas.microsoft.com/office/powerpoint/2010/main" val="4210614538"/>
              </p:ext>
            </p:extLst>
          </p:nvPr>
        </p:nvGraphicFramePr>
        <p:xfrm>
          <a:off x="71120" y="1277656"/>
          <a:ext cx="8615680" cy="475988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9276423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C82C310F-9A87-4460-8F96-FC04D20FC466}"/>
              </a:ext>
            </a:extLst>
          </p:cNvPr>
          <p:cNvGraphicFramePr/>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4F10921A-4EB9-4134-82E8-81FE084860DD}"/>
              </a:ext>
            </a:extLst>
          </p:cNvPr>
          <p:cNvSpPr txBox="1"/>
          <p:nvPr/>
        </p:nvSpPr>
        <p:spPr>
          <a:xfrm>
            <a:off x="207169" y="5475288"/>
            <a:ext cx="7412831" cy="461665"/>
          </a:xfrm>
          <a:prstGeom prst="rect">
            <a:avLst/>
          </a:prstGeom>
          <a:noFill/>
        </p:spPr>
        <p:txBody>
          <a:bodyPr wrap="square" rtlCol="0">
            <a:spAutoFit/>
          </a:bodyPr>
          <a:lstStyle/>
          <a:p>
            <a:r>
              <a:rPr lang="en-US" sz="1200" dirty="0"/>
              <a:t>Illinois Board of Higher Education. (2018). </a:t>
            </a:r>
            <a:r>
              <a:rPr lang="en-US" sz="1200" i="1" dirty="0"/>
              <a:t>The college enrollment and completion patters of Gateways Credential holders</a:t>
            </a:r>
            <a:r>
              <a:rPr lang="en-US" sz="1200" dirty="0"/>
              <a:t>. Springfield, IL: Author.</a:t>
            </a:r>
          </a:p>
        </p:txBody>
      </p:sp>
      <p:sp>
        <p:nvSpPr>
          <p:cNvPr id="6" name="TextBox 5">
            <a:extLst>
              <a:ext uri="{FF2B5EF4-FFF2-40B4-BE49-F238E27FC236}">
                <a16:creationId xmlns:a16="http://schemas.microsoft.com/office/drawing/2014/main" id="{2AA77E5F-D7C5-4FC9-9592-2ACD88C0B09A}"/>
              </a:ext>
            </a:extLst>
          </p:cNvPr>
          <p:cNvSpPr txBox="1"/>
          <p:nvPr/>
        </p:nvSpPr>
        <p:spPr>
          <a:xfrm>
            <a:off x="7562850" y="2421732"/>
            <a:ext cx="609600" cy="276999"/>
          </a:xfrm>
          <a:prstGeom prst="rect">
            <a:avLst/>
          </a:prstGeom>
          <a:noFill/>
        </p:spPr>
        <p:txBody>
          <a:bodyPr wrap="square" rtlCol="0">
            <a:spAutoFit/>
          </a:bodyPr>
          <a:lstStyle/>
          <a:p>
            <a:pPr algn="ctr"/>
            <a:r>
              <a:rPr lang="en-US" sz="1200" dirty="0"/>
              <a:t>-20%</a:t>
            </a:r>
          </a:p>
        </p:txBody>
      </p:sp>
      <p:sp>
        <p:nvSpPr>
          <p:cNvPr id="7" name="TextBox 6">
            <a:extLst>
              <a:ext uri="{FF2B5EF4-FFF2-40B4-BE49-F238E27FC236}">
                <a16:creationId xmlns:a16="http://schemas.microsoft.com/office/drawing/2014/main" id="{ABCC134A-DBE3-4389-AD90-AF51B76257D1}"/>
              </a:ext>
            </a:extLst>
          </p:cNvPr>
          <p:cNvSpPr txBox="1"/>
          <p:nvPr/>
        </p:nvSpPr>
        <p:spPr>
          <a:xfrm>
            <a:off x="7562850" y="3429000"/>
            <a:ext cx="609600" cy="276999"/>
          </a:xfrm>
          <a:prstGeom prst="rect">
            <a:avLst/>
          </a:prstGeom>
          <a:noFill/>
        </p:spPr>
        <p:txBody>
          <a:bodyPr wrap="square" rtlCol="0">
            <a:spAutoFit/>
          </a:bodyPr>
          <a:lstStyle/>
          <a:p>
            <a:pPr algn="ctr"/>
            <a:r>
              <a:rPr lang="en-US" sz="1200" dirty="0"/>
              <a:t>-19%</a:t>
            </a:r>
          </a:p>
        </p:txBody>
      </p:sp>
      <p:sp>
        <p:nvSpPr>
          <p:cNvPr id="8" name="TextBox 7">
            <a:extLst>
              <a:ext uri="{FF2B5EF4-FFF2-40B4-BE49-F238E27FC236}">
                <a16:creationId xmlns:a16="http://schemas.microsoft.com/office/drawing/2014/main" id="{F236500C-FE7B-42E6-A317-A35697C33EB5}"/>
              </a:ext>
            </a:extLst>
          </p:cNvPr>
          <p:cNvSpPr txBox="1"/>
          <p:nvPr/>
        </p:nvSpPr>
        <p:spPr>
          <a:xfrm>
            <a:off x="7562850" y="4325186"/>
            <a:ext cx="609600" cy="276999"/>
          </a:xfrm>
          <a:prstGeom prst="rect">
            <a:avLst/>
          </a:prstGeom>
          <a:noFill/>
        </p:spPr>
        <p:txBody>
          <a:bodyPr wrap="square" rtlCol="0">
            <a:spAutoFit/>
          </a:bodyPr>
          <a:lstStyle/>
          <a:p>
            <a:pPr algn="ctr"/>
            <a:r>
              <a:rPr lang="en-US" sz="1200" dirty="0"/>
              <a:t>-36%</a:t>
            </a:r>
          </a:p>
        </p:txBody>
      </p:sp>
      <p:sp>
        <p:nvSpPr>
          <p:cNvPr id="2" name="Title 1">
            <a:extLst>
              <a:ext uri="{FF2B5EF4-FFF2-40B4-BE49-F238E27FC236}">
                <a16:creationId xmlns:a16="http://schemas.microsoft.com/office/drawing/2014/main" id="{44E6401D-D949-42D7-AD35-DB96A3DD81AE}"/>
              </a:ext>
            </a:extLst>
          </p:cNvPr>
          <p:cNvSpPr>
            <a:spLocks noGrp="1"/>
          </p:cNvSpPr>
          <p:nvPr>
            <p:ph type="title"/>
          </p:nvPr>
        </p:nvSpPr>
        <p:spPr>
          <a:xfrm>
            <a:off x="628650" y="68253"/>
            <a:ext cx="7886700" cy="1325563"/>
          </a:xfrm>
        </p:spPr>
        <p:txBody>
          <a:bodyPr/>
          <a:lstStyle/>
          <a:p>
            <a:r>
              <a:rPr lang="en-US" dirty="0"/>
              <a:t>Degree completions are declining</a:t>
            </a:r>
            <a:br>
              <a:rPr lang="en-US" dirty="0"/>
            </a:br>
            <a:endParaRPr lang="en-US" dirty="0"/>
          </a:p>
        </p:txBody>
      </p:sp>
    </p:spTree>
    <p:extLst>
      <p:ext uri="{BB962C8B-B14F-4D97-AF65-F5344CB8AC3E}">
        <p14:creationId xmlns:p14="http://schemas.microsoft.com/office/powerpoint/2010/main" val="40781476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9A9DB-2230-4006-99FC-F106E5BF926E}"/>
              </a:ext>
            </a:extLst>
          </p:cNvPr>
          <p:cNvSpPr>
            <a:spLocks noGrp="1"/>
          </p:cNvSpPr>
          <p:nvPr>
            <p:ph type="title"/>
          </p:nvPr>
        </p:nvSpPr>
        <p:spPr>
          <a:xfrm>
            <a:off x="628650" y="135834"/>
            <a:ext cx="7886700" cy="1325563"/>
          </a:xfrm>
        </p:spPr>
        <p:txBody>
          <a:bodyPr/>
          <a:lstStyle/>
          <a:p>
            <a:r>
              <a:rPr lang="en-US" dirty="0"/>
              <a:t>Reflecting on Skills in Workforce</a:t>
            </a:r>
          </a:p>
        </p:txBody>
      </p:sp>
      <p:sp>
        <p:nvSpPr>
          <p:cNvPr id="5" name="Content Placeholder 4">
            <a:extLst>
              <a:ext uri="{FF2B5EF4-FFF2-40B4-BE49-F238E27FC236}">
                <a16:creationId xmlns:a16="http://schemas.microsoft.com/office/drawing/2014/main" id="{E6D1BD25-60A2-442E-89DF-023A3DCEC58B}"/>
              </a:ext>
            </a:extLst>
          </p:cNvPr>
          <p:cNvSpPr>
            <a:spLocks noGrp="1"/>
          </p:cNvSpPr>
          <p:nvPr>
            <p:ph sz="half" idx="1"/>
          </p:nvPr>
        </p:nvSpPr>
        <p:spPr/>
        <p:txBody>
          <a:bodyPr/>
          <a:lstStyle/>
          <a:p>
            <a:r>
              <a:rPr lang="en-US" dirty="0"/>
              <a:t>Fewer degrees might be okay if we had evidence that teachers in the field nonetheless had the skills to support children’s learning and development</a:t>
            </a:r>
          </a:p>
          <a:p>
            <a:r>
              <a:rPr lang="en-US" dirty="0"/>
              <a:t>Unfortunately, we have a lot of data that shows that the level of Instructional Support that is provided by MOST early childhood teachers—across sectors—is not high enough to realize the potential of early education to improve children’s developmental trajectories</a:t>
            </a:r>
          </a:p>
        </p:txBody>
      </p:sp>
      <p:graphicFrame>
        <p:nvGraphicFramePr>
          <p:cNvPr id="9" name="Table 9">
            <a:extLst>
              <a:ext uri="{FF2B5EF4-FFF2-40B4-BE49-F238E27FC236}">
                <a16:creationId xmlns:a16="http://schemas.microsoft.com/office/drawing/2014/main" id="{EB2340F2-C1F1-476D-ACAF-0B019BB2579C}"/>
              </a:ext>
            </a:extLst>
          </p:cNvPr>
          <p:cNvGraphicFramePr>
            <a:graphicFrameLocks noGrp="1"/>
          </p:cNvGraphicFramePr>
          <p:nvPr>
            <p:ph sz="half" idx="2"/>
          </p:nvPr>
        </p:nvGraphicFramePr>
        <p:xfrm>
          <a:off x="4729845" y="2740729"/>
          <a:ext cx="3886196" cy="2382520"/>
        </p:xfrm>
        <a:graphic>
          <a:graphicData uri="http://schemas.openxmlformats.org/drawingml/2006/table">
            <a:tbl>
              <a:tblPr firstRow="1" bandRow="1">
                <a:tableStyleId>{5C22544A-7EE6-4342-B048-85BDC9FD1C3A}</a:tableStyleId>
              </a:tblPr>
              <a:tblGrid>
                <a:gridCol w="1191984">
                  <a:extLst>
                    <a:ext uri="{9D8B030D-6E8A-4147-A177-3AD203B41FA5}">
                      <a16:colId xmlns:a16="http://schemas.microsoft.com/office/drawing/2014/main" val="3703936233"/>
                    </a:ext>
                  </a:extLst>
                </a:gridCol>
                <a:gridCol w="1001485">
                  <a:extLst>
                    <a:ext uri="{9D8B030D-6E8A-4147-A177-3AD203B41FA5}">
                      <a16:colId xmlns:a16="http://schemas.microsoft.com/office/drawing/2014/main" val="1332501841"/>
                    </a:ext>
                  </a:extLst>
                </a:gridCol>
                <a:gridCol w="827315">
                  <a:extLst>
                    <a:ext uri="{9D8B030D-6E8A-4147-A177-3AD203B41FA5}">
                      <a16:colId xmlns:a16="http://schemas.microsoft.com/office/drawing/2014/main" val="1733068735"/>
                    </a:ext>
                  </a:extLst>
                </a:gridCol>
                <a:gridCol w="865412">
                  <a:extLst>
                    <a:ext uri="{9D8B030D-6E8A-4147-A177-3AD203B41FA5}">
                      <a16:colId xmlns:a16="http://schemas.microsoft.com/office/drawing/2014/main" val="3903153228"/>
                    </a:ext>
                  </a:extLst>
                </a:gridCol>
              </a:tblGrid>
              <a:tr h="370840">
                <a:tc>
                  <a:txBody>
                    <a:bodyPr/>
                    <a:lstStyle/>
                    <a:p>
                      <a:r>
                        <a:rPr lang="en-US" dirty="0"/>
                        <a:t>Domain</a:t>
                      </a:r>
                    </a:p>
                  </a:txBody>
                  <a:tcPr/>
                </a:tc>
                <a:tc>
                  <a:txBody>
                    <a:bodyPr/>
                    <a:lstStyle/>
                    <a:p>
                      <a:r>
                        <a:rPr lang="en-US" dirty="0"/>
                        <a:t>Lowest 10%</a:t>
                      </a:r>
                    </a:p>
                  </a:txBody>
                  <a:tcPr/>
                </a:tc>
                <a:tc>
                  <a:txBody>
                    <a:bodyPr/>
                    <a:lstStyle/>
                    <a:p>
                      <a:r>
                        <a:rPr lang="en-US" dirty="0"/>
                        <a:t>Median</a:t>
                      </a:r>
                    </a:p>
                  </a:txBody>
                  <a:tcPr/>
                </a:tc>
                <a:tc>
                  <a:txBody>
                    <a:bodyPr/>
                    <a:lstStyle/>
                    <a:p>
                      <a:r>
                        <a:rPr lang="en-US" dirty="0"/>
                        <a:t>Highest 10%</a:t>
                      </a:r>
                    </a:p>
                  </a:txBody>
                  <a:tcPr/>
                </a:tc>
                <a:extLst>
                  <a:ext uri="{0D108BD9-81ED-4DB2-BD59-A6C34878D82A}">
                    <a16:rowId xmlns:a16="http://schemas.microsoft.com/office/drawing/2014/main" val="55715283"/>
                  </a:ext>
                </a:extLst>
              </a:tr>
              <a:tr h="370840">
                <a:tc>
                  <a:txBody>
                    <a:bodyPr/>
                    <a:lstStyle/>
                    <a:p>
                      <a:r>
                        <a:rPr lang="en-US" dirty="0"/>
                        <a:t>Emotional Support</a:t>
                      </a:r>
                    </a:p>
                  </a:txBody>
                  <a:tcPr/>
                </a:tc>
                <a:tc>
                  <a:txBody>
                    <a:bodyPr/>
                    <a:lstStyle/>
                    <a:p>
                      <a:r>
                        <a:rPr lang="en-US" dirty="0"/>
                        <a:t>5.69</a:t>
                      </a:r>
                    </a:p>
                  </a:txBody>
                  <a:tcPr/>
                </a:tc>
                <a:tc>
                  <a:txBody>
                    <a:bodyPr/>
                    <a:lstStyle/>
                    <a:p>
                      <a:r>
                        <a:rPr lang="en-US" dirty="0"/>
                        <a:t>6.08</a:t>
                      </a:r>
                    </a:p>
                  </a:txBody>
                  <a:tcPr/>
                </a:tc>
                <a:tc>
                  <a:txBody>
                    <a:bodyPr/>
                    <a:lstStyle/>
                    <a:p>
                      <a:r>
                        <a:rPr lang="en-US" dirty="0"/>
                        <a:t>6.38</a:t>
                      </a:r>
                    </a:p>
                  </a:txBody>
                  <a:tcPr/>
                </a:tc>
                <a:extLst>
                  <a:ext uri="{0D108BD9-81ED-4DB2-BD59-A6C34878D82A}">
                    <a16:rowId xmlns:a16="http://schemas.microsoft.com/office/drawing/2014/main" val="1302579585"/>
                  </a:ext>
                </a:extLst>
              </a:tr>
              <a:tr h="370840">
                <a:tc>
                  <a:txBody>
                    <a:bodyPr/>
                    <a:lstStyle/>
                    <a:p>
                      <a:r>
                        <a:rPr lang="en-US" dirty="0"/>
                        <a:t>Classroom Organization</a:t>
                      </a:r>
                    </a:p>
                  </a:txBody>
                  <a:tcPr/>
                </a:tc>
                <a:tc>
                  <a:txBody>
                    <a:bodyPr/>
                    <a:lstStyle/>
                    <a:p>
                      <a:r>
                        <a:rPr lang="en-US" dirty="0"/>
                        <a:t>5.32</a:t>
                      </a:r>
                    </a:p>
                  </a:txBody>
                  <a:tcPr/>
                </a:tc>
                <a:tc>
                  <a:txBody>
                    <a:bodyPr/>
                    <a:lstStyle/>
                    <a:p>
                      <a:r>
                        <a:rPr lang="en-US" dirty="0"/>
                        <a:t>5.82</a:t>
                      </a:r>
                    </a:p>
                  </a:txBody>
                  <a:tcPr/>
                </a:tc>
                <a:tc>
                  <a:txBody>
                    <a:bodyPr/>
                    <a:lstStyle/>
                    <a:p>
                      <a:r>
                        <a:rPr lang="en-US" dirty="0"/>
                        <a:t>6.17</a:t>
                      </a:r>
                    </a:p>
                  </a:txBody>
                  <a:tcPr/>
                </a:tc>
                <a:extLst>
                  <a:ext uri="{0D108BD9-81ED-4DB2-BD59-A6C34878D82A}">
                    <a16:rowId xmlns:a16="http://schemas.microsoft.com/office/drawing/2014/main" val="3721735367"/>
                  </a:ext>
                </a:extLst>
              </a:tr>
              <a:tr h="370840">
                <a:tc>
                  <a:txBody>
                    <a:bodyPr/>
                    <a:lstStyle/>
                    <a:p>
                      <a:r>
                        <a:rPr lang="en-US" dirty="0"/>
                        <a:t>Instructional Support</a:t>
                      </a:r>
                    </a:p>
                  </a:txBody>
                  <a:tcPr/>
                </a:tc>
                <a:tc>
                  <a:txBody>
                    <a:bodyPr/>
                    <a:lstStyle/>
                    <a:p>
                      <a:r>
                        <a:rPr lang="en-US" dirty="0"/>
                        <a:t>2.33</a:t>
                      </a:r>
                    </a:p>
                  </a:txBody>
                  <a:tcPr/>
                </a:tc>
                <a:tc>
                  <a:txBody>
                    <a:bodyPr/>
                    <a:lstStyle/>
                    <a:p>
                      <a:r>
                        <a:rPr lang="en-US" dirty="0"/>
                        <a:t>2.92</a:t>
                      </a:r>
                    </a:p>
                  </a:txBody>
                  <a:tcPr/>
                </a:tc>
                <a:tc>
                  <a:txBody>
                    <a:bodyPr/>
                    <a:lstStyle/>
                    <a:p>
                      <a:r>
                        <a:rPr lang="en-US" dirty="0"/>
                        <a:t>3.45</a:t>
                      </a:r>
                    </a:p>
                  </a:txBody>
                  <a:tcPr/>
                </a:tc>
                <a:extLst>
                  <a:ext uri="{0D108BD9-81ED-4DB2-BD59-A6C34878D82A}">
                    <a16:rowId xmlns:a16="http://schemas.microsoft.com/office/drawing/2014/main" val="3832975037"/>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967016502"/>
                  </a:ext>
                </a:extLst>
              </a:tr>
            </a:tbl>
          </a:graphicData>
        </a:graphic>
      </p:graphicFrame>
      <p:sp>
        <p:nvSpPr>
          <p:cNvPr id="4" name="Slide Number Placeholder 3">
            <a:extLst>
              <a:ext uri="{FF2B5EF4-FFF2-40B4-BE49-F238E27FC236}">
                <a16:creationId xmlns:a16="http://schemas.microsoft.com/office/drawing/2014/main" id="{2C845E86-84AF-4856-B2AA-B219B880A2CE}"/>
              </a:ext>
            </a:extLst>
          </p:cNvPr>
          <p:cNvSpPr>
            <a:spLocks noGrp="1"/>
          </p:cNvSpPr>
          <p:nvPr>
            <p:ph type="sldNum" sz="quarter" idx="12"/>
          </p:nvPr>
        </p:nvSpPr>
        <p:spPr/>
        <p:txBody>
          <a:bodyPr/>
          <a:lstStyle/>
          <a:p>
            <a:fld id="{9BA150B5-8DFC-458F-AD8B-0D6E73DD8F1E}" type="slidenum">
              <a:rPr lang="en-US" smtClean="0"/>
              <a:t>61</a:t>
            </a:fld>
            <a:endParaRPr lang="en-US" dirty="0"/>
          </a:p>
        </p:txBody>
      </p:sp>
      <p:sp>
        <p:nvSpPr>
          <p:cNvPr id="11" name="TextBox 10">
            <a:extLst>
              <a:ext uri="{FF2B5EF4-FFF2-40B4-BE49-F238E27FC236}">
                <a16:creationId xmlns:a16="http://schemas.microsoft.com/office/drawing/2014/main" id="{9D17103B-6B5A-436F-AAFD-249BEBFA2901}"/>
              </a:ext>
            </a:extLst>
          </p:cNvPr>
          <p:cNvSpPr txBox="1"/>
          <p:nvPr/>
        </p:nvSpPr>
        <p:spPr>
          <a:xfrm>
            <a:off x="4729845" y="2032000"/>
            <a:ext cx="3886196" cy="369332"/>
          </a:xfrm>
          <a:prstGeom prst="rect">
            <a:avLst/>
          </a:prstGeom>
          <a:noFill/>
        </p:spPr>
        <p:txBody>
          <a:bodyPr wrap="square" rtlCol="0">
            <a:spAutoFit/>
          </a:bodyPr>
          <a:lstStyle/>
          <a:p>
            <a:r>
              <a:rPr lang="en-US" dirty="0"/>
              <a:t>Head Start National CLASS Scores 2019</a:t>
            </a:r>
          </a:p>
        </p:txBody>
      </p:sp>
    </p:spTree>
    <p:extLst>
      <p:ext uri="{BB962C8B-B14F-4D97-AF65-F5344CB8AC3E}">
        <p14:creationId xmlns:p14="http://schemas.microsoft.com/office/powerpoint/2010/main" val="226321706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4">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49CACAFB-D0FD-46CC-8AD6-E6B6B6910F2F}"/>
              </a:ext>
            </a:extLst>
          </p:cNvPr>
          <p:cNvSpPr>
            <a:spLocks noGrp="1"/>
          </p:cNvSpPr>
          <p:nvPr>
            <p:ph type="title"/>
          </p:nvPr>
        </p:nvSpPr>
        <p:spPr>
          <a:xfrm>
            <a:off x="595246" y="386930"/>
            <a:ext cx="7549592" cy="1298448"/>
          </a:xfrm>
        </p:spPr>
        <p:txBody>
          <a:bodyPr vert="horz" lIns="91440" tIns="45720" rIns="91440" bIns="45720" rtlCol="0" anchor="b">
            <a:normAutofit/>
          </a:bodyPr>
          <a:lstStyle/>
          <a:p>
            <a:pPr defTabSz="914400"/>
            <a:r>
              <a:rPr lang="en-US" sz="4200"/>
              <a:t>The Challenge of “WYSIATI”</a:t>
            </a:r>
          </a:p>
        </p:txBody>
      </p:sp>
      <p:sp>
        <p:nvSpPr>
          <p:cNvPr id="26" name="Rectangle 16">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1998845"/>
            <a:ext cx="859094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18">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AEBDD018-9FB0-41D8-B078-C25FF1BD2819}"/>
              </a:ext>
            </a:extLst>
          </p:cNvPr>
          <p:cNvSpPr>
            <a:spLocks noGrp="1"/>
          </p:cNvSpPr>
          <p:nvPr>
            <p:ph sz="half" idx="1"/>
          </p:nvPr>
        </p:nvSpPr>
        <p:spPr>
          <a:xfrm>
            <a:off x="595245" y="2599509"/>
            <a:ext cx="3398174" cy="3639450"/>
          </a:xfrm>
        </p:spPr>
        <p:txBody>
          <a:bodyPr vert="horz" lIns="91440" tIns="45720" rIns="91440" bIns="45720" rtlCol="0" anchor="ctr">
            <a:normAutofit/>
          </a:bodyPr>
          <a:lstStyle/>
          <a:p>
            <a:pPr indent="-228600" defTabSz="914400"/>
            <a:r>
              <a:rPr lang="en-US" sz="1700"/>
              <a:t>All of us are overwhelmingly biased to pay attention to what we see most often, and to believe that represents the norm</a:t>
            </a:r>
          </a:p>
          <a:p>
            <a:pPr indent="-228600" defTabSz="914400"/>
            <a:r>
              <a:rPr lang="en-US" sz="1700"/>
              <a:t>For faculty, that means that it is likely that you pay most attention to the experience of students who successfully move through your formal programs—these are the students you see most often</a:t>
            </a:r>
          </a:p>
          <a:p>
            <a:pPr indent="-228600" defTabSz="914400"/>
            <a:r>
              <a:rPr lang="en-US" sz="1700"/>
              <a:t>But what about the rest of the workforce?</a:t>
            </a:r>
          </a:p>
        </p:txBody>
      </p:sp>
      <p:pic>
        <p:nvPicPr>
          <p:cNvPr id="10" name="Content Placeholder 9">
            <a:extLst>
              <a:ext uri="{FF2B5EF4-FFF2-40B4-BE49-F238E27FC236}">
                <a16:creationId xmlns:a16="http://schemas.microsoft.com/office/drawing/2014/main" id="{729F7770-45A1-4A67-A112-0B9F0A912EF9}"/>
              </a:ext>
            </a:extLst>
          </p:cNvPr>
          <p:cNvPicPr>
            <a:picLocks noGrp="1" noChangeAspect="1"/>
          </p:cNvPicPr>
          <p:nvPr>
            <p:ph sz="half" idx="2"/>
          </p:nvPr>
        </p:nvPicPr>
        <p:blipFill rotWithShape="1">
          <a:blip r:embed="rId2"/>
          <a:srcRect l="27924" r="4366" b="2"/>
          <a:stretch/>
        </p:blipFill>
        <p:spPr>
          <a:xfrm>
            <a:off x="4433649" y="2484255"/>
            <a:ext cx="3862707" cy="3714244"/>
          </a:xfrm>
          <a:prstGeom prst="rect">
            <a:avLst/>
          </a:prstGeom>
        </p:spPr>
      </p:pic>
      <p:sp>
        <p:nvSpPr>
          <p:cNvPr id="28" name="Rectangle 20">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323318" y="2332075"/>
            <a:ext cx="7817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5035B7C6-74CD-4BFC-A360-4C5065C09B03}"/>
              </a:ext>
            </a:extLst>
          </p:cNvPr>
          <p:cNvSpPr>
            <a:spLocks noGrp="1"/>
          </p:cNvSpPr>
          <p:nvPr>
            <p:ph type="sldNum" sz="quarter" idx="12"/>
          </p:nvPr>
        </p:nvSpPr>
        <p:spPr>
          <a:xfrm>
            <a:off x="6457950" y="6492240"/>
            <a:ext cx="2057400" cy="365125"/>
          </a:xfrm>
        </p:spPr>
        <p:txBody>
          <a:bodyPr vert="horz" lIns="91440" tIns="45720" rIns="91440" bIns="45720" rtlCol="0" anchor="ctr">
            <a:normAutofit/>
          </a:bodyPr>
          <a:lstStyle/>
          <a:p>
            <a:pPr defTabSz="914400">
              <a:spcAft>
                <a:spcPts val="600"/>
              </a:spcAft>
              <a:defRPr/>
            </a:pPr>
            <a:fld id="{9BA150B5-8DFC-458F-AD8B-0D6E73DD8F1E}" type="slidenum">
              <a:rPr lang="en-US" sz="1200" smtClean="0">
                <a:solidFill>
                  <a:prstClr val="black">
                    <a:tint val="75000"/>
                  </a:prstClr>
                </a:solidFill>
                <a:latin typeface="Calibri" panose="020F0502020204030204"/>
              </a:rPr>
              <a:pPr defTabSz="914400">
                <a:spcAft>
                  <a:spcPts val="600"/>
                </a:spcAft>
                <a:defRPr/>
              </a:pPr>
              <a:t>62</a:t>
            </a:fld>
            <a:endParaRPr lang="en-US" sz="1200">
              <a:solidFill>
                <a:prstClr val="black">
                  <a:tint val="75000"/>
                </a:prstClr>
              </a:solidFill>
              <a:latin typeface="Calibri" panose="020F0502020204030204"/>
            </a:endParaRPr>
          </a:p>
        </p:txBody>
      </p:sp>
    </p:spTree>
    <p:extLst>
      <p:ext uri="{BB962C8B-B14F-4D97-AF65-F5344CB8AC3E}">
        <p14:creationId xmlns:p14="http://schemas.microsoft.com/office/powerpoint/2010/main" val="4987535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6A627C3-8748-43C8-9C4D-1890F6001568}"/>
              </a:ext>
            </a:extLst>
          </p:cNvPr>
          <p:cNvSpPr>
            <a:spLocks noGrp="1"/>
          </p:cNvSpPr>
          <p:nvPr>
            <p:ph type="title"/>
          </p:nvPr>
        </p:nvSpPr>
        <p:spPr>
          <a:xfrm>
            <a:off x="628650" y="136524"/>
            <a:ext cx="7886700" cy="1325563"/>
          </a:xfrm>
        </p:spPr>
        <p:txBody>
          <a:bodyPr/>
          <a:lstStyle/>
          <a:p>
            <a:r>
              <a:rPr lang="en-US"/>
              <a:t>Strategies for Combatting WYSIATI</a:t>
            </a:r>
            <a:endParaRPr lang="en-US" dirty="0"/>
          </a:p>
        </p:txBody>
      </p:sp>
      <p:sp>
        <p:nvSpPr>
          <p:cNvPr id="7" name="Content Placeholder 6">
            <a:extLst>
              <a:ext uri="{FF2B5EF4-FFF2-40B4-BE49-F238E27FC236}">
                <a16:creationId xmlns:a16="http://schemas.microsoft.com/office/drawing/2014/main" id="{AFA085C6-21D7-451C-9B62-CD2583BE37E2}"/>
              </a:ext>
            </a:extLst>
          </p:cNvPr>
          <p:cNvSpPr>
            <a:spLocks noGrp="1"/>
          </p:cNvSpPr>
          <p:nvPr>
            <p:ph idx="1"/>
          </p:nvPr>
        </p:nvSpPr>
        <p:spPr>
          <a:xfrm>
            <a:off x="391887" y="1825625"/>
            <a:ext cx="5613400" cy="4530726"/>
          </a:xfrm>
        </p:spPr>
        <p:txBody>
          <a:bodyPr>
            <a:normAutofit lnSpcReduction="10000"/>
          </a:bodyPr>
          <a:lstStyle/>
          <a:p>
            <a:r>
              <a:rPr lang="en-US"/>
              <a:t>Data!!</a:t>
            </a:r>
          </a:p>
          <a:p>
            <a:pPr lvl="1"/>
            <a:r>
              <a:rPr lang="en-US"/>
              <a:t>What are the patterns of course completion and degree completion at your institution?</a:t>
            </a:r>
          </a:p>
          <a:p>
            <a:pPr lvl="1"/>
            <a:r>
              <a:rPr lang="en-US"/>
              <a:t>Are there stumbling blocks to degree completion that seem common?</a:t>
            </a:r>
          </a:p>
          <a:p>
            <a:pPr lvl="1"/>
            <a:r>
              <a:rPr lang="en-US"/>
              <a:t>Where else are your students taking courses?</a:t>
            </a:r>
          </a:p>
          <a:p>
            <a:r>
              <a:rPr lang="en-US"/>
              <a:t>Collaborate with other IHEs in your region, as well as local early childhood collaborations and school districts, to understand the workforce needs</a:t>
            </a:r>
          </a:p>
          <a:p>
            <a:pPr lvl="1"/>
            <a:r>
              <a:rPr lang="en-US"/>
              <a:t>Analyze regional data together (INCCRA can probably help with this)</a:t>
            </a:r>
          </a:p>
          <a:p>
            <a:r>
              <a:rPr lang="en-US"/>
              <a:t>Pay as much attention to those who are NOT enrolling in your programs as to those who are</a:t>
            </a:r>
          </a:p>
          <a:p>
            <a:pPr lvl="1"/>
            <a:r>
              <a:rPr lang="en-US"/>
              <a:t>Understand what keeps them from enrolling or persisting</a:t>
            </a:r>
          </a:p>
          <a:p>
            <a:pPr lvl="1"/>
            <a:endParaRPr lang="en-US" dirty="0"/>
          </a:p>
        </p:txBody>
      </p:sp>
      <p:sp>
        <p:nvSpPr>
          <p:cNvPr id="5" name="Slide Number Placeholder 4">
            <a:extLst>
              <a:ext uri="{FF2B5EF4-FFF2-40B4-BE49-F238E27FC236}">
                <a16:creationId xmlns:a16="http://schemas.microsoft.com/office/drawing/2014/main" id="{58A4C7DC-5526-47B8-99E0-DFA0808E35B8}"/>
              </a:ext>
            </a:extLst>
          </p:cNvPr>
          <p:cNvSpPr>
            <a:spLocks noGrp="1"/>
          </p:cNvSpPr>
          <p:nvPr>
            <p:ph type="sldNum" sz="quarter" idx="12"/>
          </p:nvPr>
        </p:nvSpPr>
        <p:spPr/>
        <p:txBody>
          <a:bodyPr/>
          <a:lstStyle/>
          <a:p>
            <a:fld id="{9BA150B5-8DFC-458F-AD8B-0D6E73DD8F1E}" type="slidenum">
              <a:rPr lang="en-US" smtClean="0"/>
              <a:t>63</a:t>
            </a:fld>
            <a:endParaRPr lang="en-US" dirty="0"/>
          </a:p>
        </p:txBody>
      </p:sp>
      <p:pic>
        <p:nvPicPr>
          <p:cNvPr id="1026" name="Picture 2" descr="5 Key Areas to Investigate When Going Lean – Fastening Supply and ...">
            <a:extLst>
              <a:ext uri="{FF2B5EF4-FFF2-40B4-BE49-F238E27FC236}">
                <a16:creationId xmlns:a16="http://schemas.microsoft.com/office/drawing/2014/main" id="{573A6901-C133-42D9-A960-81EF1CEB0E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1057" y="2586151"/>
            <a:ext cx="2646136" cy="2646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44624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0CD190-66C4-4DC8-9A40-2FD08355A26D}"/>
              </a:ext>
            </a:extLst>
          </p:cNvPr>
          <p:cNvSpPr>
            <a:spLocks noGrp="1"/>
          </p:cNvSpPr>
          <p:nvPr>
            <p:ph type="title"/>
          </p:nvPr>
        </p:nvSpPr>
        <p:spPr>
          <a:xfrm>
            <a:off x="442170" y="856180"/>
            <a:ext cx="3420438" cy="1128068"/>
          </a:xfrm>
        </p:spPr>
        <p:txBody>
          <a:bodyPr vert="horz" lIns="91440" tIns="45720" rIns="91440" bIns="45720" rtlCol="0" anchor="ctr">
            <a:normAutofit/>
          </a:bodyPr>
          <a:lstStyle/>
          <a:p>
            <a:pPr defTabSz="914400"/>
            <a:r>
              <a:rPr lang="en-US" sz="3500"/>
              <a:t>We Must Do This Together</a:t>
            </a:r>
          </a:p>
        </p:txBody>
      </p:sp>
      <p:grpSp>
        <p:nvGrpSpPr>
          <p:cNvPr id="20" name="Group 19">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266396" cy="673460"/>
            <a:chOff x="0" y="823811"/>
            <a:chExt cx="355196" cy="673460"/>
          </a:xfrm>
        </p:grpSpPr>
        <p:sp>
          <p:nvSpPr>
            <p:cNvPr id="21" name="Rectangle 20">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ectangle 23">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8813" y="2090569"/>
            <a:ext cx="32232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888F8556-5F1F-4E97-A285-CE026AE0A41E}"/>
              </a:ext>
            </a:extLst>
          </p:cNvPr>
          <p:cNvSpPr>
            <a:spLocks noGrp="1"/>
          </p:cNvSpPr>
          <p:nvPr>
            <p:ph sz="half" idx="2"/>
          </p:nvPr>
        </p:nvSpPr>
        <p:spPr>
          <a:xfrm>
            <a:off x="443039" y="2330505"/>
            <a:ext cx="3419569" cy="3979585"/>
          </a:xfrm>
        </p:spPr>
        <p:txBody>
          <a:bodyPr vert="horz" lIns="91440" tIns="45720" rIns="91440" bIns="45720" rtlCol="0" anchor="ctr">
            <a:normAutofit/>
          </a:bodyPr>
          <a:lstStyle/>
          <a:p>
            <a:pPr indent="-228600" defTabSz="914400"/>
            <a:r>
              <a:rPr lang="en-US" sz="1700"/>
              <a:t>If each institution of higher education focuses only on meeting the needs of their own students and developing programs for the students they see, we will never move the needle on professionalizing the field and dramatically growing a highly qualified workforce</a:t>
            </a:r>
          </a:p>
          <a:p>
            <a:pPr indent="-228600" defTabSz="914400"/>
            <a:r>
              <a:rPr lang="en-US" sz="1700"/>
              <a:t>IHEs, particularly community colleges and public 4 year universities, must JOINTLY take responsibility for producing DRAMATICALLY more degrees and credentials in early childhood education</a:t>
            </a:r>
          </a:p>
          <a:p>
            <a:pPr indent="-228600" defTabSz="914400"/>
            <a:endParaRPr lang="en-US" sz="1700"/>
          </a:p>
        </p:txBody>
      </p:sp>
      <p:sp>
        <p:nvSpPr>
          <p:cNvPr id="26" name="Rectangle 25">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513853"/>
            <a:ext cx="4507025"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Content Placeholder 12">
            <a:extLst>
              <a:ext uri="{FF2B5EF4-FFF2-40B4-BE49-F238E27FC236}">
                <a16:creationId xmlns:a16="http://schemas.microsoft.com/office/drawing/2014/main" id="{4A965A2B-F344-4723-95E2-06D7F4027198}"/>
              </a:ext>
            </a:extLst>
          </p:cNvPr>
          <p:cNvPicPr>
            <a:picLocks noGrp="1" noChangeAspect="1"/>
          </p:cNvPicPr>
          <p:nvPr>
            <p:ph sz="half" idx="1"/>
          </p:nvPr>
        </p:nvPicPr>
        <p:blipFill rotWithShape="1">
          <a:blip r:embed="rId2"/>
          <a:srcRect l="29004" r="25736" b="2"/>
          <a:stretch/>
        </p:blipFill>
        <p:spPr>
          <a:xfrm>
            <a:off x="4530753" y="799352"/>
            <a:ext cx="4021645" cy="5259296"/>
          </a:xfrm>
          <a:prstGeom prst="rect">
            <a:avLst/>
          </a:prstGeom>
        </p:spPr>
      </p:pic>
      <p:sp>
        <p:nvSpPr>
          <p:cNvPr id="4" name="Slide Number Placeholder 3">
            <a:extLst>
              <a:ext uri="{FF2B5EF4-FFF2-40B4-BE49-F238E27FC236}">
                <a16:creationId xmlns:a16="http://schemas.microsoft.com/office/drawing/2014/main" id="{25C9957D-5B28-4565-BC32-53A2B64B93F6}"/>
              </a:ext>
            </a:extLst>
          </p:cNvPr>
          <p:cNvSpPr>
            <a:spLocks noGrp="1"/>
          </p:cNvSpPr>
          <p:nvPr>
            <p:ph type="sldNum" sz="quarter" idx="12"/>
          </p:nvPr>
        </p:nvSpPr>
        <p:spPr>
          <a:xfrm>
            <a:off x="7038802" y="6492240"/>
            <a:ext cx="791787" cy="365125"/>
          </a:xfrm>
        </p:spPr>
        <p:txBody>
          <a:bodyPr vert="horz" lIns="91440" tIns="45720" rIns="91440" bIns="45720" rtlCol="0" anchor="ctr">
            <a:normAutofit/>
          </a:bodyPr>
          <a:lstStyle/>
          <a:p>
            <a:pPr defTabSz="914400">
              <a:spcAft>
                <a:spcPts val="600"/>
              </a:spcAft>
              <a:defRPr/>
            </a:pPr>
            <a:fld id="{9BA150B5-8DFC-458F-AD8B-0D6E73DD8F1E}" type="slidenum">
              <a:rPr lang="en-US" sz="1200" smtClean="0">
                <a:solidFill>
                  <a:prstClr val="black">
                    <a:tint val="75000"/>
                  </a:prstClr>
                </a:solidFill>
                <a:latin typeface="Calibri" panose="020F0502020204030204"/>
              </a:rPr>
              <a:pPr defTabSz="914400">
                <a:spcAft>
                  <a:spcPts val="600"/>
                </a:spcAft>
                <a:defRPr/>
              </a:pPr>
              <a:t>64</a:t>
            </a:fld>
            <a:endParaRPr lang="en-US" sz="1200">
              <a:solidFill>
                <a:prstClr val="black">
                  <a:tint val="75000"/>
                </a:prstClr>
              </a:solidFill>
              <a:latin typeface="Calibri" panose="020F0502020204030204"/>
            </a:endParaRPr>
          </a:p>
        </p:txBody>
      </p:sp>
    </p:spTree>
    <p:extLst>
      <p:ext uri="{BB962C8B-B14F-4D97-AF65-F5344CB8AC3E}">
        <p14:creationId xmlns:p14="http://schemas.microsoft.com/office/powerpoint/2010/main" val="178652721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9" name="Rectangle 48">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40459009-DAF1-44D1-9C86-8673CFB55542}"/>
              </a:ext>
            </a:extLst>
          </p:cNvPr>
          <p:cNvSpPr>
            <a:spLocks noGrp="1"/>
          </p:cNvSpPr>
          <p:nvPr>
            <p:ph type="title"/>
          </p:nvPr>
        </p:nvSpPr>
        <p:spPr>
          <a:xfrm>
            <a:off x="595246" y="386930"/>
            <a:ext cx="7549592" cy="1298448"/>
          </a:xfrm>
        </p:spPr>
        <p:txBody>
          <a:bodyPr anchor="b">
            <a:normAutofit/>
          </a:bodyPr>
          <a:lstStyle/>
          <a:p>
            <a:r>
              <a:rPr lang="en-US" sz="4200" dirty="0"/>
              <a:t>Innovation is Crucial</a:t>
            </a:r>
          </a:p>
        </p:txBody>
      </p:sp>
      <p:sp>
        <p:nvSpPr>
          <p:cNvPr id="51" name="Rectangle 5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1998845"/>
            <a:ext cx="859094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6">
            <a:extLst>
              <a:ext uri="{FF2B5EF4-FFF2-40B4-BE49-F238E27FC236}">
                <a16:creationId xmlns:a16="http://schemas.microsoft.com/office/drawing/2014/main" id="{0C221F80-0E4A-48C2-A53F-9F4B411A993E}"/>
              </a:ext>
            </a:extLst>
          </p:cNvPr>
          <p:cNvSpPr>
            <a:spLocks noGrp="1"/>
          </p:cNvSpPr>
          <p:nvPr>
            <p:ph idx="1"/>
          </p:nvPr>
        </p:nvSpPr>
        <p:spPr>
          <a:xfrm>
            <a:off x="595245" y="2599509"/>
            <a:ext cx="3398174" cy="3639450"/>
          </a:xfrm>
        </p:spPr>
        <p:txBody>
          <a:bodyPr anchor="ctr">
            <a:normAutofit/>
          </a:bodyPr>
          <a:lstStyle/>
          <a:p>
            <a:r>
              <a:rPr lang="en-US" sz="1600" dirty="0"/>
              <a:t>Follow the Early Childhood mantra of letting the students be our guide to how to teach them</a:t>
            </a:r>
          </a:p>
          <a:p>
            <a:pPr lvl="1"/>
            <a:r>
              <a:rPr lang="en-US" sz="1600" dirty="0"/>
              <a:t>They are asking for online learning opportunities</a:t>
            </a:r>
          </a:p>
          <a:p>
            <a:pPr lvl="1"/>
            <a:r>
              <a:rPr lang="en-US" sz="1600" dirty="0"/>
              <a:t>They need classes that fit into their daily and weekly routines</a:t>
            </a:r>
          </a:p>
          <a:p>
            <a:r>
              <a:rPr lang="en-US" sz="1600" dirty="0"/>
              <a:t>The majority of our future higher ed students are already working in early childhood classrooms today</a:t>
            </a:r>
          </a:p>
          <a:p>
            <a:pPr lvl="1"/>
            <a:r>
              <a:rPr lang="en-US" sz="1600" dirty="0"/>
              <a:t>How do we make our programs more job-embedded?</a:t>
            </a:r>
          </a:p>
          <a:p>
            <a:pPr lvl="1"/>
            <a:r>
              <a:rPr lang="en-US" sz="1600" dirty="0"/>
              <a:t>What partnerships can we form to support success?</a:t>
            </a:r>
          </a:p>
        </p:txBody>
      </p:sp>
      <p:pic>
        <p:nvPicPr>
          <p:cNvPr id="10" name="Picture 9">
            <a:extLst>
              <a:ext uri="{FF2B5EF4-FFF2-40B4-BE49-F238E27FC236}">
                <a16:creationId xmlns:a16="http://schemas.microsoft.com/office/drawing/2014/main" id="{A90132CA-D9AA-44A6-AC43-CEA9DEAAF818}"/>
              </a:ext>
            </a:extLst>
          </p:cNvPr>
          <p:cNvPicPr>
            <a:picLocks noChangeAspect="1"/>
          </p:cNvPicPr>
          <p:nvPr/>
        </p:nvPicPr>
        <p:blipFill rotWithShape="1">
          <a:blip r:embed="rId2"/>
          <a:srcRect l="17244" r="8473"/>
          <a:stretch/>
        </p:blipFill>
        <p:spPr>
          <a:xfrm>
            <a:off x="4433649" y="2484255"/>
            <a:ext cx="3862707" cy="3714244"/>
          </a:xfrm>
          <a:prstGeom prst="rect">
            <a:avLst/>
          </a:prstGeom>
        </p:spPr>
      </p:pic>
      <p:sp>
        <p:nvSpPr>
          <p:cNvPr id="55" name="Rectangle 54">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323318" y="2332075"/>
            <a:ext cx="7817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4E122D3C-AC65-43C1-A987-4DDE2DC67AAF}"/>
              </a:ext>
            </a:extLst>
          </p:cNvPr>
          <p:cNvSpPr>
            <a:spLocks noGrp="1"/>
          </p:cNvSpPr>
          <p:nvPr>
            <p:ph type="sldNum" sz="quarter" idx="12"/>
          </p:nvPr>
        </p:nvSpPr>
        <p:spPr>
          <a:xfrm>
            <a:off x="6457950" y="6492240"/>
            <a:ext cx="2057400" cy="365125"/>
          </a:xfrm>
        </p:spPr>
        <p:txBody>
          <a:bodyPr>
            <a:normAutofit/>
          </a:bodyPr>
          <a:lstStyle/>
          <a:p>
            <a:pPr>
              <a:spcAft>
                <a:spcPts val="600"/>
              </a:spcAft>
            </a:pPr>
            <a:fld id="{9BA150B5-8DFC-458F-AD8B-0D6E73DD8F1E}" type="slidenum">
              <a:rPr lang="en-US" smtClean="0"/>
              <a:pPr>
                <a:spcAft>
                  <a:spcPts val="600"/>
                </a:spcAft>
              </a:pPr>
              <a:t>65</a:t>
            </a:fld>
            <a:endParaRPr lang="en-US"/>
          </a:p>
        </p:txBody>
      </p:sp>
    </p:spTree>
    <p:extLst>
      <p:ext uri="{BB962C8B-B14F-4D97-AF65-F5344CB8AC3E}">
        <p14:creationId xmlns:p14="http://schemas.microsoft.com/office/powerpoint/2010/main" val="327402949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E3D263-8B64-4381-9801-2712FAAFE67B}"/>
              </a:ext>
            </a:extLst>
          </p:cNvPr>
          <p:cNvSpPr>
            <a:spLocks noGrp="1"/>
          </p:cNvSpPr>
          <p:nvPr>
            <p:ph type="title"/>
          </p:nvPr>
        </p:nvSpPr>
        <p:spPr>
          <a:xfrm>
            <a:off x="595246" y="386930"/>
            <a:ext cx="7549592" cy="1298448"/>
          </a:xfrm>
        </p:spPr>
        <p:txBody>
          <a:bodyPr anchor="b">
            <a:normAutofit/>
          </a:bodyPr>
          <a:lstStyle/>
          <a:p>
            <a:r>
              <a:rPr lang="en-US" sz="4200"/>
              <a:t>Taking Effective Strategies to Scale</a:t>
            </a:r>
          </a:p>
        </p:txBody>
      </p:sp>
      <p:sp>
        <p:nvSpPr>
          <p:cNvPr id="12" name="Rectangle 1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1998845"/>
            <a:ext cx="859094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5D66E5A-4C1C-4350-9A5F-E2C5D0BFCC1E}"/>
              </a:ext>
            </a:extLst>
          </p:cNvPr>
          <p:cNvSpPr>
            <a:spLocks noGrp="1"/>
          </p:cNvSpPr>
          <p:nvPr>
            <p:ph idx="1"/>
          </p:nvPr>
        </p:nvSpPr>
        <p:spPr>
          <a:xfrm>
            <a:off x="595245" y="2599509"/>
            <a:ext cx="3398174" cy="3639450"/>
          </a:xfrm>
        </p:spPr>
        <p:txBody>
          <a:bodyPr anchor="ctr">
            <a:normAutofit/>
          </a:bodyPr>
          <a:lstStyle/>
          <a:p>
            <a:r>
              <a:rPr lang="en-US" sz="1700"/>
              <a:t>Grant-funded cohort models may be great, but they cannot solve our workforce development crisis!</a:t>
            </a:r>
          </a:p>
          <a:p>
            <a:r>
              <a:rPr lang="en-US" sz="1700"/>
              <a:t>How do we make the supports that these programs provide the NORM, rather than the special project?</a:t>
            </a:r>
          </a:p>
          <a:p>
            <a:r>
              <a:rPr lang="en-US" sz="1700"/>
              <a:t>We need to center our strategies on producing HUNDREDS of teachers, not dozens</a:t>
            </a:r>
          </a:p>
          <a:p>
            <a:pPr lvl="1"/>
            <a:r>
              <a:rPr lang="en-US" sz="1700"/>
              <a:t>Even if, of course, we have to do the actual work dozens at a time</a:t>
            </a:r>
          </a:p>
        </p:txBody>
      </p:sp>
      <p:pic>
        <p:nvPicPr>
          <p:cNvPr id="5" name="Picture 4">
            <a:extLst>
              <a:ext uri="{FF2B5EF4-FFF2-40B4-BE49-F238E27FC236}">
                <a16:creationId xmlns:a16="http://schemas.microsoft.com/office/drawing/2014/main" id="{614E6E57-E31E-4600-AE0C-58338ED3FBD3}"/>
              </a:ext>
            </a:extLst>
          </p:cNvPr>
          <p:cNvPicPr>
            <a:picLocks noChangeAspect="1"/>
          </p:cNvPicPr>
          <p:nvPr/>
        </p:nvPicPr>
        <p:blipFill rotWithShape="1">
          <a:blip r:embed="rId2"/>
          <a:srcRect l="25744" r="22257" b="-1"/>
          <a:stretch/>
        </p:blipFill>
        <p:spPr>
          <a:xfrm>
            <a:off x="4433649" y="2484255"/>
            <a:ext cx="3862707" cy="3714244"/>
          </a:xfrm>
          <a:prstGeom prst="rect">
            <a:avLst/>
          </a:prstGeom>
        </p:spPr>
      </p:pic>
      <p:sp>
        <p:nvSpPr>
          <p:cNvPr id="16" name="Rectangle 15">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323318" y="2332075"/>
            <a:ext cx="7817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BAB3264F-D42A-48D6-842C-A60EC68CA944}"/>
              </a:ext>
            </a:extLst>
          </p:cNvPr>
          <p:cNvSpPr>
            <a:spLocks noGrp="1"/>
          </p:cNvSpPr>
          <p:nvPr>
            <p:ph type="sldNum" sz="quarter" idx="12"/>
          </p:nvPr>
        </p:nvSpPr>
        <p:spPr>
          <a:xfrm>
            <a:off x="6457950" y="6492240"/>
            <a:ext cx="2057400" cy="365125"/>
          </a:xfrm>
        </p:spPr>
        <p:txBody>
          <a:bodyPr>
            <a:normAutofit/>
          </a:bodyPr>
          <a:lstStyle/>
          <a:p>
            <a:pPr>
              <a:spcAft>
                <a:spcPts val="600"/>
              </a:spcAft>
            </a:pPr>
            <a:fld id="{9BA150B5-8DFC-458F-AD8B-0D6E73DD8F1E}" type="slidenum">
              <a:rPr lang="en-US" smtClean="0"/>
              <a:pPr>
                <a:spcAft>
                  <a:spcPts val="600"/>
                </a:spcAft>
              </a:pPr>
              <a:t>66</a:t>
            </a:fld>
            <a:endParaRPr lang="en-US"/>
          </a:p>
        </p:txBody>
      </p:sp>
    </p:spTree>
    <p:extLst>
      <p:ext uri="{BB962C8B-B14F-4D97-AF65-F5344CB8AC3E}">
        <p14:creationId xmlns:p14="http://schemas.microsoft.com/office/powerpoint/2010/main" val="186089873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BA4DD8F-E11B-40EC-A617-9AE9F8AE0B4D}"/>
              </a:ext>
            </a:extLst>
          </p:cNvPr>
          <p:cNvSpPr>
            <a:spLocks noGrp="1"/>
          </p:cNvSpPr>
          <p:nvPr>
            <p:ph type="title"/>
          </p:nvPr>
        </p:nvSpPr>
        <p:spPr>
          <a:xfrm>
            <a:off x="442170" y="856180"/>
            <a:ext cx="3420438" cy="1128068"/>
          </a:xfrm>
        </p:spPr>
        <p:txBody>
          <a:bodyPr anchor="ctr">
            <a:normAutofit/>
          </a:bodyPr>
          <a:lstStyle/>
          <a:p>
            <a:r>
              <a:rPr lang="en-US" sz="3500"/>
              <a:t>It’s Up to All of Us</a:t>
            </a:r>
          </a:p>
        </p:txBody>
      </p:sp>
      <p:grpSp>
        <p:nvGrpSpPr>
          <p:cNvPr id="17" name="Group 16">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266396" cy="673460"/>
            <a:chOff x="0" y="823811"/>
            <a:chExt cx="355196" cy="673460"/>
          </a:xfrm>
        </p:grpSpPr>
        <p:sp>
          <p:nvSpPr>
            <p:cNvPr id="18" name="Rectangle 17">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ectangle 20">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8813" y="2090569"/>
            <a:ext cx="32232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F86C767-3624-4FCD-A19A-4198B2D644E3}"/>
              </a:ext>
            </a:extLst>
          </p:cNvPr>
          <p:cNvSpPr>
            <a:spLocks noGrp="1"/>
          </p:cNvSpPr>
          <p:nvPr>
            <p:ph idx="1"/>
          </p:nvPr>
        </p:nvSpPr>
        <p:spPr>
          <a:xfrm>
            <a:off x="443039" y="2330505"/>
            <a:ext cx="3419569" cy="3979585"/>
          </a:xfrm>
        </p:spPr>
        <p:txBody>
          <a:bodyPr anchor="ctr">
            <a:normAutofit/>
          </a:bodyPr>
          <a:lstStyle/>
          <a:p>
            <a:pPr marL="0" indent="0">
              <a:buNone/>
            </a:pPr>
            <a:r>
              <a:rPr lang="en-US" sz="2000" dirty="0"/>
              <a:t>Illinois can only be the best state in which to raise a young family if it is also a great place to be an early childhood professional</a:t>
            </a:r>
          </a:p>
          <a:p>
            <a:pPr marL="0" indent="0">
              <a:buNone/>
            </a:pPr>
            <a:endParaRPr lang="en-US" sz="2000" dirty="0"/>
          </a:p>
          <a:p>
            <a:pPr marL="0" indent="0">
              <a:buNone/>
            </a:pPr>
            <a:endParaRPr lang="en-US" sz="2000" dirty="0"/>
          </a:p>
          <a:p>
            <a:pPr marL="0" indent="0">
              <a:buNone/>
            </a:pPr>
            <a:r>
              <a:rPr lang="en-US" sz="2000" dirty="0"/>
              <a:t>Working together, we can make that happen!</a:t>
            </a:r>
          </a:p>
        </p:txBody>
      </p:sp>
      <p:sp>
        <p:nvSpPr>
          <p:cNvPr id="23" name="Rectangle 22">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513853"/>
            <a:ext cx="4507025"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D35991E-9D5A-4D7A-91E1-F831508ED376}"/>
              </a:ext>
            </a:extLst>
          </p:cNvPr>
          <p:cNvPicPr>
            <a:picLocks noChangeAspect="1"/>
          </p:cNvPicPr>
          <p:nvPr/>
        </p:nvPicPr>
        <p:blipFill rotWithShape="1">
          <a:blip r:embed="rId2"/>
          <a:srcRect l="29675" r="18682" b="1"/>
          <a:stretch/>
        </p:blipFill>
        <p:spPr>
          <a:xfrm>
            <a:off x="4483341" y="799352"/>
            <a:ext cx="4069057" cy="5259296"/>
          </a:xfrm>
          <a:prstGeom prst="rect">
            <a:avLst/>
          </a:prstGeom>
        </p:spPr>
      </p:pic>
      <p:sp>
        <p:nvSpPr>
          <p:cNvPr id="4" name="Slide Number Placeholder 3">
            <a:extLst>
              <a:ext uri="{FF2B5EF4-FFF2-40B4-BE49-F238E27FC236}">
                <a16:creationId xmlns:a16="http://schemas.microsoft.com/office/drawing/2014/main" id="{1E6F3F18-8C1A-4A49-8D87-B116C74FF1D5}"/>
              </a:ext>
            </a:extLst>
          </p:cNvPr>
          <p:cNvSpPr>
            <a:spLocks noGrp="1"/>
          </p:cNvSpPr>
          <p:nvPr>
            <p:ph type="sldNum" sz="quarter" idx="12"/>
          </p:nvPr>
        </p:nvSpPr>
        <p:spPr>
          <a:xfrm>
            <a:off x="7038802" y="6492240"/>
            <a:ext cx="791787" cy="365125"/>
          </a:xfrm>
        </p:spPr>
        <p:txBody>
          <a:bodyPr>
            <a:normAutofit/>
          </a:bodyPr>
          <a:lstStyle/>
          <a:p>
            <a:pPr>
              <a:spcAft>
                <a:spcPts val="600"/>
              </a:spcAft>
            </a:pPr>
            <a:fld id="{9BA150B5-8DFC-458F-AD8B-0D6E73DD8F1E}" type="slidenum">
              <a:rPr lang="en-US" smtClean="0"/>
              <a:pPr>
                <a:spcAft>
                  <a:spcPts val="600"/>
                </a:spcAft>
              </a:pPr>
              <a:t>67</a:t>
            </a:fld>
            <a:endParaRPr lang="en-US"/>
          </a:p>
        </p:txBody>
      </p:sp>
    </p:spTree>
    <p:extLst>
      <p:ext uri="{BB962C8B-B14F-4D97-AF65-F5344CB8AC3E}">
        <p14:creationId xmlns:p14="http://schemas.microsoft.com/office/powerpoint/2010/main" val="381066822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029722"/>
            <a:ext cx="8229600" cy="3589780"/>
          </a:xfrm>
        </p:spPr>
        <p:txBody>
          <a:bodyPr>
            <a:normAutofit fontScale="90000"/>
          </a:bodyPr>
          <a:lstStyle/>
          <a:p>
            <a:br>
              <a:rPr lang="en-US" dirty="0">
                <a:solidFill>
                  <a:srgbClr val="D42C2A"/>
                </a:solidFill>
                <a:latin typeface="Arial Black" panose="020B0A04020102020204" pitchFamily="34" charset="0"/>
              </a:rPr>
            </a:br>
            <a:br>
              <a:rPr lang="en-US" dirty="0">
                <a:solidFill>
                  <a:srgbClr val="D42C2A"/>
                </a:solidFill>
                <a:latin typeface="Arial Black" panose="020B0A04020102020204" pitchFamily="34" charset="0"/>
              </a:rPr>
            </a:br>
            <a:r>
              <a:rPr lang="en-US" sz="9600" dirty="0">
                <a:solidFill>
                  <a:srgbClr val="D42C2A"/>
                </a:solidFill>
                <a:latin typeface="Arial Black" panose="020B0A04020102020204" pitchFamily="34" charset="0"/>
              </a:rPr>
              <a:t>Closing </a:t>
            </a:r>
            <a:br>
              <a:rPr lang="en-US" sz="9600" dirty="0">
                <a:solidFill>
                  <a:srgbClr val="D42C2A"/>
                </a:solidFill>
                <a:latin typeface="Arial Black" panose="020B0A04020102020204" pitchFamily="34" charset="0"/>
              </a:rPr>
            </a:br>
            <a:r>
              <a:rPr lang="en-US" sz="9600" dirty="0">
                <a:solidFill>
                  <a:srgbClr val="D42C2A"/>
                </a:solidFill>
                <a:latin typeface="Arial Black" panose="020B0A04020102020204" pitchFamily="34" charset="0"/>
              </a:rPr>
              <a:t>Thoughts </a:t>
            </a:r>
            <a:endParaRPr lang="en-US" dirty="0">
              <a:solidFill>
                <a:srgbClr val="D42C2A"/>
              </a:solidFill>
              <a:latin typeface="Arial Black" panose="020B0A04020102020204" pitchFamily="34" charset="0"/>
            </a:endParaRPr>
          </a:p>
        </p:txBody>
      </p:sp>
    </p:spTree>
    <p:extLst>
      <p:ext uri="{BB962C8B-B14F-4D97-AF65-F5344CB8AC3E}">
        <p14:creationId xmlns:p14="http://schemas.microsoft.com/office/powerpoint/2010/main" val="413449277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32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492490" cy="1417638"/>
          </a:xfrm>
        </p:spPr>
        <p:txBody>
          <a:bodyPr>
            <a:noAutofit/>
          </a:bodyPr>
          <a:lstStyle/>
          <a:p>
            <a:r>
              <a:rPr lang="en-US" sz="4000" dirty="0">
                <a:solidFill>
                  <a:schemeClr val="bg1"/>
                </a:solidFill>
                <a:latin typeface="Arial Black" panose="020B0A04020102020204" pitchFamily="34" charset="0"/>
              </a:rPr>
              <a:t>Challenges: inconsistency</a:t>
            </a:r>
            <a:endParaRPr lang="en-US" sz="4000" dirty="0"/>
          </a:p>
        </p:txBody>
      </p:sp>
      <p:graphicFrame>
        <p:nvGraphicFramePr>
          <p:cNvPr id="4" name="Content Placeholder 3">
            <a:extLst>
              <a:ext uri="{FF2B5EF4-FFF2-40B4-BE49-F238E27FC236}">
                <a16:creationId xmlns:a16="http://schemas.microsoft.com/office/drawing/2014/main" id="{7B3A2A74-D911-4593-9BC5-3081A371D490}"/>
              </a:ext>
            </a:extLst>
          </p:cNvPr>
          <p:cNvGraphicFramePr>
            <a:graphicFrameLocks noGrp="1"/>
          </p:cNvGraphicFramePr>
          <p:nvPr>
            <p:ph idx="1"/>
            <p:extLst>
              <p:ext uri="{D42A27DB-BD31-4B8C-83A1-F6EECF244321}">
                <p14:modId xmlns:p14="http://schemas.microsoft.com/office/powerpoint/2010/main" val="4231287216"/>
              </p:ext>
            </p:extLst>
          </p:nvPr>
        </p:nvGraphicFramePr>
        <p:xfrm>
          <a:off x="71120" y="1277656"/>
          <a:ext cx="8615680" cy="475988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74327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latin typeface="Arial Black" panose="020B0A04020102020204" pitchFamily="34" charset="0"/>
              </a:rPr>
              <a:t>Education Trends</a:t>
            </a:r>
          </a:p>
        </p:txBody>
      </p:sp>
      <p:pic>
        <p:nvPicPr>
          <p:cNvPr id="4" name="Content Placeholder 3">
            <a:extLst>
              <a:ext uri="{FF2B5EF4-FFF2-40B4-BE49-F238E27FC236}">
                <a16:creationId xmlns:a16="http://schemas.microsoft.com/office/drawing/2014/main" id="{05CB6E15-53DB-4581-9E99-7C138AA5D8A1}"/>
              </a:ext>
            </a:extLst>
          </p:cNvPr>
          <p:cNvPicPr>
            <a:picLocks noGrp="1" noChangeAspect="1"/>
          </p:cNvPicPr>
          <p:nvPr>
            <p:ph idx="1"/>
          </p:nvPr>
        </p:nvPicPr>
        <p:blipFill>
          <a:blip r:embed="rId3"/>
          <a:stretch>
            <a:fillRect/>
          </a:stretch>
        </p:blipFill>
        <p:spPr>
          <a:xfrm>
            <a:off x="641107" y="1612232"/>
            <a:ext cx="7861786" cy="4010528"/>
          </a:xfrm>
          <a:prstGeom prst="rect">
            <a:avLst/>
          </a:prstGeom>
        </p:spPr>
      </p:pic>
    </p:spTree>
    <p:extLst>
      <p:ext uri="{BB962C8B-B14F-4D97-AF65-F5344CB8AC3E}">
        <p14:creationId xmlns:p14="http://schemas.microsoft.com/office/powerpoint/2010/main" val="888058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32352"/>
            <a:ext cx="8229600" cy="1600200"/>
          </a:xfrm>
        </p:spPr>
        <p:txBody>
          <a:bodyPr>
            <a:noAutofit/>
          </a:bodyPr>
          <a:lstStyle/>
          <a:p>
            <a:r>
              <a:rPr lang="en-US" sz="4000" b="1" dirty="0">
                <a:solidFill>
                  <a:schemeClr val="bg1"/>
                </a:solidFill>
                <a:latin typeface="Arial Black" panose="020B0A04020102020204" pitchFamily="34" charset="0"/>
              </a:rPr>
              <a:t>Licensed Center Teachers with degrees</a:t>
            </a:r>
          </a:p>
        </p:txBody>
      </p:sp>
      <p:graphicFrame>
        <p:nvGraphicFramePr>
          <p:cNvPr id="5" name="Content Placeholder 4">
            <a:extLst>
              <a:ext uri="{FF2B5EF4-FFF2-40B4-BE49-F238E27FC236}">
                <a16:creationId xmlns:a16="http://schemas.microsoft.com/office/drawing/2014/main" id="{20223B60-92EE-42AF-B6C1-1DF476EB51C6}"/>
              </a:ext>
            </a:extLst>
          </p:cNvPr>
          <p:cNvGraphicFramePr>
            <a:graphicFrameLocks noGrp="1"/>
          </p:cNvGraphicFramePr>
          <p:nvPr>
            <p:ph idx="1"/>
            <p:extLst>
              <p:ext uri="{D42A27DB-BD31-4B8C-83A1-F6EECF244321}">
                <p14:modId xmlns:p14="http://schemas.microsoft.com/office/powerpoint/2010/main" val="3388963618"/>
              </p:ext>
            </p:extLst>
          </p:nvPr>
        </p:nvGraphicFramePr>
        <p:xfrm>
          <a:off x="457200" y="1600200"/>
          <a:ext cx="8229600" cy="473643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57172901"/>
      </p:ext>
    </p:extLst>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edian">
  <a:themeElements>
    <a:clrScheme name="Gateways">
      <a:dk1>
        <a:srgbClr val="616365"/>
      </a:dk1>
      <a:lt1>
        <a:sysClr val="window" lastClr="FFFFFF"/>
      </a:lt1>
      <a:dk2>
        <a:srgbClr val="484A4B"/>
      </a:dk2>
      <a:lt2>
        <a:srgbClr val="F2F2F2"/>
      </a:lt2>
      <a:accent1>
        <a:srgbClr val="ED2939"/>
      </a:accent1>
      <a:accent2>
        <a:srgbClr val="EEAF30"/>
      </a:accent2>
      <a:accent3>
        <a:srgbClr val="9BBB59"/>
      </a:accent3>
      <a:accent4>
        <a:srgbClr val="8064A2"/>
      </a:accent4>
      <a:accent5>
        <a:srgbClr val="4BACC6"/>
      </a:accent5>
      <a:accent6>
        <a:srgbClr val="F79646"/>
      </a:accent6>
      <a:hlink>
        <a:srgbClr val="0000FF"/>
      </a:hlink>
      <a:folHlink>
        <a:srgbClr val="8000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ICCB Power Point Templat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798</TotalTime>
  <Words>3180</Words>
  <Application>Microsoft Office PowerPoint</Application>
  <PresentationFormat>On-screen Show (4:3)</PresentationFormat>
  <Paragraphs>441</Paragraphs>
  <Slides>69</Slides>
  <Notes>25</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69</vt:i4>
      </vt:variant>
    </vt:vector>
  </HeadingPairs>
  <TitlesOfParts>
    <vt:vector size="85" baseType="lpstr">
      <vt:lpstr>Arial</vt:lpstr>
      <vt:lpstr>Arial Black</vt:lpstr>
      <vt:lpstr>Calibri</vt:lpstr>
      <vt:lpstr>Calibri Light</vt:lpstr>
      <vt:lpstr>Century Gothic</vt:lpstr>
      <vt:lpstr>Courier New</vt:lpstr>
      <vt:lpstr>Times New Roman</vt:lpstr>
      <vt:lpstr>Tw Cen MT</vt:lpstr>
      <vt:lpstr>Verdana</vt:lpstr>
      <vt:lpstr>Wingdings</vt:lpstr>
      <vt:lpstr>Wingdings 2</vt:lpstr>
      <vt:lpstr>Office Theme</vt:lpstr>
      <vt:lpstr>Median</vt:lpstr>
      <vt:lpstr>1_Office Theme</vt:lpstr>
      <vt:lpstr>ICCB Power Point Template</vt:lpstr>
      <vt:lpstr>Office Theme</vt:lpstr>
      <vt:lpstr>PowerPoint Presentation</vt:lpstr>
      <vt:lpstr>WELCOME</vt:lpstr>
      <vt:lpstr>Materials/Information</vt:lpstr>
      <vt:lpstr>Paint by Number</vt:lpstr>
      <vt:lpstr>Story by Numbers</vt:lpstr>
      <vt:lpstr>Gateways Credentials </vt:lpstr>
      <vt:lpstr>Challenges: inconsistency</vt:lpstr>
      <vt:lpstr>Education Trends</vt:lpstr>
      <vt:lpstr>Licensed Center Teachers with degrees</vt:lpstr>
      <vt:lpstr>Story by Numbers</vt:lpstr>
      <vt:lpstr>Story by Numbers - Scholarship Support</vt:lpstr>
      <vt:lpstr>i-Learning Explosion</vt:lpstr>
      <vt:lpstr>Over 17,000 HITS!</vt:lpstr>
      <vt:lpstr>Building the Pipeline</vt:lpstr>
      <vt:lpstr>Painting a Picture for  Early Childhood </vt:lpstr>
      <vt:lpstr>PowerPoint Presentation</vt:lpstr>
      <vt:lpstr>Illinois Community College Board Update</vt:lpstr>
      <vt:lpstr>PowerPoint Presentation</vt:lpstr>
      <vt:lpstr>Positioned for Future</vt:lpstr>
      <vt:lpstr>Change is Underway</vt:lpstr>
      <vt:lpstr>Complex Times</vt:lpstr>
      <vt:lpstr>% who believe they would need more education to find a comparable job if they lose theirs - stradaeducation</vt:lpstr>
      <vt:lpstr>State Competency Leadership Team</vt:lpstr>
      <vt:lpstr>State Competency Leadership Team</vt:lpstr>
      <vt:lpstr>Early Educator Investment Collaborative</vt:lpstr>
      <vt:lpstr>Opportunities Ahead</vt:lpstr>
      <vt:lpstr>RFP for Early Childhood Credential Completion Cohort (EC4) Grants</vt:lpstr>
      <vt:lpstr>RFP: ECE Credential Competency Modularization</vt:lpstr>
      <vt:lpstr>Technology RFP Opportunity</vt:lpstr>
      <vt:lpstr>Creating YOUR Vision for Tomorrow - Opportunities</vt:lpstr>
      <vt:lpstr>The Best State to Raise Young Children </vt:lpstr>
      <vt:lpstr>  </vt:lpstr>
      <vt:lpstr>Early Childhood Goal from Governor Prizker</vt:lpstr>
      <vt:lpstr>Our Vision</vt:lpstr>
      <vt:lpstr>Prenatal to Three Agenda</vt:lpstr>
      <vt:lpstr>Strategic Plan</vt:lpstr>
      <vt:lpstr>PowerPoint Presentation</vt:lpstr>
      <vt:lpstr>Program availability varies across the state and is inequitably distributed</vt:lpstr>
      <vt:lpstr>Upper income families access center-based ECEC at higher rates than other families</vt:lpstr>
      <vt:lpstr>Lower income families are often not served in high quality settings </vt:lpstr>
      <vt:lpstr>Illinois spends 85% less on ECCE for children  0-5 as on K-12 for school-aged children</vt:lpstr>
      <vt:lpstr>Fragmented funding means providers &amp; families depend on multiple sources across many agencies</vt:lpstr>
      <vt:lpstr>Commission on Equitable Early Childhood Education and Care Funding</vt:lpstr>
      <vt:lpstr>Commission’s Charge</vt:lpstr>
      <vt:lpstr>Commission Deliverable</vt:lpstr>
      <vt:lpstr>Commission Timeline - Revised</vt:lpstr>
      <vt:lpstr>Themes for Our ECEC Agenda</vt:lpstr>
      <vt:lpstr>Restoring &amp; Expanding Access</vt:lpstr>
      <vt:lpstr>Restoring &amp; Expanding Access</vt:lpstr>
      <vt:lpstr>Access Goals for ECEC for this term</vt:lpstr>
      <vt:lpstr>Refining &amp; Redesigning</vt:lpstr>
      <vt:lpstr>Refining &amp; Redesigning—To Do’s</vt:lpstr>
      <vt:lpstr>Refining &amp; Redesigning—To Do’s, Cont.</vt:lpstr>
      <vt:lpstr>Refining &amp; Redesigning—To Do’s, Cont.</vt:lpstr>
      <vt:lpstr>Growing a Highly-Qualified ECEC Workforce</vt:lpstr>
      <vt:lpstr>Workforce, Cont.</vt:lpstr>
      <vt:lpstr>Higher Education’s Role in Accomplishing the Vision</vt:lpstr>
      <vt:lpstr>PowerPoint Presentation</vt:lpstr>
      <vt:lpstr>Reflecting on Where We Are Now</vt:lpstr>
      <vt:lpstr>Degree completions are declining </vt:lpstr>
      <vt:lpstr>Reflecting on Skills in Workforce</vt:lpstr>
      <vt:lpstr>The Challenge of “WYSIATI”</vt:lpstr>
      <vt:lpstr>Strategies for Combatting WYSIATI</vt:lpstr>
      <vt:lpstr>We Must Do This Together</vt:lpstr>
      <vt:lpstr>Innovation is Crucial</vt:lpstr>
      <vt:lpstr>Taking Effective Strategies to Scale</vt:lpstr>
      <vt:lpstr>It’s Up to All of Us</vt:lpstr>
      <vt:lpstr>  Closing  Thoughts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Joni Scritchlow</dc:creator>
  <cp:lastModifiedBy>Julie Lindstrom</cp:lastModifiedBy>
  <cp:revision>49</cp:revision>
  <dcterms:created xsi:type="dcterms:W3CDTF">2020-04-14T17:05:39Z</dcterms:created>
  <dcterms:modified xsi:type="dcterms:W3CDTF">2020-04-22T11:53:50Z</dcterms:modified>
</cp:coreProperties>
</file>