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theme/theme7.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 id="2147483648" r:id="rId2"/>
    <p:sldMasterId id="2147483757" r:id="rId3"/>
    <p:sldMasterId id="2147483779" r:id="rId4"/>
    <p:sldMasterId id="2147483808" r:id="rId5"/>
    <p:sldMasterId id="2147483803" r:id="rId6"/>
    <p:sldMasterId id="2147483837" r:id="rId7"/>
    <p:sldMasterId id="2147483840" r:id="rId8"/>
  </p:sldMasterIdLst>
  <p:notesMasterIdLst>
    <p:notesMasterId r:id="rId79"/>
  </p:notesMasterIdLst>
  <p:sldIdLst>
    <p:sldId id="256" r:id="rId9"/>
    <p:sldId id="260" r:id="rId10"/>
    <p:sldId id="315" r:id="rId11"/>
    <p:sldId id="316" r:id="rId12"/>
    <p:sldId id="317" r:id="rId13"/>
    <p:sldId id="339" r:id="rId14"/>
    <p:sldId id="319" r:id="rId15"/>
    <p:sldId id="320" r:id="rId16"/>
    <p:sldId id="321" r:id="rId17"/>
    <p:sldId id="322" r:id="rId18"/>
    <p:sldId id="323" r:id="rId19"/>
    <p:sldId id="324" r:id="rId20"/>
    <p:sldId id="325" r:id="rId21"/>
    <p:sldId id="326" r:id="rId22"/>
    <p:sldId id="327" r:id="rId23"/>
    <p:sldId id="340" r:id="rId24"/>
    <p:sldId id="341" r:id="rId25"/>
    <p:sldId id="330" r:id="rId26"/>
    <p:sldId id="336" r:id="rId27"/>
    <p:sldId id="337" r:id="rId28"/>
    <p:sldId id="334" r:id="rId29"/>
    <p:sldId id="335"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285" r:id="rId45"/>
    <p:sldId id="286" r:id="rId46"/>
    <p:sldId id="287" r:id="rId47"/>
    <p:sldId id="288" r:id="rId48"/>
    <p:sldId id="289" r:id="rId49"/>
    <p:sldId id="290" r:id="rId50"/>
    <p:sldId id="291" r:id="rId51"/>
    <p:sldId id="292" r:id="rId52"/>
    <p:sldId id="293" r:id="rId53"/>
    <p:sldId id="294" r:id="rId54"/>
    <p:sldId id="295" r:id="rId55"/>
    <p:sldId id="296" r:id="rId56"/>
    <p:sldId id="297" r:id="rId57"/>
    <p:sldId id="298" r:id="rId58"/>
    <p:sldId id="299" r:id="rId59"/>
    <p:sldId id="300" r:id="rId60"/>
    <p:sldId id="267" r:id="rId61"/>
    <p:sldId id="268" r:id="rId62"/>
    <p:sldId id="269" r:id="rId63"/>
    <p:sldId id="270" r:id="rId64"/>
    <p:sldId id="271" r:id="rId65"/>
    <p:sldId id="272" r:id="rId66"/>
    <p:sldId id="273" r:id="rId67"/>
    <p:sldId id="274" r:id="rId68"/>
    <p:sldId id="275" r:id="rId69"/>
    <p:sldId id="276" r:id="rId70"/>
    <p:sldId id="277" r:id="rId71"/>
    <p:sldId id="278" r:id="rId72"/>
    <p:sldId id="279" r:id="rId73"/>
    <p:sldId id="280" r:id="rId74"/>
    <p:sldId id="281" r:id="rId75"/>
    <p:sldId id="282" r:id="rId76"/>
    <p:sldId id="283" r:id="rId77"/>
    <p:sldId id="284" r:id="rId7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63" d="100"/>
          <a:sy n="63" d="100"/>
        </p:scale>
        <p:origin x="1267"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16" Type="http://schemas.openxmlformats.org/officeDocument/2006/relationships/slide" Target="slides/slide8.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theme" Target="theme/theme1.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oleObject" Target="https://ibheorg.sharepoint.com/sites/Research/Shared%20Documents/General/Board%20Presentation%20June%202023/IPEDS%20Admissions%20.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ontserrat SemiBold" panose="00000700000000000000" pitchFamily="2" charset="0"/>
                <a:ea typeface="+mn-ea"/>
                <a:cs typeface="+mn-cs"/>
              </a:defRPr>
            </a:pPr>
            <a:r>
              <a:rPr lang="en-US" dirty="0">
                <a:solidFill>
                  <a:schemeClr val="tx2"/>
                </a:solidFill>
              </a:rPr>
              <a:t>ROUND 3: </a:t>
            </a:r>
            <a:r>
              <a:rPr lang="en-US" dirty="0"/>
              <a:t>Programs Authorized for Funding</a:t>
            </a:r>
          </a:p>
        </c:rich>
      </c:tx>
      <c:layout>
        <c:manualLayout>
          <c:xMode val="edge"/>
          <c:yMode val="edge"/>
          <c:x val="0.16454979401346892"/>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ontserrat SemiBold" panose="00000700000000000000" pitchFamily="2" charset="0"/>
              <a:ea typeface="+mn-ea"/>
              <a:cs typeface="+mn-cs"/>
            </a:defRPr>
          </a:pPr>
          <a:endParaRPr lang="en-US"/>
        </a:p>
      </c:txPr>
    </c:title>
    <c:autoTitleDeleted val="0"/>
    <c:plotArea>
      <c:layout/>
      <c:pieChart>
        <c:varyColors val="1"/>
        <c:ser>
          <c:idx val="0"/>
          <c:order val="0"/>
          <c:tx>
            <c:strRef>
              <c:f>Sheet1!$B$1</c:f>
              <c:strCache>
                <c:ptCount val="1"/>
                <c:pt idx="0">
                  <c:v>ROUND 3: Programs Authorized for Funding</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8BA-4BBC-B798-59C424E1D1C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8BA-4BBC-B798-59C424E1D1C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8BA-4BBC-B798-59C424E1D1C8}"/>
              </c:ext>
            </c:extLst>
          </c:dPt>
          <c:dLbls>
            <c:dLbl>
              <c:idx val="0"/>
              <c:layout>
                <c:manualLayout>
                  <c:x val="2.5215165175880981E-2"/>
                  <c:y val="-6.0836569448691806E-2"/>
                </c:manualLayout>
              </c:layout>
              <c:numFmt formatCode="#,##0" sourceLinked="0"/>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8446202841708148"/>
                      <c:h val="0.16021396781923999"/>
                    </c:manualLayout>
                  </c15:layout>
                </c:ext>
                <c:ext xmlns:c16="http://schemas.microsoft.com/office/drawing/2014/chart" uri="{C3380CC4-5D6E-409C-BE32-E72D297353CC}">
                  <c16:uniqueId val="{00000001-78BA-4BBC-B798-59C424E1D1C8}"/>
                </c:ext>
              </c:extLst>
            </c:dLbl>
            <c:dLbl>
              <c:idx val="1"/>
              <c:layout>
                <c:manualLayout>
                  <c:x val="-6.0857321031644526E-2"/>
                  <c:y val="-1.5209031749161994E-2"/>
                </c:manualLayout>
              </c:layout>
              <c:numFmt formatCode="#,##0" sourceLinked="0"/>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5098022886217308"/>
                      <c:h val="0.14350613314459082"/>
                    </c:manualLayout>
                  </c15:layout>
                </c:ext>
                <c:ext xmlns:c16="http://schemas.microsoft.com/office/drawing/2014/chart" uri="{C3380CC4-5D6E-409C-BE32-E72D297353CC}">
                  <c16:uniqueId val="{00000003-78BA-4BBC-B798-59C424E1D1C8}"/>
                </c:ext>
              </c:extLst>
            </c:dLbl>
            <c:dLbl>
              <c:idx val="2"/>
              <c:layout>
                <c:manualLayout>
                  <c:x val="-4.7992953646635285E-2"/>
                  <c:y val="3.0159314486577632E-3"/>
                </c:manualLayout>
              </c:layout>
              <c:tx>
                <c:rich>
                  <a:bodyPr rot="0" spcFirstLastPara="1" vertOverflow="clip" horzOverflow="clip" vert="horz" wrap="square" lIns="38100" tIns="19050" rIns="38100" bIns="19050" anchor="ctr" anchorCtr="1">
                    <a:no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fld id="{CE3FB855-220D-4AD9-9F61-F0F07370769B}" type="CATEGORYNAME">
                      <a:rPr lang="en-US" smtClean="0"/>
                      <a:pPr>
                        <a:defRPr sz="1600">
                          <a:latin typeface="Montserrat" panose="00000500000000000000" pitchFamily="2" charset="0"/>
                        </a:defRPr>
                      </a:pPr>
                      <a:t>[CATEGORY NAME]</a:t>
                    </a:fld>
                    <a:r>
                      <a:rPr lang="en-US" baseline="0" dirty="0"/>
                      <a:t>, </a:t>
                    </a:r>
                    <a:fld id="{E7D123F5-2CDD-46D4-AD52-8A1A13ABFDAE}" type="VALUE">
                      <a:rPr lang="en-US" baseline="0"/>
                      <a:pPr>
                        <a:defRPr sz="1600">
                          <a:latin typeface="Montserrat" panose="00000500000000000000" pitchFamily="2" charset="0"/>
                        </a:defRPr>
                      </a:pPr>
                      <a:t>[VALUE]</a:t>
                    </a:fld>
                    <a:endParaRPr lang="en-US" baseline="0" dirty="0"/>
                  </a:p>
                </c:rich>
              </c:tx>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31352625526457123"/>
                      <c:h val="9.6629578911331754E-2"/>
                    </c:manualLayout>
                  </c15:layout>
                  <c15:dlblFieldTable/>
                  <c15:showDataLabelsRange val="0"/>
                </c:ext>
                <c:ext xmlns:c16="http://schemas.microsoft.com/office/drawing/2014/chart" uri="{C3380CC4-5D6E-409C-BE32-E72D297353CC}">
                  <c16:uniqueId val="{00000005-78BA-4BBC-B798-59C424E1D1C8}"/>
                </c:ext>
              </c:extLst>
            </c:dLbl>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endParaRPr lang="en-US"/>
              </a:p>
            </c:txPr>
            <c:dLblPos val="out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Sheet1!$A$2:$A$4</c:f>
              <c:strCache>
                <c:ptCount val="3"/>
                <c:pt idx="0">
                  <c:v>Centers</c:v>
                </c:pt>
                <c:pt idx="1">
                  <c:v>FCC</c:v>
                </c:pt>
                <c:pt idx="2">
                  <c:v>Group FCC</c:v>
                </c:pt>
              </c:strCache>
            </c:strRef>
          </c:cat>
          <c:val>
            <c:numRef>
              <c:f>Sheet1!$B$2:$B$4</c:f>
              <c:numCache>
                <c:formatCode>General</c:formatCode>
                <c:ptCount val="3"/>
                <c:pt idx="0">
                  <c:v>1253</c:v>
                </c:pt>
                <c:pt idx="1">
                  <c:v>2106</c:v>
                </c:pt>
                <c:pt idx="2">
                  <c:v>384</c:v>
                </c:pt>
              </c:numCache>
            </c:numRef>
          </c:val>
          <c:extLst>
            <c:ext xmlns:c16="http://schemas.microsoft.com/office/drawing/2014/chart" uri="{C3380CC4-5D6E-409C-BE32-E72D297353CC}">
              <c16:uniqueId val="{00000006-78BA-4BBC-B798-59C424E1D1C8}"/>
            </c:ext>
          </c:extLst>
        </c:ser>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8575">
      <a:solidFill>
        <a:schemeClr val="tx2"/>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ontserrat SemiBold" panose="00000700000000000000" pitchFamily="2" charset="0"/>
                <a:ea typeface="+mn-ea"/>
                <a:cs typeface="+mn-cs"/>
              </a:defRPr>
            </a:pPr>
            <a:r>
              <a:rPr lang="en-US" dirty="0">
                <a:latin typeface="Montserrat SemiBold" panose="00000700000000000000" pitchFamily="2" charset="0"/>
              </a:rPr>
              <a:t>Programs Authorized for Funding</a:t>
            </a:r>
          </a:p>
          <a:p>
            <a:pPr>
              <a:defRPr>
                <a:latin typeface="Montserrat SemiBold" panose="00000700000000000000" pitchFamily="2" charset="0"/>
              </a:defRPr>
            </a:pPr>
            <a:r>
              <a:rPr lang="en-US" dirty="0">
                <a:latin typeface="Montserrat SemiBold" panose="00000700000000000000" pitchFamily="2" charset="0"/>
              </a:rPr>
              <a:t>Rounds 1-3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ontserrat SemiBold" panose="00000700000000000000" pitchFamily="2" charset="0"/>
              <a:ea typeface="+mn-ea"/>
              <a:cs typeface="+mn-cs"/>
            </a:defRPr>
          </a:pPr>
          <a:endParaRPr lang="en-US"/>
        </a:p>
      </c:txPr>
    </c:title>
    <c:autoTitleDeleted val="0"/>
    <c:plotArea>
      <c:layout/>
      <c:barChart>
        <c:barDir val="col"/>
        <c:grouping val="stacked"/>
        <c:varyColors val="0"/>
        <c:ser>
          <c:idx val="0"/>
          <c:order val="0"/>
          <c:tx>
            <c:strRef>
              <c:f>Sheet1!$B$1</c:f>
              <c:strCache>
                <c:ptCount val="1"/>
                <c:pt idx="0">
                  <c:v>Centers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Round 1</c:v>
                </c:pt>
                <c:pt idx="1">
                  <c:v>Round 2</c:v>
                </c:pt>
                <c:pt idx="2">
                  <c:v>Round 3</c:v>
                </c:pt>
              </c:strCache>
            </c:strRef>
          </c:cat>
          <c:val>
            <c:numRef>
              <c:f>Sheet1!$B$2:$B$4</c:f>
              <c:numCache>
                <c:formatCode>General</c:formatCode>
                <c:ptCount val="3"/>
                <c:pt idx="0">
                  <c:v>1186</c:v>
                </c:pt>
                <c:pt idx="1">
                  <c:v>1279</c:v>
                </c:pt>
                <c:pt idx="2">
                  <c:v>1253</c:v>
                </c:pt>
              </c:numCache>
            </c:numRef>
          </c:val>
          <c:extLst>
            <c:ext xmlns:c16="http://schemas.microsoft.com/office/drawing/2014/chart" uri="{C3380CC4-5D6E-409C-BE32-E72D297353CC}">
              <c16:uniqueId val="{00000000-39CC-48A7-8F0E-ABE3E258DD33}"/>
            </c:ext>
          </c:extLst>
        </c:ser>
        <c:ser>
          <c:idx val="1"/>
          <c:order val="1"/>
          <c:tx>
            <c:strRef>
              <c:f>Sheet1!$C$1</c:f>
              <c:strCache>
                <c:ptCount val="1"/>
                <c:pt idx="0">
                  <c:v>FCC</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Round 1</c:v>
                </c:pt>
                <c:pt idx="1">
                  <c:v>Round 2</c:v>
                </c:pt>
                <c:pt idx="2">
                  <c:v>Round 3</c:v>
                </c:pt>
              </c:strCache>
            </c:strRef>
          </c:cat>
          <c:val>
            <c:numRef>
              <c:f>Sheet1!$C$2:$C$4</c:f>
              <c:numCache>
                <c:formatCode>General</c:formatCode>
                <c:ptCount val="3"/>
                <c:pt idx="0">
                  <c:v>2050</c:v>
                </c:pt>
                <c:pt idx="1">
                  <c:v>2205</c:v>
                </c:pt>
                <c:pt idx="2">
                  <c:v>2106</c:v>
                </c:pt>
              </c:numCache>
            </c:numRef>
          </c:val>
          <c:extLst>
            <c:ext xmlns:c16="http://schemas.microsoft.com/office/drawing/2014/chart" uri="{C3380CC4-5D6E-409C-BE32-E72D297353CC}">
              <c16:uniqueId val="{00000001-39CC-48A7-8F0E-ABE3E258DD33}"/>
            </c:ext>
          </c:extLst>
        </c:ser>
        <c:ser>
          <c:idx val="2"/>
          <c:order val="2"/>
          <c:tx>
            <c:strRef>
              <c:f>Sheet1!$D$1</c:f>
              <c:strCache>
                <c:ptCount val="1"/>
                <c:pt idx="0">
                  <c:v>Group FCC</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Round 1</c:v>
                </c:pt>
                <c:pt idx="1">
                  <c:v>Round 2</c:v>
                </c:pt>
                <c:pt idx="2">
                  <c:v>Round 3</c:v>
                </c:pt>
              </c:strCache>
            </c:strRef>
          </c:cat>
          <c:val>
            <c:numRef>
              <c:f>Sheet1!$D$2:$D$4</c:f>
              <c:numCache>
                <c:formatCode>General</c:formatCode>
                <c:ptCount val="3"/>
                <c:pt idx="0">
                  <c:v>366</c:v>
                </c:pt>
                <c:pt idx="1">
                  <c:v>396</c:v>
                </c:pt>
                <c:pt idx="2">
                  <c:v>384</c:v>
                </c:pt>
              </c:numCache>
            </c:numRef>
          </c:val>
          <c:extLst>
            <c:ext xmlns:c16="http://schemas.microsoft.com/office/drawing/2014/chart" uri="{C3380CC4-5D6E-409C-BE32-E72D297353CC}">
              <c16:uniqueId val="{00000002-39CC-48A7-8F0E-ABE3E258DD33}"/>
            </c:ext>
          </c:extLst>
        </c:ser>
        <c:dLbls>
          <c:showLegendKey val="0"/>
          <c:showVal val="1"/>
          <c:showCatName val="0"/>
          <c:showSerName val="0"/>
          <c:showPercent val="0"/>
          <c:showBubbleSize val="0"/>
        </c:dLbls>
        <c:gapWidth val="219"/>
        <c:overlap val="100"/>
        <c:axId val="635670848"/>
        <c:axId val="1510903936"/>
      </c:barChart>
      <c:catAx>
        <c:axId val="635670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crossAx val="1510903936"/>
        <c:crosses val="autoZero"/>
        <c:auto val="1"/>
        <c:lblAlgn val="ctr"/>
        <c:lblOffset val="100"/>
        <c:noMultiLvlLbl val="0"/>
      </c:catAx>
      <c:valAx>
        <c:axId val="1510903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crossAx val="635670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8575">
      <a:solidFill>
        <a:schemeClr val="tx2"/>
      </a:solidFill>
    </a:ln>
    <a:effectLst/>
  </c:spPr>
  <c:txPr>
    <a:bodyPr/>
    <a:lstStyle/>
    <a:p>
      <a:pPr>
        <a:defRPr>
          <a:latin typeface="Montserrat" panose="00000500000000000000" pitchFamily="2"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ontserrat SemiBold" panose="00000700000000000000" pitchFamily="2" charset="0"/>
                <a:ea typeface="+mn-ea"/>
                <a:cs typeface="+mn-cs"/>
              </a:defRPr>
            </a:pPr>
            <a:r>
              <a:rPr lang="en-US" b="1" dirty="0">
                <a:latin typeface="Montserrat SemiBold" panose="00000700000000000000" pitchFamily="2" charset="0"/>
              </a:rPr>
              <a:t>ROUND</a:t>
            </a:r>
            <a:r>
              <a:rPr lang="en-US" b="1" baseline="0" dirty="0">
                <a:latin typeface="Montserrat SemiBold" panose="00000700000000000000" pitchFamily="2" charset="0"/>
              </a:rPr>
              <a:t> 3: </a:t>
            </a:r>
            <a:r>
              <a:rPr lang="en-US" dirty="0">
                <a:latin typeface="Montserrat SemiBold" panose="00000700000000000000" pitchFamily="2" charset="0"/>
              </a:rPr>
              <a:t>Amount of Payments Authorized </a:t>
            </a:r>
          </a:p>
          <a:p>
            <a:pPr>
              <a:defRPr>
                <a:latin typeface="Montserrat SemiBold" panose="00000700000000000000" pitchFamily="2" charset="0"/>
              </a:defRPr>
            </a:pPr>
            <a:r>
              <a:rPr lang="en-US" i="1" dirty="0">
                <a:latin typeface="Montserrat SemiBold" panose="00000700000000000000" pitchFamily="2" charset="0"/>
              </a:rPr>
              <a:t>(in Millions)</a:t>
            </a:r>
          </a:p>
        </c:rich>
      </c:tx>
      <c:layout>
        <c:manualLayout>
          <c:xMode val="edge"/>
          <c:yMode val="edge"/>
          <c:x val="0.1391169574708691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ontserrat SemiBold" panose="00000700000000000000" pitchFamily="2" charset="0"/>
              <a:ea typeface="+mn-ea"/>
              <a:cs typeface="+mn-cs"/>
            </a:defRPr>
          </a:pPr>
          <a:endParaRPr lang="en-US"/>
        </a:p>
      </c:txPr>
    </c:title>
    <c:autoTitleDeleted val="0"/>
    <c:plotArea>
      <c:layout/>
      <c:pieChart>
        <c:varyColors val="1"/>
        <c:ser>
          <c:idx val="0"/>
          <c:order val="0"/>
          <c:tx>
            <c:strRef>
              <c:f>Sheet1!$B$1</c:f>
              <c:strCache>
                <c:ptCount val="1"/>
                <c:pt idx="0">
                  <c:v>Amount of Payments Authorized (in Millions)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899-4376-B022-3626BCC36F4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899-4376-B022-3626BCC36F4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899-4376-B022-3626BCC36F43}"/>
              </c:ext>
            </c:extLst>
          </c:dPt>
          <c:dLbls>
            <c:dLbl>
              <c:idx val="0"/>
              <c:layout>
                <c:manualLayout>
                  <c:x val="0.12438302556462932"/>
                  <c:y val="-3.3244787958258561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899-4376-B022-3626BCC36F43}"/>
                </c:ext>
              </c:extLst>
            </c:dLbl>
            <c:dLbl>
              <c:idx val="1"/>
              <c:layout>
                <c:manualLayout>
                  <c:x val="-2.110069183685679E-2"/>
                  <c:y val="-1.790103966983158E-2"/>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6478578731551977"/>
                      <c:h val="5.8113943238602132E-2"/>
                    </c:manualLayout>
                  </c15:layout>
                </c:ext>
                <c:ext xmlns:c16="http://schemas.microsoft.com/office/drawing/2014/chart" uri="{C3380CC4-5D6E-409C-BE32-E72D297353CC}">
                  <c16:uniqueId val="{00000003-6899-4376-B022-3626BCC36F43}"/>
                </c:ext>
              </c:extLst>
            </c:dLbl>
            <c:dLbl>
              <c:idx val="2"/>
              <c:layout>
                <c:manualLayout>
                  <c:x val="0.42201390060430694"/>
                  <c:y val="4.6465893529613118E-2"/>
                </c:manualLayout>
              </c:layout>
              <c:numFmt formatCode="&quot;$&quot;#,##0.00" sourceLinked="0"/>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8369288718402441"/>
                      <c:h val="0.14004043991783635"/>
                    </c:manualLayout>
                  </c15:layout>
                </c:ext>
                <c:ext xmlns:c16="http://schemas.microsoft.com/office/drawing/2014/chart" uri="{C3380CC4-5D6E-409C-BE32-E72D297353CC}">
                  <c16:uniqueId val="{00000005-6899-4376-B022-3626BCC36F43}"/>
                </c:ext>
              </c:extLst>
            </c:dLbl>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dk1">
                        <a:lumMod val="65000"/>
                        <a:lumOff val="35000"/>
                      </a:schemeClr>
                    </a:solidFill>
                    <a:latin typeface="Montserrat" panose="00000500000000000000" pitchFamily="2" charset="0"/>
                    <a:ea typeface="+mn-ea"/>
                    <a:cs typeface="+mn-cs"/>
                  </a:defRPr>
                </a:pPr>
                <a:endParaRPr lang="en-US"/>
              </a:p>
            </c:txPr>
            <c:dLblPos val="outEnd"/>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Sheet1!$A$2:$A$4</c:f>
              <c:strCache>
                <c:ptCount val="3"/>
                <c:pt idx="0">
                  <c:v>Centers</c:v>
                </c:pt>
                <c:pt idx="1">
                  <c:v>FCC</c:v>
                </c:pt>
                <c:pt idx="2">
                  <c:v>Group FCC</c:v>
                </c:pt>
              </c:strCache>
            </c:strRef>
          </c:cat>
          <c:val>
            <c:numRef>
              <c:f>Sheet1!$B$2:$B$4</c:f>
              <c:numCache>
                <c:formatCode>"$"#,##0.00_);[Red]\("$"#,##0.00\)</c:formatCode>
                <c:ptCount val="3"/>
                <c:pt idx="0">
                  <c:v>38.909999999999997</c:v>
                </c:pt>
                <c:pt idx="1">
                  <c:v>6.29</c:v>
                </c:pt>
                <c:pt idx="2">
                  <c:v>1.84</c:v>
                </c:pt>
              </c:numCache>
            </c:numRef>
          </c:val>
          <c:extLst>
            <c:ext xmlns:c16="http://schemas.microsoft.com/office/drawing/2014/chart" uri="{C3380CC4-5D6E-409C-BE32-E72D297353CC}">
              <c16:uniqueId val="{00000006-6899-4376-B022-3626BCC36F43}"/>
            </c:ext>
          </c:extLst>
        </c:ser>
        <c:dLbls>
          <c:dLblPos val="bestFit"/>
          <c:showLegendKey val="0"/>
          <c:showVal val="1"/>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8575">
      <a:solidFill>
        <a:schemeClr val="tx2"/>
      </a:solidFill>
    </a:ln>
    <a:effectLst/>
  </c:spPr>
  <c:txPr>
    <a:bodyPr/>
    <a:lstStyle/>
    <a:p>
      <a:pPr>
        <a:defRPr>
          <a:latin typeface="Montserrat" panose="00000500000000000000" pitchFamily="2"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ontserrat SemiBold" panose="00000700000000000000" pitchFamily="2" charset="0"/>
                <a:ea typeface="+mn-ea"/>
                <a:cs typeface="+mn-cs"/>
              </a:defRPr>
            </a:pPr>
            <a:r>
              <a:rPr lang="en-US" dirty="0">
                <a:latin typeface="Montserrat SemiBold" panose="00000700000000000000" pitchFamily="2" charset="0"/>
              </a:rPr>
              <a:t>Amount of Payments Authorized Rounds</a:t>
            </a:r>
            <a:r>
              <a:rPr lang="en-US" baseline="0" dirty="0">
                <a:latin typeface="Montserrat SemiBold" panose="00000700000000000000" pitchFamily="2" charset="0"/>
              </a:rPr>
              <a:t> 1-3 (</a:t>
            </a:r>
            <a:r>
              <a:rPr lang="en-US" i="1" baseline="0" dirty="0">
                <a:latin typeface="Montserrat SemiBold" panose="00000700000000000000" pitchFamily="2" charset="0"/>
              </a:rPr>
              <a:t>in millions</a:t>
            </a:r>
            <a:r>
              <a:rPr lang="en-US" baseline="0" dirty="0">
                <a:latin typeface="Montserrat SemiBold" panose="00000700000000000000" pitchFamily="2" charset="0"/>
              </a:rPr>
              <a:t>)</a:t>
            </a:r>
            <a:endParaRPr lang="en-US" dirty="0">
              <a:latin typeface="Montserrat SemiBold" panose="00000700000000000000" pitchFamily="2" charset="0"/>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ontserrat SemiBold" panose="00000700000000000000" pitchFamily="2" charset="0"/>
              <a:ea typeface="+mn-ea"/>
              <a:cs typeface="+mn-cs"/>
            </a:defRPr>
          </a:pPr>
          <a:endParaRPr lang="en-US"/>
        </a:p>
      </c:txPr>
    </c:title>
    <c:autoTitleDeleted val="0"/>
    <c:plotArea>
      <c:layout/>
      <c:barChart>
        <c:barDir val="col"/>
        <c:grouping val="stacked"/>
        <c:varyColors val="0"/>
        <c:ser>
          <c:idx val="0"/>
          <c:order val="0"/>
          <c:tx>
            <c:strRef>
              <c:f>Sheet1!$B$1</c:f>
              <c:strCache>
                <c:ptCount val="1"/>
                <c:pt idx="0">
                  <c:v>Centers</c:v>
                </c:pt>
              </c:strCache>
            </c:strRef>
          </c:tx>
          <c:spPr>
            <a:solidFill>
              <a:schemeClr val="accent1"/>
            </a:solidFill>
            <a:ln>
              <a:noFill/>
            </a:ln>
            <a:effectLst/>
          </c:spPr>
          <c:invertIfNegative val="0"/>
          <c:cat>
            <c:strRef>
              <c:f>Sheet1!$A$2:$A$4</c:f>
              <c:strCache>
                <c:ptCount val="3"/>
                <c:pt idx="0">
                  <c:v>Round 1</c:v>
                </c:pt>
                <c:pt idx="1">
                  <c:v>Round 2</c:v>
                </c:pt>
                <c:pt idx="2">
                  <c:v>Round 3</c:v>
                </c:pt>
              </c:strCache>
            </c:strRef>
          </c:cat>
          <c:val>
            <c:numRef>
              <c:f>Sheet1!$B$2:$B$4</c:f>
              <c:numCache>
                <c:formatCode>"$"#,##0.00_);[Red]\("$"#,##0.00\)</c:formatCode>
                <c:ptCount val="3"/>
                <c:pt idx="0">
                  <c:v>36.64</c:v>
                </c:pt>
                <c:pt idx="1">
                  <c:v>39.4</c:v>
                </c:pt>
                <c:pt idx="2">
                  <c:v>38.909999999999997</c:v>
                </c:pt>
              </c:numCache>
            </c:numRef>
          </c:val>
          <c:extLst>
            <c:ext xmlns:c16="http://schemas.microsoft.com/office/drawing/2014/chart" uri="{C3380CC4-5D6E-409C-BE32-E72D297353CC}">
              <c16:uniqueId val="{00000000-948B-42AB-8172-D29B0A58E773}"/>
            </c:ext>
          </c:extLst>
        </c:ser>
        <c:ser>
          <c:idx val="1"/>
          <c:order val="1"/>
          <c:tx>
            <c:strRef>
              <c:f>Sheet1!$C$1</c:f>
              <c:strCache>
                <c:ptCount val="1"/>
                <c:pt idx="0">
                  <c:v>FCC</c:v>
                </c:pt>
              </c:strCache>
            </c:strRef>
          </c:tx>
          <c:spPr>
            <a:solidFill>
              <a:schemeClr val="accent2"/>
            </a:solidFill>
            <a:ln>
              <a:noFill/>
            </a:ln>
            <a:effectLst/>
          </c:spPr>
          <c:invertIfNegative val="0"/>
          <c:cat>
            <c:strRef>
              <c:f>Sheet1!$A$2:$A$4</c:f>
              <c:strCache>
                <c:ptCount val="3"/>
                <c:pt idx="0">
                  <c:v>Round 1</c:v>
                </c:pt>
                <c:pt idx="1">
                  <c:v>Round 2</c:v>
                </c:pt>
                <c:pt idx="2">
                  <c:v>Round 3</c:v>
                </c:pt>
              </c:strCache>
            </c:strRef>
          </c:cat>
          <c:val>
            <c:numRef>
              <c:f>Sheet1!$C$2:$C$4</c:f>
              <c:numCache>
                <c:formatCode>"$"#,##0.00_);[Red]\("$"#,##0.00\)</c:formatCode>
                <c:ptCount val="3"/>
                <c:pt idx="0">
                  <c:v>6.05</c:v>
                </c:pt>
                <c:pt idx="1">
                  <c:v>6.48</c:v>
                </c:pt>
                <c:pt idx="2">
                  <c:v>6.29</c:v>
                </c:pt>
              </c:numCache>
            </c:numRef>
          </c:val>
          <c:extLst>
            <c:ext xmlns:c16="http://schemas.microsoft.com/office/drawing/2014/chart" uri="{C3380CC4-5D6E-409C-BE32-E72D297353CC}">
              <c16:uniqueId val="{00000001-948B-42AB-8172-D29B0A58E773}"/>
            </c:ext>
          </c:extLst>
        </c:ser>
        <c:ser>
          <c:idx val="2"/>
          <c:order val="2"/>
          <c:tx>
            <c:strRef>
              <c:f>Sheet1!$D$1</c:f>
              <c:strCache>
                <c:ptCount val="1"/>
                <c:pt idx="0">
                  <c:v>Group FCC</c:v>
                </c:pt>
              </c:strCache>
            </c:strRef>
          </c:tx>
          <c:spPr>
            <a:solidFill>
              <a:schemeClr val="accent3"/>
            </a:solidFill>
            <a:ln>
              <a:noFill/>
            </a:ln>
            <a:effectLst/>
          </c:spPr>
          <c:invertIfNegative val="0"/>
          <c:cat>
            <c:strRef>
              <c:f>Sheet1!$A$2:$A$4</c:f>
              <c:strCache>
                <c:ptCount val="3"/>
                <c:pt idx="0">
                  <c:v>Round 1</c:v>
                </c:pt>
                <c:pt idx="1">
                  <c:v>Round 2</c:v>
                </c:pt>
                <c:pt idx="2">
                  <c:v>Round 3</c:v>
                </c:pt>
              </c:strCache>
            </c:strRef>
          </c:cat>
          <c:val>
            <c:numRef>
              <c:f>Sheet1!$D$2:$D$4</c:f>
              <c:numCache>
                <c:formatCode>"$"#,##0.00_);[Red]\("$"#,##0.00\)</c:formatCode>
                <c:ptCount val="3"/>
                <c:pt idx="0">
                  <c:v>1.68</c:v>
                </c:pt>
                <c:pt idx="1">
                  <c:v>1.82</c:v>
                </c:pt>
                <c:pt idx="2">
                  <c:v>1.84</c:v>
                </c:pt>
              </c:numCache>
            </c:numRef>
          </c:val>
          <c:extLst>
            <c:ext xmlns:c16="http://schemas.microsoft.com/office/drawing/2014/chart" uri="{C3380CC4-5D6E-409C-BE32-E72D297353CC}">
              <c16:uniqueId val="{00000002-948B-42AB-8172-D29B0A58E773}"/>
            </c:ext>
          </c:extLst>
        </c:ser>
        <c:dLbls>
          <c:showLegendKey val="0"/>
          <c:showVal val="0"/>
          <c:showCatName val="0"/>
          <c:showSerName val="0"/>
          <c:showPercent val="0"/>
          <c:showBubbleSize val="0"/>
        </c:dLbls>
        <c:gapWidth val="219"/>
        <c:overlap val="100"/>
        <c:axId val="635670848"/>
        <c:axId val="1510903936"/>
      </c:barChart>
      <c:catAx>
        <c:axId val="635670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crossAx val="1510903936"/>
        <c:crosses val="autoZero"/>
        <c:auto val="1"/>
        <c:lblAlgn val="ctr"/>
        <c:lblOffset val="100"/>
        <c:noMultiLvlLbl val="0"/>
      </c:catAx>
      <c:valAx>
        <c:axId val="1510903936"/>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_);[Red]\(&quot;$&quot;#,##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crossAx val="635670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8575">
      <a:solidFill>
        <a:schemeClr val="tx2"/>
      </a:solidFill>
    </a:ln>
    <a:effectLst/>
  </c:spPr>
  <c:txPr>
    <a:bodyPr/>
    <a:lstStyle/>
    <a:p>
      <a:pPr>
        <a:defRPr>
          <a:latin typeface="Montserrat" panose="00000500000000000000" pitchFamily="2"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12353735460125"/>
          <c:y val="4.062127933401919E-2"/>
          <c:w val="0.89880650335374745"/>
          <c:h val="0.78819298629337997"/>
        </c:manualLayout>
      </c:layout>
      <c:barChart>
        <c:barDir val="col"/>
        <c:grouping val="clustered"/>
        <c:varyColors val="0"/>
        <c:ser>
          <c:idx val="0"/>
          <c:order val="0"/>
          <c:tx>
            <c:strRef>
              <c:f>'ALLTable overall'!$A$6</c:f>
              <c:strCache>
                <c:ptCount val="1"/>
                <c:pt idx="0">
                  <c:v>Add up IBHEICCB</c:v>
                </c:pt>
              </c:strCache>
            </c:strRef>
          </c:tx>
          <c:spPr>
            <a:solidFill>
              <a:srgbClr val="392F56"/>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Lato" panose="020F0502020204030203" pitchFamily="34" charset="0"/>
                    <a:ea typeface="Lato" panose="020F0502020204030203" pitchFamily="34" charset="0"/>
                    <a:cs typeface="Lato" panose="020F050202020403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'ALLTable overall'!$B$3:$E$3</c:f>
              <c:strCache>
                <c:ptCount val="4"/>
                <c:pt idx="0">
                  <c:v>AY19-20</c:v>
                </c:pt>
                <c:pt idx="1">
                  <c:v>AY20- 21</c:v>
                </c:pt>
                <c:pt idx="2">
                  <c:v>AY21-22</c:v>
                </c:pt>
                <c:pt idx="3">
                  <c:v>AY22-23</c:v>
                </c:pt>
              </c:strCache>
            </c:strRef>
          </c:cat>
          <c:val>
            <c:numRef>
              <c:f>'ALLTable overall'!$B$6:$E$6</c:f>
              <c:numCache>
                <c:formatCode>#,##0</c:formatCode>
                <c:ptCount val="4"/>
                <c:pt idx="0">
                  <c:v>7393</c:v>
                </c:pt>
                <c:pt idx="1">
                  <c:v>7238</c:v>
                </c:pt>
                <c:pt idx="2">
                  <c:v>7449</c:v>
                </c:pt>
                <c:pt idx="3">
                  <c:v>8229</c:v>
                </c:pt>
              </c:numCache>
            </c:numRef>
          </c:val>
          <c:extLst>
            <c:ext xmlns:c16="http://schemas.microsoft.com/office/drawing/2014/chart" uri="{C3380CC4-5D6E-409C-BE32-E72D297353CC}">
              <c16:uniqueId val="{00000000-35D7-4969-8384-FF126D9881AF}"/>
            </c:ext>
          </c:extLst>
        </c:ser>
        <c:dLbls>
          <c:showLegendKey val="0"/>
          <c:showVal val="0"/>
          <c:showCatName val="0"/>
          <c:showSerName val="0"/>
          <c:showPercent val="0"/>
          <c:showBubbleSize val="0"/>
        </c:dLbls>
        <c:gapWidth val="75"/>
        <c:axId val="2021392064"/>
        <c:axId val="2021391584"/>
      </c:barChart>
      <c:catAx>
        <c:axId val="2021392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Lato" panose="020F0502020204030203" pitchFamily="34" charset="0"/>
                <a:ea typeface="Lato" panose="020F0502020204030203" pitchFamily="34" charset="0"/>
                <a:cs typeface="Lato" panose="020F0502020204030203" pitchFamily="34" charset="0"/>
              </a:defRPr>
            </a:pPr>
            <a:endParaRPr lang="en-US"/>
          </a:p>
        </c:txPr>
        <c:crossAx val="2021391584"/>
        <c:crosses val="autoZero"/>
        <c:auto val="1"/>
        <c:lblAlgn val="ctr"/>
        <c:lblOffset val="100"/>
        <c:noMultiLvlLbl val="0"/>
      </c:catAx>
      <c:valAx>
        <c:axId val="2021391584"/>
        <c:scaling>
          <c:orientation val="minMax"/>
          <c:max val="8500"/>
          <c:min val="500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Lato" panose="020F0502020204030203" pitchFamily="34" charset="0"/>
                <a:ea typeface="Lato" panose="020F0502020204030203" pitchFamily="34" charset="0"/>
                <a:cs typeface="Lato" panose="020F0502020204030203" pitchFamily="34" charset="0"/>
              </a:defRPr>
            </a:pPr>
            <a:endParaRPr lang="en-US"/>
          </a:p>
        </c:txPr>
        <c:crossAx val="2021392064"/>
        <c:crosses val="autoZero"/>
        <c:crossBetween val="between"/>
        <c:majorUnit val="1000"/>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solidFill>
            <a:sysClr val="windowText" lastClr="000000"/>
          </a:solidFill>
          <a:latin typeface="Lato" panose="020F0502020204030203" pitchFamily="34" charset="0"/>
          <a:ea typeface="Lato" panose="020F0502020204030203" pitchFamily="34" charset="0"/>
          <a:cs typeface="Lato" panose="020F0502020204030203" pitchFamily="34" charset="0"/>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ysClr val="windowText" lastClr="000000"/>
                </a:solidFill>
                <a:latin typeface="Tw Cen MT" panose="020B0602020104020603" pitchFamily="34" charset="0"/>
                <a:ea typeface="+mn-ea"/>
                <a:cs typeface="+mn-cs"/>
              </a:defRPr>
            </a:pPr>
            <a:r>
              <a:rPr lang="en-US" sz="1800" b="1" i="0" u="none" strike="noStrike" kern="1200" spc="0" baseline="0">
                <a:solidFill>
                  <a:sysClr val="windowText" lastClr="000000"/>
                </a:solidFill>
                <a:latin typeface="Tw Cen MT" panose="020B0602020104020603" pitchFamily="34" charset="0"/>
              </a:rPr>
              <a:t>Total Illinois Public University Application Volume, Common App Volume</a:t>
            </a:r>
          </a:p>
        </c:rich>
      </c:tx>
      <c:overlay val="0"/>
      <c:spPr>
        <a:noFill/>
        <a:ln>
          <a:noFill/>
        </a:ln>
        <a:effectLst/>
      </c:spPr>
      <c:txPr>
        <a:bodyPr rot="0" spcFirstLastPara="1" vertOverflow="ellipsis" vert="horz" wrap="square" anchor="ctr" anchorCtr="1"/>
        <a:lstStyle/>
        <a:p>
          <a:pPr>
            <a:defRPr sz="1680" b="0" i="0" u="none" strike="noStrike" kern="1200" spc="0" baseline="0">
              <a:solidFill>
                <a:sysClr val="windowText" lastClr="000000"/>
              </a:solidFill>
              <a:latin typeface="Tw Cen MT" panose="020B0602020104020603" pitchFamily="34" charset="0"/>
              <a:ea typeface="+mn-ea"/>
              <a:cs typeface="+mn-cs"/>
            </a:defRPr>
          </a:pPr>
          <a:endParaRPr lang="en-US"/>
        </a:p>
      </c:txPr>
    </c:title>
    <c:autoTitleDeleted val="0"/>
    <c:plotArea>
      <c:layout/>
      <c:barChart>
        <c:barDir val="col"/>
        <c:grouping val="clustered"/>
        <c:varyColors val="0"/>
        <c:ser>
          <c:idx val="0"/>
          <c:order val="0"/>
          <c:tx>
            <c:strRef>
              <c:f>Sheet4!$B$59:$C$59</c:f>
              <c:strCache>
                <c:ptCount val="2"/>
                <c:pt idx="0">
                  <c:v>Total Applications</c:v>
                </c:pt>
              </c:strCache>
            </c:strRef>
          </c:tx>
          <c:spPr>
            <a:solidFill>
              <a:srgbClr val="77C8ED"/>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Tw Cen MT" panose="020B0602020104020603"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Sheet4!$D$58:$I$58</c:f>
              <c:numCache>
                <c:formatCode>General</c:formatCode>
                <c:ptCount val="6"/>
                <c:pt idx="0">
                  <c:v>2019</c:v>
                </c:pt>
                <c:pt idx="1">
                  <c:v>2020</c:v>
                </c:pt>
                <c:pt idx="2">
                  <c:v>2021</c:v>
                </c:pt>
                <c:pt idx="3">
                  <c:v>2022</c:v>
                </c:pt>
                <c:pt idx="4">
                  <c:v>2023</c:v>
                </c:pt>
                <c:pt idx="5">
                  <c:v>2024</c:v>
                </c:pt>
              </c:numCache>
            </c:numRef>
          </c:cat>
          <c:val>
            <c:numRef>
              <c:f>Sheet4!$D$59:$I$59</c:f>
              <c:numCache>
                <c:formatCode>_(* #,##0_);_(* \(#,##0\);_(* "-"??_);_(@_)</c:formatCode>
                <c:ptCount val="6"/>
                <c:pt idx="0">
                  <c:v>138281</c:v>
                </c:pt>
                <c:pt idx="1">
                  <c:v>144117</c:v>
                </c:pt>
                <c:pt idx="2">
                  <c:v>147050</c:v>
                </c:pt>
                <c:pt idx="3">
                  <c:v>189781</c:v>
                </c:pt>
                <c:pt idx="4" formatCode="General">
                  <c:v>199535</c:v>
                </c:pt>
                <c:pt idx="5" formatCode="#,##0">
                  <c:v>213239</c:v>
                </c:pt>
              </c:numCache>
            </c:numRef>
          </c:val>
          <c:extLst>
            <c:ext xmlns:c16="http://schemas.microsoft.com/office/drawing/2014/chart" uri="{C3380CC4-5D6E-409C-BE32-E72D297353CC}">
              <c16:uniqueId val="{00000000-1CC1-499D-9F3F-13F8E3CE7DB5}"/>
            </c:ext>
          </c:extLst>
        </c:ser>
        <c:ser>
          <c:idx val="1"/>
          <c:order val="1"/>
          <c:tx>
            <c:strRef>
              <c:f>Sheet4!$B$60:$C$60</c:f>
              <c:strCache>
                <c:ptCount val="2"/>
                <c:pt idx="0">
                  <c:v>Common App</c:v>
                </c:pt>
              </c:strCache>
            </c:strRef>
          </c:tx>
          <c:spPr>
            <a:solidFill>
              <a:srgbClr val="136A9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Tw Cen MT" panose="020B0602020104020603"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Sheet4!$D$58:$I$58</c:f>
              <c:numCache>
                <c:formatCode>General</c:formatCode>
                <c:ptCount val="6"/>
                <c:pt idx="0">
                  <c:v>2019</c:v>
                </c:pt>
                <c:pt idx="1">
                  <c:v>2020</c:v>
                </c:pt>
                <c:pt idx="2">
                  <c:v>2021</c:v>
                </c:pt>
                <c:pt idx="3">
                  <c:v>2022</c:v>
                </c:pt>
                <c:pt idx="4">
                  <c:v>2023</c:v>
                </c:pt>
                <c:pt idx="5">
                  <c:v>2024</c:v>
                </c:pt>
              </c:numCache>
            </c:numRef>
          </c:cat>
          <c:val>
            <c:numRef>
              <c:f>Sheet4!$D$60:$I$60</c:f>
              <c:numCache>
                <c:formatCode>#,##0</c:formatCode>
                <c:ptCount val="6"/>
                <c:pt idx="0">
                  <c:v>24401</c:v>
                </c:pt>
                <c:pt idx="1">
                  <c:v>38759</c:v>
                </c:pt>
                <c:pt idx="2">
                  <c:v>141226</c:v>
                </c:pt>
                <c:pt idx="3">
                  <c:v>162178</c:v>
                </c:pt>
                <c:pt idx="4">
                  <c:v>178654</c:v>
                </c:pt>
                <c:pt idx="5">
                  <c:v>190778</c:v>
                </c:pt>
              </c:numCache>
            </c:numRef>
          </c:val>
          <c:extLst>
            <c:ext xmlns:c16="http://schemas.microsoft.com/office/drawing/2014/chart" uri="{C3380CC4-5D6E-409C-BE32-E72D297353CC}">
              <c16:uniqueId val="{00000001-1CC1-499D-9F3F-13F8E3CE7DB5}"/>
            </c:ext>
          </c:extLst>
        </c:ser>
        <c:dLbls>
          <c:showLegendKey val="0"/>
          <c:showVal val="1"/>
          <c:showCatName val="0"/>
          <c:showSerName val="0"/>
          <c:showPercent val="0"/>
          <c:showBubbleSize val="0"/>
        </c:dLbls>
        <c:gapWidth val="50"/>
        <c:axId val="1135376543"/>
        <c:axId val="1135365503"/>
      </c:barChart>
      <c:catAx>
        <c:axId val="11353765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Tw Cen MT" panose="020B0602020104020603" pitchFamily="34" charset="0"/>
                <a:ea typeface="+mn-ea"/>
                <a:cs typeface="+mn-cs"/>
              </a:defRPr>
            </a:pPr>
            <a:endParaRPr lang="en-US"/>
          </a:p>
        </c:txPr>
        <c:crossAx val="1135365503"/>
        <c:crosses val="autoZero"/>
        <c:auto val="1"/>
        <c:lblAlgn val="ctr"/>
        <c:lblOffset val="100"/>
        <c:noMultiLvlLbl val="0"/>
      </c:catAx>
      <c:valAx>
        <c:axId val="11353655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Tw Cen MT" panose="020B0602020104020603" pitchFamily="34" charset="0"/>
                <a:ea typeface="+mn-ea"/>
                <a:cs typeface="+mn-cs"/>
              </a:defRPr>
            </a:pPr>
            <a:endParaRPr lang="en-US"/>
          </a:p>
        </c:txPr>
        <c:crossAx val="11353765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Tw Cen MT" panose="020B0602020104020603" pitchFamily="34" charset="0"/>
              <a:ea typeface="+mn-ea"/>
              <a:cs typeface="+mn-cs"/>
            </a:defRPr>
          </a:pPr>
          <a:endParaRPr lang="en-US"/>
        </a:p>
      </c:txPr>
    </c:legend>
    <c:plotVisOnly val="1"/>
    <c:dispBlanksAs val="gap"/>
    <c:showDLblsOverMax val="0"/>
  </c:chart>
  <c:spPr>
    <a:noFill/>
    <a:ln>
      <a:noFill/>
    </a:ln>
    <a:effectLst/>
  </c:spPr>
  <c:txPr>
    <a:bodyPr/>
    <a:lstStyle/>
    <a:p>
      <a:pPr>
        <a:defRPr sz="1400">
          <a:solidFill>
            <a:sysClr val="windowText" lastClr="000000"/>
          </a:solidFill>
          <a:latin typeface="Tw Cen MT" panose="020B06020201040206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diagrams/_rels/data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hyperlink" Target="https://apps.isbe.net/epp/public" TargetMode="Externa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 Id="rId9" Type="http://schemas.openxmlformats.org/officeDocument/2006/relationships/image" Target="../media/image55.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diagrams/_rels/drawing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hyperlink" Target="https://apps.isbe.net/epp/public" TargetMode="External"/><Relationship Id="rId7" Type="http://schemas.openxmlformats.org/officeDocument/2006/relationships/image" Target="../media/image53.sv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 Id="rId9" Type="http://schemas.openxmlformats.org/officeDocument/2006/relationships/image" Target="../media/image5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468CC8-3B53-4404-A7D9-654E4A96710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7D657E4-AEFC-47F5-B633-FD811F005EC8}">
      <dgm:prSet/>
      <dgm:spPr/>
      <dgm:t>
        <a:bodyPr/>
        <a:lstStyle/>
        <a:p>
          <a:r>
            <a:rPr lang="en-US" dirty="0">
              <a:latin typeface="Montserrat SemiBold" panose="00000700000000000000" pitchFamily="2" charset="0"/>
            </a:rPr>
            <a:t>Smart Start Workforce Grants</a:t>
          </a:r>
          <a:endParaRPr lang="en-US" dirty="0">
            <a:latin typeface="Montserrat" pitchFamily="2" charset="77"/>
          </a:endParaRPr>
        </a:p>
      </dgm:t>
      <dgm:extLst>
        <a:ext uri="{E40237B7-FDA0-4F09-8148-C483321AD2D9}">
          <dgm14:cNvPr xmlns:dgm14="http://schemas.microsoft.com/office/drawing/2010/diagram" id="0" name="" descr="Smart Start Workforce Grants: $200 million GRF (level funding, shift in funding source)&#10;Smart Start Quality Support: $10 million GRF (level funding, no change in funding source)&#10;Smart Start Apprenticeships: $2 million GRF (level funding, no change in funding source)&#10;">
            <a:extLst>
              <a:ext uri="{C183D7F6-B498-43B3-948B-1728B52AA6E4}">
                <adec:decorative xmlns:adec="http://schemas.microsoft.com/office/drawing/2017/decorative" val="1"/>
              </a:ext>
            </a:extLst>
          </dgm14:cNvPr>
        </a:ext>
      </dgm:extLst>
    </dgm:pt>
    <dgm:pt modelId="{F20489FC-1F26-4BFC-8DAC-6EBD5E6C7A81}" type="parTrans" cxnId="{ABD18BA1-6CD8-4AF8-A3A2-F133DA03AED9}">
      <dgm:prSet/>
      <dgm:spPr/>
      <dgm:t>
        <a:bodyPr/>
        <a:lstStyle/>
        <a:p>
          <a:endParaRPr lang="en-US"/>
        </a:p>
      </dgm:t>
    </dgm:pt>
    <dgm:pt modelId="{7116CBF9-2DED-4644-811B-5E5493D0C7AF}" type="sibTrans" cxnId="{ABD18BA1-6CD8-4AF8-A3A2-F133DA03AED9}">
      <dgm:prSet/>
      <dgm:spPr/>
      <dgm:t>
        <a:bodyPr/>
        <a:lstStyle/>
        <a:p>
          <a:endParaRPr lang="en-US"/>
        </a:p>
      </dgm:t>
    </dgm:pt>
    <dgm:pt modelId="{11A5BC57-B1A2-4152-B00F-F12B7A489DF7}">
      <dgm:prSet/>
      <dgm:spPr/>
      <dgm:t>
        <a:bodyPr/>
        <a:lstStyle/>
        <a:p>
          <a:r>
            <a:rPr lang="en-US" dirty="0">
              <a:latin typeface="Montserrat SemiBold" panose="00000700000000000000" pitchFamily="2" charset="0"/>
            </a:rPr>
            <a:t>Smart Start Quality Support</a:t>
          </a:r>
          <a:endParaRPr lang="en-US" dirty="0">
            <a:latin typeface="Montserrat" pitchFamily="2" charset="77"/>
          </a:endParaRPr>
        </a:p>
      </dgm:t>
      <dgm:extLst>
        <a:ext uri="{E40237B7-FDA0-4F09-8148-C483321AD2D9}">
          <dgm14:cNvPr xmlns:dgm14="http://schemas.microsoft.com/office/drawing/2010/diagram" id="0" name="" descr="Smart Start Workforce Grants: $200 million GRF (level funding, shift in funding source)&#10;Smart Start Quality Support: $10 million GRF (level funding, no change in funding source)&#10;Smart Start Apprenticeships: $2 million GRF (level funding, no change in funding source)&#10;">
            <a:extLst>
              <a:ext uri="{C183D7F6-B498-43B3-948B-1728B52AA6E4}">
                <adec:decorative xmlns:adec="http://schemas.microsoft.com/office/drawing/2017/decorative" val="1"/>
              </a:ext>
            </a:extLst>
          </dgm14:cNvPr>
        </a:ext>
      </dgm:extLst>
    </dgm:pt>
    <dgm:pt modelId="{559BD9B5-729B-409D-BDEF-3B379C7940E1}" type="parTrans" cxnId="{2688C62A-98DE-4248-AC5A-BEA36A022C4B}">
      <dgm:prSet/>
      <dgm:spPr/>
      <dgm:t>
        <a:bodyPr/>
        <a:lstStyle/>
        <a:p>
          <a:endParaRPr lang="en-US"/>
        </a:p>
      </dgm:t>
    </dgm:pt>
    <dgm:pt modelId="{428451B8-3F50-43DC-A4A1-7281535ADF31}" type="sibTrans" cxnId="{2688C62A-98DE-4248-AC5A-BEA36A022C4B}">
      <dgm:prSet/>
      <dgm:spPr/>
      <dgm:t>
        <a:bodyPr/>
        <a:lstStyle/>
        <a:p>
          <a:endParaRPr lang="en-US"/>
        </a:p>
      </dgm:t>
    </dgm:pt>
    <dgm:pt modelId="{BBAA21F1-730C-442C-82A9-AEC74CED9DF5}">
      <dgm:prSet/>
      <dgm:spPr/>
      <dgm:t>
        <a:bodyPr/>
        <a:lstStyle/>
        <a:p>
          <a:r>
            <a:rPr lang="en-US" dirty="0">
              <a:latin typeface="Montserrat SemiBold" panose="00000700000000000000" pitchFamily="2" charset="0"/>
            </a:rPr>
            <a:t>Smart Start Apprenticeships</a:t>
          </a:r>
          <a:endParaRPr lang="en-US" dirty="0">
            <a:latin typeface="Montserrat" pitchFamily="2" charset="77"/>
          </a:endParaRPr>
        </a:p>
      </dgm:t>
      <dgm:extLst>
        <a:ext uri="{E40237B7-FDA0-4F09-8148-C483321AD2D9}">
          <dgm14:cNvPr xmlns:dgm14="http://schemas.microsoft.com/office/drawing/2010/diagram" id="0" name="" descr="Smart Start Workforce Grants: $200 million GRF (level funding, shift in funding source)&#10;Smart Start Quality Support: $10 million GRF (level funding, no change in funding source)&#10;Smart Start Apprenticeships: $2 million GRF (level funding, no change in funding source)&#10;">
            <a:extLst>
              <a:ext uri="{C183D7F6-B498-43B3-948B-1728B52AA6E4}">
                <adec:decorative xmlns:adec="http://schemas.microsoft.com/office/drawing/2017/decorative" val="1"/>
              </a:ext>
            </a:extLst>
          </dgm14:cNvPr>
        </a:ext>
      </dgm:extLst>
    </dgm:pt>
    <dgm:pt modelId="{203E1578-6397-4531-A318-9FB8FFCDA0B6}" type="parTrans" cxnId="{A69855D5-A9E3-4C24-A0D1-B9CA796C685F}">
      <dgm:prSet/>
      <dgm:spPr/>
      <dgm:t>
        <a:bodyPr/>
        <a:lstStyle/>
        <a:p>
          <a:endParaRPr lang="en-US"/>
        </a:p>
      </dgm:t>
    </dgm:pt>
    <dgm:pt modelId="{1F5F5028-15E5-4560-A710-834C9266C014}" type="sibTrans" cxnId="{A69855D5-A9E3-4C24-A0D1-B9CA796C685F}">
      <dgm:prSet/>
      <dgm:spPr/>
      <dgm:t>
        <a:bodyPr/>
        <a:lstStyle/>
        <a:p>
          <a:endParaRPr lang="en-US"/>
        </a:p>
      </dgm:t>
    </dgm:pt>
    <dgm:pt modelId="{3CFBA0DC-4BA9-4382-AE2C-74BEF9EB79D8}">
      <dgm:prSet/>
      <dgm:spPr/>
      <dgm:t>
        <a:bodyPr/>
        <a:lstStyle/>
        <a:p>
          <a:r>
            <a:rPr lang="en-US" dirty="0">
              <a:latin typeface="Montserrat" pitchFamily="2" charset="77"/>
            </a:rPr>
            <a:t>$200 million GRF (level funding, shift in funding source)</a:t>
          </a:r>
        </a:p>
      </dgm:t>
      <dgm:extLst>
        <a:ext uri="{E40237B7-FDA0-4F09-8148-C483321AD2D9}">
          <dgm14:cNvPr xmlns:dgm14="http://schemas.microsoft.com/office/drawing/2010/diagram" id="0" name="" descr="Smart Start Workforce Grants: $200 million GRF (level funding, shift in funding source)&#10;Smart Start Quality Support: $10 million GRF (level funding, no change in funding source)&#10;Smart Start Apprenticeships: $2 million GRF (level funding, no change in funding source)&#10;">
            <a:extLst>
              <a:ext uri="{C183D7F6-B498-43B3-948B-1728B52AA6E4}">
                <adec:decorative xmlns:adec="http://schemas.microsoft.com/office/drawing/2017/decorative" val="1"/>
              </a:ext>
            </a:extLst>
          </dgm14:cNvPr>
        </a:ext>
      </dgm:extLst>
    </dgm:pt>
    <dgm:pt modelId="{D24FA0FC-1131-4533-B472-FB1BD17357BF}" type="parTrans" cxnId="{0CEF86F1-27D8-499C-86AD-6E95FDEA2EB3}">
      <dgm:prSet/>
      <dgm:spPr/>
      <dgm:t>
        <a:bodyPr/>
        <a:lstStyle/>
        <a:p>
          <a:endParaRPr lang="en-US"/>
        </a:p>
      </dgm:t>
    </dgm:pt>
    <dgm:pt modelId="{41904D51-FB2A-4FB3-BF75-058F6710022A}" type="sibTrans" cxnId="{0CEF86F1-27D8-499C-86AD-6E95FDEA2EB3}">
      <dgm:prSet/>
      <dgm:spPr/>
      <dgm:t>
        <a:bodyPr/>
        <a:lstStyle/>
        <a:p>
          <a:endParaRPr lang="en-US"/>
        </a:p>
      </dgm:t>
    </dgm:pt>
    <dgm:pt modelId="{AAF294BB-58CC-41F6-9173-ED132707F901}">
      <dgm:prSet/>
      <dgm:spPr/>
      <dgm:t>
        <a:bodyPr/>
        <a:lstStyle/>
        <a:p>
          <a:r>
            <a:rPr lang="en-US" dirty="0">
              <a:latin typeface="Montserrat" pitchFamily="2" charset="77"/>
            </a:rPr>
            <a:t>$10 million GRF (level funding, no change in funding source)</a:t>
          </a:r>
        </a:p>
      </dgm:t>
      <dgm:extLst>
        <a:ext uri="{E40237B7-FDA0-4F09-8148-C483321AD2D9}">
          <dgm14:cNvPr xmlns:dgm14="http://schemas.microsoft.com/office/drawing/2010/diagram" id="0" name="" descr="Smart Start Workforce Grants: $200 million GRF (level funding, shift in funding source)&#10;Smart Start Quality Support: $10 million GRF (level funding, no change in funding source)&#10;Smart Start Apprenticeships: $2 million GRF (level funding, no change in funding source)&#10;">
            <a:extLst>
              <a:ext uri="{C183D7F6-B498-43B3-948B-1728B52AA6E4}">
                <adec:decorative xmlns:adec="http://schemas.microsoft.com/office/drawing/2017/decorative" val="1"/>
              </a:ext>
            </a:extLst>
          </dgm14:cNvPr>
        </a:ext>
      </dgm:extLst>
    </dgm:pt>
    <dgm:pt modelId="{338C1844-CC55-405E-B478-3F2023969B08}" type="parTrans" cxnId="{43BE0616-1E82-47F4-8412-7B15971F8A0C}">
      <dgm:prSet/>
      <dgm:spPr/>
      <dgm:t>
        <a:bodyPr/>
        <a:lstStyle/>
        <a:p>
          <a:endParaRPr lang="en-US"/>
        </a:p>
      </dgm:t>
    </dgm:pt>
    <dgm:pt modelId="{D218CBB5-A82C-4555-9D4C-A329DD84C77F}" type="sibTrans" cxnId="{43BE0616-1E82-47F4-8412-7B15971F8A0C}">
      <dgm:prSet/>
      <dgm:spPr/>
      <dgm:t>
        <a:bodyPr/>
        <a:lstStyle/>
        <a:p>
          <a:endParaRPr lang="en-US"/>
        </a:p>
      </dgm:t>
    </dgm:pt>
    <dgm:pt modelId="{F21982F4-7832-4B56-B998-C7773948A4D3}">
      <dgm:prSet/>
      <dgm:spPr/>
      <dgm:t>
        <a:bodyPr/>
        <a:lstStyle/>
        <a:p>
          <a:r>
            <a:rPr lang="en-US" dirty="0">
              <a:latin typeface="Montserrat" pitchFamily="2" charset="77"/>
            </a:rPr>
            <a:t>$2 million GRF (level funding, no change in funding source)</a:t>
          </a:r>
        </a:p>
      </dgm:t>
      <dgm:extLst>
        <a:ext uri="{E40237B7-FDA0-4F09-8148-C483321AD2D9}">
          <dgm14:cNvPr xmlns:dgm14="http://schemas.microsoft.com/office/drawing/2010/diagram" id="0" name="" descr="Smart Start Workforce Grants: $200 million GRF (level funding, shift in funding source)&#10;Smart Start Quality Support: $10 million GRF (level funding, no change in funding source)&#10;Smart Start Apprenticeships: $2 million GRF (level funding, no change in funding source)&#10;">
            <a:extLst>
              <a:ext uri="{C183D7F6-B498-43B3-948B-1728B52AA6E4}">
                <adec:decorative xmlns:adec="http://schemas.microsoft.com/office/drawing/2017/decorative" val="1"/>
              </a:ext>
            </a:extLst>
          </dgm14:cNvPr>
        </a:ext>
      </dgm:extLst>
    </dgm:pt>
    <dgm:pt modelId="{25AF2196-B7C9-4B1D-BF32-D8CAD866021D}" type="parTrans" cxnId="{AD4DC7A4-2B83-4A24-9530-379FF35A4728}">
      <dgm:prSet/>
      <dgm:spPr/>
      <dgm:t>
        <a:bodyPr/>
        <a:lstStyle/>
        <a:p>
          <a:endParaRPr lang="en-US"/>
        </a:p>
      </dgm:t>
    </dgm:pt>
    <dgm:pt modelId="{94BE3852-BE35-43A0-B397-35F42CF402F4}" type="sibTrans" cxnId="{AD4DC7A4-2B83-4A24-9530-379FF35A4728}">
      <dgm:prSet/>
      <dgm:spPr/>
      <dgm:t>
        <a:bodyPr/>
        <a:lstStyle/>
        <a:p>
          <a:endParaRPr lang="en-US"/>
        </a:p>
      </dgm:t>
    </dgm:pt>
    <dgm:pt modelId="{9E479537-42DF-4604-959B-DFF19E29ED5D}" type="pres">
      <dgm:prSet presAssocID="{33468CC8-3B53-4404-A7D9-654E4A96710F}" presName="linear" presStyleCnt="0">
        <dgm:presLayoutVars>
          <dgm:animLvl val="lvl"/>
          <dgm:resizeHandles val="exact"/>
        </dgm:presLayoutVars>
      </dgm:prSet>
      <dgm:spPr/>
    </dgm:pt>
    <dgm:pt modelId="{035A5A02-CB73-4383-850F-B575B3DED77F}" type="pres">
      <dgm:prSet presAssocID="{87D657E4-AEFC-47F5-B633-FD811F005EC8}" presName="parentText" presStyleLbl="node1" presStyleIdx="0" presStyleCnt="3">
        <dgm:presLayoutVars>
          <dgm:chMax val="0"/>
          <dgm:bulletEnabled val="1"/>
        </dgm:presLayoutVars>
      </dgm:prSet>
      <dgm:spPr/>
    </dgm:pt>
    <dgm:pt modelId="{E8EFFF79-6A58-4E90-A417-9B1BC7EFFEDA}" type="pres">
      <dgm:prSet presAssocID="{87D657E4-AEFC-47F5-B633-FD811F005EC8}" presName="childText" presStyleLbl="revTx" presStyleIdx="0" presStyleCnt="3">
        <dgm:presLayoutVars>
          <dgm:bulletEnabled val="1"/>
        </dgm:presLayoutVars>
      </dgm:prSet>
      <dgm:spPr/>
    </dgm:pt>
    <dgm:pt modelId="{96891912-D173-488F-AA2E-AF7DF88CE814}" type="pres">
      <dgm:prSet presAssocID="{11A5BC57-B1A2-4152-B00F-F12B7A489DF7}" presName="parentText" presStyleLbl="node1" presStyleIdx="1" presStyleCnt="3">
        <dgm:presLayoutVars>
          <dgm:chMax val="0"/>
          <dgm:bulletEnabled val="1"/>
        </dgm:presLayoutVars>
      </dgm:prSet>
      <dgm:spPr/>
    </dgm:pt>
    <dgm:pt modelId="{B6D0BB09-DC1F-41A6-80D4-BE9FEFE277EA}" type="pres">
      <dgm:prSet presAssocID="{11A5BC57-B1A2-4152-B00F-F12B7A489DF7}" presName="childText" presStyleLbl="revTx" presStyleIdx="1" presStyleCnt="3">
        <dgm:presLayoutVars>
          <dgm:bulletEnabled val="1"/>
        </dgm:presLayoutVars>
      </dgm:prSet>
      <dgm:spPr/>
    </dgm:pt>
    <dgm:pt modelId="{448CEEDF-8E42-42E3-B221-81DF47504823}" type="pres">
      <dgm:prSet presAssocID="{BBAA21F1-730C-442C-82A9-AEC74CED9DF5}" presName="parentText" presStyleLbl="node1" presStyleIdx="2" presStyleCnt="3">
        <dgm:presLayoutVars>
          <dgm:chMax val="0"/>
          <dgm:bulletEnabled val="1"/>
        </dgm:presLayoutVars>
      </dgm:prSet>
      <dgm:spPr/>
    </dgm:pt>
    <dgm:pt modelId="{EBDE6AFA-6CE1-415E-8BE7-FB4A6E9D6C19}" type="pres">
      <dgm:prSet presAssocID="{BBAA21F1-730C-442C-82A9-AEC74CED9DF5}" presName="childText" presStyleLbl="revTx" presStyleIdx="2" presStyleCnt="3">
        <dgm:presLayoutVars>
          <dgm:bulletEnabled val="1"/>
        </dgm:presLayoutVars>
      </dgm:prSet>
      <dgm:spPr/>
    </dgm:pt>
  </dgm:ptLst>
  <dgm:cxnLst>
    <dgm:cxn modelId="{43BE0616-1E82-47F4-8412-7B15971F8A0C}" srcId="{11A5BC57-B1A2-4152-B00F-F12B7A489DF7}" destId="{AAF294BB-58CC-41F6-9173-ED132707F901}" srcOrd="0" destOrd="0" parTransId="{338C1844-CC55-405E-B478-3F2023969B08}" sibTransId="{D218CBB5-A82C-4555-9D4C-A329DD84C77F}"/>
    <dgm:cxn modelId="{2688C62A-98DE-4248-AC5A-BEA36A022C4B}" srcId="{33468CC8-3B53-4404-A7D9-654E4A96710F}" destId="{11A5BC57-B1A2-4152-B00F-F12B7A489DF7}" srcOrd="1" destOrd="0" parTransId="{559BD9B5-729B-409D-BDEF-3B379C7940E1}" sibTransId="{428451B8-3F50-43DC-A4A1-7281535ADF31}"/>
    <dgm:cxn modelId="{CD1AD334-904D-4596-A82F-651C75B7F835}" type="presOf" srcId="{AAF294BB-58CC-41F6-9173-ED132707F901}" destId="{B6D0BB09-DC1F-41A6-80D4-BE9FEFE277EA}" srcOrd="0" destOrd="0" presId="urn:microsoft.com/office/officeart/2005/8/layout/vList2"/>
    <dgm:cxn modelId="{4ED60539-4CF1-44A9-92D4-AA9C21A6889C}" type="presOf" srcId="{87D657E4-AEFC-47F5-B633-FD811F005EC8}" destId="{035A5A02-CB73-4383-850F-B575B3DED77F}" srcOrd="0" destOrd="0" presId="urn:microsoft.com/office/officeart/2005/8/layout/vList2"/>
    <dgm:cxn modelId="{C2C5CA3B-ADFD-4E43-8701-CA539335F583}" type="presOf" srcId="{11A5BC57-B1A2-4152-B00F-F12B7A489DF7}" destId="{96891912-D173-488F-AA2E-AF7DF88CE814}" srcOrd="0" destOrd="0" presId="urn:microsoft.com/office/officeart/2005/8/layout/vList2"/>
    <dgm:cxn modelId="{5C04413C-CE16-4752-8236-088A4805C00A}" type="presOf" srcId="{BBAA21F1-730C-442C-82A9-AEC74CED9DF5}" destId="{448CEEDF-8E42-42E3-B221-81DF47504823}" srcOrd="0" destOrd="0" presId="urn:microsoft.com/office/officeart/2005/8/layout/vList2"/>
    <dgm:cxn modelId="{FC068B78-138C-467B-B306-41E4F08153FB}" type="presOf" srcId="{F21982F4-7832-4B56-B998-C7773948A4D3}" destId="{EBDE6AFA-6CE1-415E-8BE7-FB4A6E9D6C19}" srcOrd="0" destOrd="0" presId="urn:microsoft.com/office/officeart/2005/8/layout/vList2"/>
    <dgm:cxn modelId="{ABD18BA1-6CD8-4AF8-A3A2-F133DA03AED9}" srcId="{33468CC8-3B53-4404-A7D9-654E4A96710F}" destId="{87D657E4-AEFC-47F5-B633-FD811F005EC8}" srcOrd="0" destOrd="0" parTransId="{F20489FC-1F26-4BFC-8DAC-6EBD5E6C7A81}" sibTransId="{7116CBF9-2DED-4644-811B-5E5493D0C7AF}"/>
    <dgm:cxn modelId="{AD4DC7A4-2B83-4A24-9530-379FF35A4728}" srcId="{BBAA21F1-730C-442C-82A9-AEC74CED9DF5}" destId="{F21982F4-7832-4B56-B998-C7773948A4D3}" srcOrd="0" destOrd="0" parTransId="{25AF2196-B7C9-4B1D-BF32-D8CAD866021D}" sibTransId="{94BE3852-BE35-43A0-B397-35F42CF402F4}"/>
    <dgm:cxn modelId="{82ED1BC2-EE9A-4A0C-869C-543E4C8AE992}" type="presOf" srcId="{3CFBA0DC-4BA9-4382-AE2C-74BEF9EB79D8}" destId="{E8EFFF79-6A58-4E90-A417-9B1BC7EFFEDA}" srcOrd="0" destOrd="0" presId="urn:microsoft.com/office/officeart/2005/8/layout/vList2"/>
    <dgm:cxn modelId="{A69855D5-A9E3-4C24-A0D1-B9CA796C685F}" srcId="{33468CC8-3B53-4404-A7D9-654E4A96710F}" destId="{BBAA21F1-730C-442C-82A9-AEC74CED9DF5}" srcOrd="2" destOrd="0" parTransId="{203E1578-6397-4531-A318-9FB8FFCDA0B6}" sibTransId="{1F5F5028-15E5-4560-A710-834C9266C014}"/>
    <dgm:cxn modelId="{0CEF86F1-27D8-499C-86AD-6E95FDEA2EB3}" srcId="{87D657E4-AEFC-47F5-B633-FD811F005EC8}" destId="{3CFBA0DC-4BA9-4382-AE2C-74BEF9EB79D8}" srcOrd="0" destOrd="0" parTransId="{D24FA0FC-1131-4533-B472-FB1BD17357BF}" sibTransId="{41904D51-FB2A-4FB3-BF75-058F6710022A}"/>
    <dgm:cxn modelId="{9671B7F8-6FED-40DF-8683-D0ABD1DDFA18}" type="presOf" srcId="{33468CC8-3B53-4404-A7D9-654E4A96710F}" destId="{9E479537-42DF-4604-959B-DFF19E29ED5D}" srcOrd="0" destOrd="0" presId="urn:microsoft.com/office/officeart/2005/8/layout/vList2"/>
    <dgm:cxn modelId="{EC3500BA-D76A-4B2E-9707-BB64BED089D4}" type="presParOf" srcId="{9E479537-42DF-4604-959B-DFF19E29ED5D}" destId="{035A5A02-CB73-4383-850F-B575B3DED77F}" srcOrd="0" destOrd="0" presId="urn:microsoft.com/office/officeart/2005/8/layout/vList2"/>
    <dgm:cxn modelId="{91694046-2538-4565-9E87-2A838CBEB291}" type="presParOf" srcId="{9E479537-42DF-4604-959B-DFF19E29ED5D}" destId="{E8EFFF79-6A58-4E90-A417-9B1BC7EFFEDA}" srcOrd="1" destOrd="0" presId="urn:microsoft.com/office/officeart/2005/8/layout/vList2"/>
    <dgm:cxn modelId="{AB866ACE-3D05-429F-BED3-A83F30AE3530}" type="presParOf" srcId="{9E479537-42DF-4604-959B-DFF19E29ED5D}" destId="{96891912-D173-488F-AA2E-AF7DF88CE814}" srcOrd="2" destOrd="0" presId="urn:microsoft.com/office/officeart/2005/8/layout/vList2"/>
    <dgm:cxn modelId="{22A6EE00-E21D-4606-9B53-5B4A37B7A72F}" type="presParOf" srcId="{9E479537-42DF-4604-959B-DFF19E29ED5D}" destId="{B6D0BB09-DC1F-41A6-80D4-BE9FEFE277EA}" srcOrd="3" destOrd="0" presId="urn:microsoft.com/office/officeart/2005/8/layout/vList2"/>
    <dgm:cxn modelId="{B638F2D3-E44E-47DA-A70B-8D3BEEA0BC7B}" type="presParOf" srcId="{9E479537-42DF-4604-959B-DFF19E29ED5D}" destId="{448CEEDF-8E42-42E3-B221-81DF47504823}" srcOrd="4" destOrd="0" presId="urn:microsoft.com/office/officeart/2005/8/layout/vList2"/>
    <dgm:cxn modelId="{59FD8EF4-9BC3-4E21-B050-19F3D008AE2F}" type="presParOf" srcId="{9E479537-42DF-4604-959B-DFF19E29ED5D}" destId="{EBDE6AFA-6CE1-415E-8BE7-FB4A6E9D6C19}"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E78331-0A03-42D4-8276-E690A760000E}"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4ACDD4C-9903-47A1-B8DC-0C5231BC7EB2}">
      <dgm:prSet phldrT="[Text]"/>
      <dgm:spPr/>
      <dgm:t>
        <a:bodyPr/>
        <a:lstStyle/>
        <a:p>
          <a:pPr>
            <a:buFont typeface="Arial" panose="020B0604020202020204" pitchFamily="34" charset="0"/>
            <a:buChar char="•"/>
          </a:pPr>
          <a:r>
            <a:rPr lang="en-US" dirty="0">
              <a:latin typeface="Montserrat" panose="00000500000000000000" pitchFamily="2" charset="0"/>
            </a:rPr>
            <a:t>Commit to improving/maintaining ExceleRate Circle of Quality</a:t>
          </a:r>
        </a:p>
      </dgm:t>
    </dgm:pt>
    <dgm:pt modelId="{C515990E-3F31-4209-91BE-2B0881487557}" type="parTrans" cxnId="{A4C0809D-E788-4F40-892E-5FC379FCFED8}">
      <dgm:prSet/>
      <dgm:spPr/>
      <dgm:t>
        <a:bodyPr/>
        <a:lstStyle/>
        <a:p>
          <a:endParaRPr lang="en-US">
            <a:latin typeface="Montserrat" panose="00000500000000000000" pitchFamily="2" charset="0"/>
          </a:endParaRPr>
        </a:p>
      </dgm:t>
    </dgm:pt>
    <dgm:pt modelId="{C4FEB0A0-A3EF-47B0-A5FD-2911235CF983}" type="sibTrans" cxnId="{A4C0809D-E788-4F40-892E-5FC379FCFED8}">
      <dgm:prSet/>
      <dgm:spPr/>
      <dgm:t>
        <a:bodyPr/>
        <a:lstStyle/>
        <a:p>
          <a:endParaRPr lang="en-US">
            <a:latin typeface="Montserrat" panose="00000500000000000000" pitchFamily="2" charset="0"/>
          </a:endParaRPr>
        </a:p>
      </dgm:t>
    </dgm:pt>
    <dgm:pt modelId="{BA7DB41D-9FAC-46C2-8443-BCAA87CD8F06}">
      <dgm:prSet/>
      <dgm:spPr/>
      <dgm:t>
        <a:bodyPr/>
        <a:lstStyle/>
        <a:p>
          <a:r>
            <a:rPr lang="en-US" dirty="0">
              <a:latin typeface="Montserrat" panose="00000500000000000000" pitchFamily="2" charset="0"/>
            </a:rPr>
            <a:t>Use ERS data to drive decision making and improvement efforts.</a:t>
          </a:r>
        </a:p>
      </dgm:t>
    </dgm:pt>
    <dgm:pt modelId="{C2402073-E9EE-422D-B97A-8BB68630F688}" type="parTrans" cxnId="{6A166B4F-0896-470B-A1EF-B2A4EAF72B71}">
      <dgm:prSet/>
      <dgm:spPr/>
      <dgm:t>
        <a:bodyPr/>
        <a:lstStyle/>
        <a:p>
          <a:endParaRPr lang="en-US">
            <a:latin typeface="Montserrat" panose="00000500000000000000" pitchFamily="2" charset="0"/>
          </a:endParaRPr>
        </a:p>
      </dgm:t>
    </dgm:pt>
    <dgm:pt modelId="{740FE543-8B03-4B22-8872-99A608563498}" type="sibTrans" cxnId="{6A166B4F-0896-470B-A1EF-B2A4EAF72B71}">
      <dgm:prSet/>
      <dgm:spPr/>
      <dgm:t>
        <a:bodyPr/>
        <a:lstStyle/>
        <a:p>
          <a:endParaRPr lang="en-US">
            <a:latin typeface="Montserrat" panose="00000500000000000000" pitchFamily="2" charset="0"/>
          </a:endParaRPr>
        </a:p>
      </dgm:t>
    </dgm:pt>
    <dgm:pt modelId="{D01294F8-BC0C-4370-AB39-55653320CED4}">
      <dgm:prSet/>
      <dgm:spPr/>
      <dgm:t>
        <a:bodyPr/>
        <a:lstStyle/>
        <a:p>
          <a:r>
            <a:rPr lang="en-US" dirty="0">
              <a:latin typeface="Montserrat" panose="00000500000000000000" pitchFamily="2" charset="0"/>
            </a:rPr>
            <a:t>Use the Plan-Do-Act study model.</a:t>
          </a:r>
        </a:p>
      </dgm:t>
    </dgm:pt>
    <dgm:pt modelId="{28E91883-8AE1-4B9E-ADDE-8060A34A2C05}" type="parTrans" cxnId="{CE595DB6-71C3-418C-8D6F-467854108EC3}">
      <dgm:prSet/>
      <dgm:spPr/>
      <dgm:t>
        <a:bodyPr/>
        <a:lstStyle/>
        <a:p>
          <a:endParaRPr lang="en-US">
            <a:latin typeface="Montserrat" panose="00000500000000000000" pitchFamily="2" charset="0"/>
          </a:endParaRPr>
        </a:p>
      </dgm:t>
    </dgm:pt>
    <dgm:pt modelId="{75DB63E6-2F1E-4D3D-856A-BD863154DB6B}" type="sibTrans" cxnId="{CE595DB6-71C3-418C-8D6F-467854108EC3}">
      <dgm:prSet/>
      <dgm:spPr/>
      <dgm:t>
        <a:bodyPr/>
        <a:lstStyle/>
        <a:p>
          <a:endParaRPr lang="en-US">
            <a:latin typeface="Montserrat" panose="00000500000000000000" pitchFamily="2" charset="0"/>
          </a:endParaRPr>
        </a:p>
      </dgm:t>
    </dgm:pt>
    <dgm:pt modelId="{87C0DB90-4197-4D09-9472-09BD56F77FCB}">
      <dgm:prSet/>
      <dgm:spPr/>
      <dgm:t>
        <a:bodyPr/>
        <a:lstStyle/>
        <a:p>
          <a:r>
            <a:rPr lang="en-US" dirty="0">
              <a:latin typeface="Montserrat" panose="00000500000000000000" pitchFamily="2" charset="0"/>
            </a:rPr>
            <a:t>Encourage and support staff to earn higher credentials.</a:t>
          </a:r>
        </a:p>
      </dgm:t>
    </dgm:pt>
    <dgm:pt modelId="{4FCA7C86-E8DF-4CE1-A2F4-36CC87407F1F}" type="parTrans" cxnId="{183F432A-CF23-4666-9D2E-9422D325C7DB}">
      <dgm:prSet/>
      <dgm:spPr/>
      <dgm:t>
        <a:bodyPr/>
        <a:lstStyle/>
        <a:p>
          <a:endParaRPr lang="en-US">
            <a:latin typeface="Montserrat" panose="00000500000000000000" pitchFamily="2" charset="0"/>
          </a:endParaRPr>
        </a:p>
      </dgm:t>
    </dgm:pt>
    <dgm:pt modelId="{16DFCBE1-2F54-4154-95A0-8356C4501C5C}" type="sibTrans" cxnId="{183F432A-CF23-4666-9D2E-9422D325C7DB}">
      <dgm:prSet/>
      <dgm:spPr/>
      <dgm:t>
        <a:bodyPr/>
        <a:lstStyle/>
        <a:p>
          <a:endParaRPr lang="en-US">
            <a:latin typeface="Montserrat" panose="00000500000000000000" pitchFamily="2" charset="0"/>
          </a:endParaRPr>
        </a:p>
      </dgm:t>
    </dgm:pt>
    <dgm:pt modelId="{480B7C8B-71C0-4080-BF6C-C2EA1F033627}">
      <dgm:prSet/>
      <dgm:spPr/>
      <dgm:t>
        <a:bodyPr/>
        <a:lstStyle/>
        <a:p>
          <a:r>
            <a:rPr lang="en-US" dirty="0">
              <a:latin typeface="Montserrat" panose="00000500000000000000" pitchFamily="2" charset="0"/>
            </a:rPr>
            <a:t>Mentoring and communities of practice from NLU.</a:t>
          </a:r>
        </a:p>
      </dgm:t>
    </dgm:pt>
    <dgm:pt modelId="{B9155544-55FC-45A6-82ED-7B024C394CBC}" type="parTrans" cxnId="{4FB3161B-8859-49A6-9553-F7170A22A873}">
      <dgm:prSet/>
      <dgm:spPr/>
      <dgm:t>
        <a:bodyPr/>
        <a:lstStyle/>
        <a:p>
          <a:endParaRPr lang="en-US">
            <a:latin typeface="Montserrat" panose="00000500000000000000" pitchFamily="2" charset="0"/>
          </a:endParaRPr>
        </a:p>
      </dgm:t>
    </dgm:pt>
    <dgm:pt modelId="{07A8AF87-3C9D-45E5-BED1-FDA3DD865F61}" type="sibTrans" cxnId="{4FB3161B-8859-49A6-9553-F7170A22A873}">
      <dgm:prSet/>
      <dgm:spPr/>
      <dgm:t>
        <a:bodyPr/>
        <a:lstStyle/>
        <a:p>
          <a:endParaRPr lang="en-US">
            <a:latin typeface="Montserrat" panose="00000500000000000000" pitchFamily="2" charset="0"/>
          </a:endParaRPr>
        </a:p>
      </dgm:t>
    </dgm:pt>
    <dgm:pt modelId="{5E12CC4C-25FF-4BA4-B5CF-A7F590256D3F}">
      <dgm:prSet/>
      <dgm:spPr/>
      <dgm:t>
        <a:bodyPr/>
        <a:lstStyle/>
        <a:p>
          <a:r>
            <a:rPr lang="en-US" dirty="0">
              <a:latin typeface="Montserrat" panose="00000500000000000000" pitchFamily="2" charset="0"/>
            </a:rPr>
            <a:t>Implementation of individualized Leadership Development Plans for directors.</a:t>
          </a:r>
        </a:p>
      </dgm:t>
    </dgm:pt>
    <dgm:pt modelId="{F3DA35F3-C28D-410D-B445-C97781EE1CB9}" type="parTrans" cxnId="{D809496E-10D7-4819-A6F6-C808C828F504}">
      <dgm:prSet/>
      <dgm:spPr/>
      <dgm:t>
        <a:bodyPr/>
        <a:lstStyle/>
        <a:p>
          <a:endParaRPr lang="en-US">
            <a:latin typeface="Montserrat" panose="00000500000000000000" pitchFamily="2" charset="0"/>
          </a:endParaRPr>
        </a:p>
      </dgm:t>
    </dgm:pt>
    <dgm:pt modelId="{AD670551-6780-483C-AE3F-47C652755E67}" type="sibTrans" cxnId="{D809496E-10D7-4819-A6F6-C808C828F504}">
      <dgm:prSet/>
      <dgm:spPr/>
      <dgm:t>
        <a:bodyPr/>
        <a:lstStyle/>
        <a:p>
          <a:endParaRPr lang="en-US">
            <a:latin typeface="Montserrat" panose="00000500000000000000" pitchFamily="2" charset="0"/>
          </a:endParaRPr>
        </a:p>
      </dgm:t>
    </dgm:pt>
    <dgm:pt modelId="{74330117-B6DD-4EE6-8523-0BED55164A07}">
      <dgm:prSet/>
      <dgm:spPr/>
      <dgm:t>
        <a:bodyPr/>
        <a:lstStyle/>
        <a:p>
          <a:r>
            <a:rPr lang="en-US" dirty="0">
              <a:latin typeface="Montserrat" panose="00000500000000000000" pitchFamily="2" charset="0"/>
            </a:rPr>
            <a:t>Professional development opportunities</a:t>
          </a:r>
        </a:p>
      </dgm:t>
    </dgm:pt>
    <dgm:pt modelId="{F5B99D85-A93A-481D-A937-B6D22C71E49E}" type="parTrans" cxnId="{055DC808-8A54-4020-ACF2-D0046D407960}">
      <dgm:prSet/>
      <dgm:spPr/>
      <dgm:t>
        <a:bodyPr/>
        <a:lstStyle/>
        <a:p>
          <a:endParaRPr lang="en-US">
            <a:latin typeface="Montserrat" panose="00000500000000000000" pitchFamily="2" charset="0"/>
          </a:endParaRPr>
        </a:p>
      </dgm:t>
    </dgm:pt>
    <dgm:pt modelId="{35F88BBC-DA60-473F-8643-BFF208832A12}" type="sibTrans" cxnId="{055DC808-8A54-4020-ACF2-D0046D407960}">
      <dgm:prSet/>
      <dgm:spPr/>
      <dgm:t>
        <a:bodyPr/>
        <a:lstStyle/>
        <a:p>
          <a:endParaRPr lang="en-US">
            <a:latin typeface="Montserrat" panose="00000500000000000000" pitchFamily="2" charset="0"/>
          </a:endParaRPr>
        </a:p>
      </dgm:t>
    </dgm:pt>
    <dgm:pt modelId="{12B88C35-569D-4636-9664-E3D30B6488CA}" type="pres">
      <dgm:prSet presAssocID="{3AE78331-0A03-42D4-8276-E690A760000E}" presName="linear" presStyleCnt="0">
        <dgm:presLayoutVars>
          <dgm:animLvl val="lvl"/>
          <dgm:resizeHandles val="exact"/>
        </dgm:presLayoutVars>
      </dgm:prSet>
      <dgm:spPr/>
    </dgm:pt>
    <dgm:pt modelId="{A22C6DFB-C4AC-41B0-A80D-9A7DF2A5C064}" type="pres">
      <dgm:prSet presAssocID="{D4ACDD4C-9903-47A1-B8DC-0C5231BC7EB2}" presName="parentText" presStyleLbl="node1" presStyleIdx="0" presStyleCnt="7" custLinFactY="-5409" custLinFactNeighborX="-2506" custLinFactNeighborY="-100000">
        <dgm:presLayoutVars>
          <dgm:chMax val="0"/>
          <dgm:bulletEnabled val="1"/>
        </dgm:presLayoutVars>
      </dgm:prSet>
      <dgm:spPr/>
    </dgm:pt>
    <dgm:pt modelId="{D0870629-1BDD-4FD5-88AE-69754B31AB3F}" type="pres">
      <dgm:prSet presAssocID="{C4FEB0A0-A3EF-47B0-A5FD-2911235CF983}" presName="spacer" presStyleCnt="0"/>
      <dgm:spPr/>
    </dgm:pt>
    <dgm:pt modelId="{EFC23438-A7DC-4C6A-855A-FC29BF9192AC}" type="pres">
      <dgm:prSet presAssocID="{BA7DB41D-9FAC-46C2-8443-BCAA87CD8F06}" presName="parentText" presStyleLbl="node1" presStyleIdx="1" presStyleCnt="7">
        <dgm:presLayoutVars>
          <dgm:chMax val="0"/>
          <dgm:bulletEnabled val="1"/>
        </dgm:presLayoutVars>
      </dgm:prSet>
      <dgm:spPr/>
    </dgm:pt>
    <dgm:pt modelId="{2FEBA49B-523B-42C3-8C5B-1C83583CAE24}" type="pres">
      <dgm:prSet presAssocID="{740FE543-8B03-4B22-8872-99A608563498}" presName="spacer" presStyleCnt="0"/>
      <dgm:spPr/>
    </dgm:pt>
    <dgm:pt modelId="{05B189EB-D26E-494A-A405-F917A867365F}" type="pres">
      <dgm:prSet presAssocID="{D01294F8-BC0C-4370-AB39-55653320CED4}" presName="parentText" presStyleLbl="node1" presStyleIdx="2" presStyleCnt="7">
        <dgm:presLayoutVars>
          <dgm:chMax val="0"/>
          <dgm:bulletEnabled val="1"/>
        </dgm:presLayoutVars>
      </dgm:prSet>
      <dgm:spPr/>
    </dgm:pt>
    <dgm:pt modelId="{79BAFA8A-2B82-4A6F-9E84-F778E12F2FDC}" type="pres">
      <dgm:prSet presAssocID="{75DB63E6-2F1E-4D3D-856A-BD863154DB6B}" presName="spacer" presStyleCnt="0"/>
      <dgm:spPr/>
    </dgm:pt>
    <dgm:pt modelId="{1F48815C-A0D7-4D33-AE5F-97F17FBC5E95}" type="pres">
      <dgm:prSet presAssocID="{87C0DB90-4197-4D09-9472-09BD56F77FCB}" presName="parentText" presStyleLbl="node1" presStyleIdx="3" presStyleCnt="7">
        <dgm:presLayoutVars>
          <dgm:chMax val="0"/>
          <dgm:bulletEnabled val="1"/>
        </dgm:presLayoutVars>
      </dgm:prSet>
      <dgm:spPr/>
    </dgm:pt>
    <dgm:pt modelId="{3943F7C5-449B-48AF-9187-6EC27F7ECC5E}" type="pres">
      <dgm:prSet presAssocID="{16DFCBE1-2F54-4154-95A0-8356C4501C5C}" presName="spacer" presStyleCnt="0"/>
      <dgm:spPr/>
    </dgm:pt>
    <dgm:pt modelId="{39196653-D8D8-452C-8C29-B5FBCA7E4F38}" type="pres">
      <dgm:prSet presAssocID="{480B7C8B-71C0-4080-BF6C-C2EA1F033627}" presName="parentText" presStyleLbl="node1" presStyleIdx="4" presStyleCnt="7" custLinFactNeighborX="350" custLinFactNeighborY="87547">
        <dgm:presLayoutVars>
          <dgm:chMax val="0"/>
          <dgm:bulletEnabled val="1"/>
        </dgm:presLayoutVars>
      </dgm:prSet>
      <dgm:spPr/>
    </dgm:pt>
    <dgm:pt modelId="{EA104B3A-B98F-4486-89F8-643600B045C2}" type="pres">
      <dgm:prSet presAssocID="{07A8AF87-3C9D-45E5-BED1-FDA3DD865F61}" presName="spacer" presStyleCnt="0"/>
      <dgm:spPr/>
    </dgm:pt>
    <dgm:pt modelId="{14104D32-74E9-4F81-ABCD-1D65E9EB0AD9}" type="pres">
      <dgm:prSet presAssocID="{5E12CC4C-25FF-4BA4-B5CF-A7F590256D3F}" presName="parentText" presStyleLbl="node1" presStyleIdx="5" presStyleCnt="7">
        <dgm:presLayoutVars>
          <dgm:chMax val="0"/>
          <dgm:bulletEnabled val="1"/>
        </dgm:presLayoutVars>
      </dgm:prSet>
      <dgm:spPr/>
    </dgm:pt>
    <dgm:pt modelId="{139F3060-D496-467D-B7EA-4F1A2978823A}" type="pres">
      <dgm:prSet presAssocID="{AD670551-6780-483C-AE3F-47C652755E67}" presName="spacer" presStyleCnt="0"/>
      <dgm:spPr/>
    </dgm:pt>
    <dgm:pt modelId="{B9CD3425-8575-4904-AA73-6F59E24726CA}" type="pres">
      <dgm:prSet presAssocID="{74330117-B6DD-4EE6-8523-0BED55164A07}" presName="parentText" presStyleLbl="node1" presStyleIdx="6" presStyleCnt="7">
        <dgm:presLayoutVars>
          <dgm:chMax val="0"/>
          <dgm:bulletEnabled val="1"/>
        </dgm:presLayoutVars>
      </dgm:prSet>
      <dgm:spPr/>
    </dgm:pt>
  </dgm:ptLst>
  <dgm:cxnLst>
    <dgm:cxn modelId="{055DC808-8A54-4020-ACF2-D0046D407960}" srcId="{3AE78331-0A03-42D4-8276-E690A760000E}" destId="{74330117-B6DD-4EE6-8523-0BED55164A07}" srcOrd="6" destOrd="0" parTransId="{F5B99D85-A93A-481D-A937-B6D22C71E49E}" sibTransId="{35F88BBC-DA60-473F-8643-BFF208832A12}"/>
    <dgm:cxn modelId="{4FB3161B-8859-49A6-9553-F7170A22A873}" srcId="{3AE78331-0A03-42D4-8276-E690A760000E}" destId="{480B7C8B-71C0-4080-BF6C-C2EA1F033627}" srcOrd="4" destOrd="0" parTransId="{B9155544-55FC-45A6-82ED-7B024C394CBC}" sibTransId="{07A8AF87-3C9D-45E5-BED1-FDA3DD865F61}"/>
    <dgm:cxn modelId="{71AE0A20-2AD9-4AB2-8310-54F8A6769447}" type="presOf" srcId="{3AE78331-0A03-42D4-8276-E690A760000E}" destId="{12B88C35-569D-4636-9664-E3D30B6488CA}" srcOrd="0" destOrd="0" presId="urn:microsoft.com/office/officeart/2005/8/layout/vList2"/>
    <dgm:cxn modelId="{183F432A-CF23-4666-9D2E-9422D325C7DB}" srcId="{3AE78331-0A03-42D4-8276-E690A760000E}" destId="{87C0DB90-4197-4D09-9472-09BD56F77FCB}" srcOrd="3" destOrd="0" parTransId="{4FCA7C86-E8DF-4CE1-A2F4-36CC87407F1F}" sibTransId="{16DFCBE1-2F54-4154-95A0-8356C4501C5C}"/>
    <dgm:cxn modelId="{B67E9A3A-DFE3-4328-B727-A401F1738AE6}" type="presOf" srcId="{BA7DB41D-9FAC-46C2-8443-BCAA87CD8F06}" destId="{EFC23438-A7DC-4C6A-855A-FC29BF9192AC}" srcOrd="0" destOrd="0" presId="urn:microsoft.com/office/officeart/2005/8/layout/vList2"/>
    <dgm:cxn modelId="{D809496E-10D7-4819-A6F6-C808C828F504}" srcId="{3AE78331-0A03-42D4-8276-E690A760000E}" destId="{5E12CC4C-25FF-4BA4-B5CF-A7F590256D3F}" srcOrd="5" destOrd="0" parTransId="{F3DA35F3-C28D-410D-B445-C97781EE1CB9}" sibTransId="{AD670551-6780-483C-AE3F-47C652755E67}"/>
    <dgm:cxn modelId="{6A166B4F-0896-470B-A1EF-B2A4EAF72B71}" srcId="{3AE78331-0A03-42D4-8276-E690A760000E}" destId="{BA7DB41D-9FAC-46C2-8443-BCAA87CD8F06}" srcOrd="1" destOrd="0" parTransId="{C2402073-E9EE-422D-B97A-8BB68630F688}" sibTransId="{740FE543-8B03-4B22-8872-99A608563498}"/>
    <dgm:cxn modelId="{A4C0809D-E788-4F40-892E-5FC379FCFED8}" srcId="{3AE78331-0A03-42D4-8276-E690A760000E}" destId="{D4ACDD4C-9903-47A1-B8DC-0C5231BC7EB2}" srcOrd="0" destOrd="0" parTransId="{C515990E-3F31-4209-91BE-2B0881487557}" sibTransId="{C4FEB0A0-A3EF-47B0-A5FD-2911235CF983}"/>
    <dgm:cxn modelId="{E0FE4AAB-070B-406C-8122-EB0EADDDC632}" type="presOf" srcId="{D01294F8-BC0C-4370-AB39-55653320CED4}" destId="{05B189EB-D26E-494A-A405-F917A867365F}" srcOrd="0" destOrd="0" presId="urn:microsoft.com/office/officeart/2005/8/layout/vList2"/>
    <dgm:cxn modelId="{4643CFAD-646A-404B-99F2-409E35DA9508}" type="presOf" srcId="{5E12CC4C-25FF-4BA4-B5CF-A7F590256D3F}" destId="{14104D32-74E9-4F81-ABCD-1D65E9EB0AD9}" srcOrd="0" destOrd="0" presId="urn:microsoft.com/office/officeart/2005/8/layout/vList2"/>
    <dgm:cxn modelId="{CE595DB6-71C3-418C-8D6F-467854108EC3}" srcId="{3AE78331-0A03-42D4-8276-E690A760000E}" destId="{D01294F8-BC0C-4370-AB39-55653320CED4}" srcOrd="2" destOrd="0" parTransId="{28E91883-8AE1-4B9E-ADDE-8060A34A2C05}" sibTransId="{75DB63E6-2F1E-4D3D-856A-BD863154DB6B}"/>
    <dgm:cxn modelId="{170690B6-08E2-465E-B15F-D3D6ECA0B7D2}" type="presOf" srcId="{74330117-B6DD-4EE6-8523-0BED55164A07}" destId="{B9CD3425-8575-4904-AA73-6F59E24726CA}" srcOrd="0" destOrd="0" presId="urn:microsoft.com/office/officeart/2005/8/layout/vList2"/>
    <dgm:cxn modelId="{CB3FE6B7-033D-4D5B-8FB9-668609253748}" type="presOf" srcId="{480B7C8B-71C0-4080-BF6C-C2EA1F033627}" destId="{39196653-D8D8-452C-8C29-B5FBCA7E4F38}" srcOrd="0" destOrd="0" presId="urn:microsoft.com/office/officeart/2005/8/layout/vList2"/>
    <dgm:cxn modelId="{211A41DF-6918-461B-AE1B-E1DCB405E915}" type="presOf" srcId="{87C0DB90-4197-4D09-9472-09BD56F77FCB}" destId="{1F48815C-A0D7-4D33-AE5F-97F17FBC5E95}" srcOrd="0" destOrd="0" presId="urn:microsoft.com/office/officeart/2005/8/layout/vList2"/>
    <dgm:cxn modelId="{8BC326FF-F2DD-4B32-A2B6-C2D1FFB428DB}" type="presOf" srcId="{D4ACDD4C-9903-47A1-B8DC-0C5231BC7EB2}" destId="{A22C6DFB-C4AC-41B0-A80D-9A7DF2A5C064}" srcOrd="0" destOrd="0" presId="urn:microsoft.com/office/officeart/2005/8/layout/vList2"/>
    <dgm:cxn modelId="{9C0E9CD1-6AAE-4977-894C-059062AA14BF}" type="presParOf" srcId="{12B88C35-569D-4636-9664-E3D30B6488CA}" destId="{A22C6DFB-C4AC-41B0-A80D-9A7DF2A5C064}" srcOrd="0" destOrd="0" presId="urn:microsoft.com/office/officeart/2005/8/layout/vList2"/>
    <dgm:cxn modelId="{C7E68968-7126-4F30-87BD-72D33D631E40}" type="presParOf" srcId="{12B88C35-569D-4636-9664-E3D30B6488CA}" destId="{D0870629-1BDD-4FD5-88AE-69754B31AB3F}" srcOrd="1" destOrd="0" presId="urn:microsoft.com/office/officeart/2005/8/layout/vList2"/>
    <dgm:cxn modelId="{173184E8-065A-4CB6-9FAC-CB40764180CB}" type="presParOf" srcId="{12B88C35-569D-4636-9664-E3D30B6488CA}" destId="{EFC23438-A7DC-4C6A-855A-FC29BF9192AC}" srcOrd="2" destOrd="0" presId="urn:microsoft.com/office/officeart/2005/8/layout/vList2"/>
    <dgm:cxn modelId="{3B84C063-60AA-4E00-BD0C-809C4918557E}" type="presParOf" srcId="{12B88C35-569D-4636-9664-E3D30B6488CA}" destId="{2FEBA49B-523B-42C3-8C5B-1C83583CAE24}" srcOrd="3" destOrd="0" presId="urn:microsoft.com/office/officeart/2005/8/layout/vList2"/>
    <dgm:cxn modelId="{04EF11CB-4512-454C-906C-2684CD4A55D0}" type="presParOf" srcId="{12B88C35-569D-4636-9664-E3D30B6488CA}" destId="{05B189EB-D26E-494A-A405-F917A867365F}" srcOrd="4" destOrd="0" presId="urn:microsoft.com/office/officeart/2005/8/layout/vList2"/>
    <dgm:cxn modelId="{9BB62F66-F6FA-4942-9312-A3C4879F7A5B}" type="presParOf" srcId="{12B88C35-569D-4636-9664-E3D30B6488CA}" destId="{79BAFA8A-2B82-4A6F-9E84-F778E12F2FDC}" srcOrd="5" destOrd="0" presId="urn:microsoft.com/office/officeart/2005/8/layout/vList2"/>
    <dgm:cxn modelId="{45A0EB83-5745-4101-8F89-D24DD01B0312}" type="presParOf" srcId="{12B88C35-569D-4636-9664-E3D30B6488CA}" destId="{1F48815C-A0D7-4D33-AE5F-97F17FBC5E95}" srcOrd="6" destOrd="0" presId="urn:microsoft.com/office/officeart/2005/8/layout/vList2"/>
    <dgm:cxn modelId="{077A5971-774D-4F1C-AABD-AEA62ED4BFE5}" type="presParOf" srcId="{12B88C35-569D-4636-9664-E3D30B6488CA}" destId="{3943F7C5-449B-48AF-9187-6EC27F7ECC5E}" srcOrd="7" destOrd="0" presId="urn:microsoft.com/office/officeart/2005/8/layout/vList2"/>
    <dgm:cxn modelId="{2478D3C2-B783-476A-A261-9E84F9FD18D3}" type="presParOf" srcId="{12B88C35-569D-4636-9664-E3D30B6488CA}" destId="{39196653-D8D8-452C-8C29-B5FBCA7E4F38}" srcOrd="8" destOrd="0" presId="urn:microsoft.com/office/officeart/2005/8/layout/vList2"/>
    <dgm:cxn modelId="{CC0E3B50-4619-4F63-8F4D-307EAF51F73D}" type="presParOf" srcId="{12B88C35-569D-4636-9664-E3D30B6488CA}" destId="{EA104B3A-B98F-4486-89F8-643600B045C2}" srcOrd="9" destOrd="0" presId="urn:microsoft.com/office/officeart/2005/8/layout/vList2"/>
    <dgm:cxn modelId="{E3454AB1-2D07-4B71-810F-59AF1E28E217}" type="presParOf" srcId="{12B88C35-569D-4636-9664-E3D30B6488CA}" destId="{14104D32-74E9-4F81-ABCD-1D65E9EB0AD9}" srcOrd="10" destOrd="0" presId="urn:microsoft.com/office/officeart/2005/8/layout/vList2"/>
    <dgm:cxn modelId="{ABAA01FF-1C41-43AB-A051-E6338748B640}" type="presParOf" srcId="{12B88C35-569D-4636-9664-E3D30B6488CA}" destId="{139F3060-D496-467D-B7EA-4F1A2978823A}" srcOrd="11" destOrd="0" presId="urn:microsoft.com/office/officeart/2005/8/layout/vList2"/>
    <dgm:cxn modelId="{00303342-6250-4336-8FB0-E3EA624C6262}" type="presParOf" srcId="{12B88C35-569D-4636-9664-E3D30B6488CA}" destId="{B9CD3425-8575-4904-AA73-6F59E24726CA}"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ECB4D-9B3B-49D0-91BB-29829D9B629B}"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n-US"/>
        </a:p>
      </dgm:t>
    </dgm:pt>
    <dgm:pt modelId="{CB4A8580-545D-40C5-BBA1-A32D8764AEF6}">
      <dgm:prSet phldrT="[Text]"/>
      <dgm:spPr/>
      <dgm:t>
        <a:bodyPr/>
        <a:lstStyle/>
        <a:p>
          <a:r>
            <a:rPr lang="en-US" b="0" dirty="0">
              <a:solidFill>
                <a:schemeClr val="accent1"/>
              </a:solidFill>
            </a:rPr>
            <a:t>Institutions of Higher Education (IHEs)</a:t>
          </a:r>
        </a:p>
      </dgm:t>
    </dgm:pt>
    <dgm:pt modelId="{97169E00-898D-4511-9C93-423014E3B2FE}" type="parTrans" cxnId="{1069E9CE-EC5A-4D99-941A-464F11B21A39}">
      <dgm:prSet/>
      <dgm:spPr/>
      <dgm:t>
        <a:bodyPr/>
        <a:lstStyle/>
        <a:p>
          <a:endParaRPr lang="en-US"/>
        </a:p>
      </dgm:t>
    </dgm:pt>
    <dgm:pt modelId="{D4829BB8-9694-441A-94DB-C1B06EC35552}" type="sibTrans" cxnId="{1069E9CE-EC5A-4D99-941A-464F11B21A39}">
      <dgm:prSet/>
      <dgm:spPr/>
      <dgm:t>
        <a:bodyPr/>
        <a:lstStyle/>
        <a:p>
          <a:endParaRPr lang="en-US"/>
        </a:p>
      </dgm:t>
    </dgm:pt>
    <dgm:pt modelId="{A33D3833-2D72-45BD-9EBA-5A3FF5F590B0}">
      <dgm:prSet phldrT="[Text]"/>
      <dgm:spPr>
        <a:solidFill>
          <a:srgbClr val="0070C0"/>
        </a:solidFill>
      </dgm:spPr>
      <dgm:t>
        <a:bodyPr/>
        <a:lstStyle/>
        <a:p>
          <a:r>
            <a:rPr lang="en-US" dirty="0"/>
            <a:t>Institutions of Higher Education (IHEs) provide coursework leading to Gateways to Opportunity Early Childhood Credentials and degrees</a:t>
          </a:r>
        </a:p>
      </dgm:t>
    </dgm:pt>
    <dgm:pt modelId="{2B2933F4-393B-4C84-944C-9E036596290D}" type="parTrans" cxnId="{58A47A03-C096-45B5-8C0E-7778433A2B9E}">
      <dgm:prSet/>
      <dgm:spPr/>
      <dgm:t>
        <a:bodyPr/>
        <a:lstStyle/>
        <a:p>
          <a:endParaRPr lang="en-US"/>
        </a:p>
      </dgm:t>
    </dgm:pt>
    <dgm:pt modelId="{96406C83-2214-419D-9567-EF2DF15389E4}" type="sibTrans" cxnId="{58A47A03-C096-45B5-8C0E-7778433A2B9E}">
      <dgm:prSet/>
      <dgm:spPr/>
      <dgm:t>
        <a:bodyPr/>
        <a:lstStyle/>
        <a:p>
          <a:endParaRPr lang="en-US"/>
        </a:p>
      </dgm:t>
    </dgm:pt>
    <dgm:pt modelId="{DFE4C777-1397-49E0-B424-FE2E38C54837}">
      <dgm:prSet phldrT="[Text]"/>
      <dgm:spPr/>
      <dgm:t>
        <a:bodyPr/>
        <a:lstStyle/>
        <a:p>
          <a:r>
            <a:rPr lang="en-US" b="0" dirty="0">
              <a:solidFill>
                <a:schemeClr val="accent1"/>
              </a:solidFill>
            </a:rPr>
            <a:t>Apprenticeship Intermediary (UIC)</a:t>
          </a:r>
        </a:p>
      </dgm:t>
    </dgm:pt>
    <dgm:pt modelId="{62278EBC-1B36-4755-8E1D-9DC062F0734E}" type="parTrans" cxnId="{D2E07AF7-CC7B-465A-B14B-F9730A2219B8}">
      <dgm:prSet/>
      <dgm:spPr/>
      <dgm:t>
        <a:bodyPr/>
        <a:lstStyle/>
        <a:p>
          <a:endParaRPr lang="en-US"/>
        </a:p>
      </dgm:t>
    </dgm:pt>
    <dgm:pt modelId="{7F6A5579-E98F-48A9-A236-9690AF14910D}" type="sibTrans" cxnId="{D2E07AF7-CC7B-465A-B14B-F9730A2219B8}">
      <dgm:prSet/>
      <dgm:spPr/>
      <dgm:t>
        <a:bodyPr/>
        <a:lstStyle/>
        <a:p>
          <a:endParaRPr lang="en-US"/>
        </a:p>
      </dgm:t>
    </dgm:pt>
    <dgm:pt modelId="{75FA6AA4-041E-4857-9251-35011B45CBB2}">
      <dgm:prSet phldrT="[Text]"/>
      <dgm:spPr>
        <a:solidFill>
          <a:srgbClr val="0070C0"/>
        </a:solidFill>
      </dgm:spPr>
      <dgm:t>
        <a:bodyPr/>
        <a:lstStyle/>
        <a:p>
          <a:r>
            <a:rPr lang="en-US" dirty="0"/>
            <a:t>Workforce intermediary supports partnerships between IHEs and child care programs and provides support to site-based mentors, convenes advisory council, and serves as liaison to DOL</a:t>
          </a:r>
        </a:p>
      </dgm:t>
    </dgm:pt>
    <dgm:pt modelId="{A3C3E527-D678-4F59-9B77-EDD8BD76AD58}" type="parTrans" cxnId="{846D8A55-1E4B-4EDD-97DB-12546605BB64}">
      <dgm:prSet/>
      <dgm:spPr/>
      <dgm:t>
        <a:bodyPr/>
        <a:lstStyle/>
        <a:p>
          <a:endParaRPr lang="en-US"/>
        </a:p>
      </dgm:t>
    </dgm:pt>
    <dgm:pt modelId="{D80826C7-0B56-45AF-B8D3-4D0D182615B4}" type="sibTrans" cxnId="{846D8A55-1E4B-4EDD-97DB-12546605BB64}">
      <dgm:prSet/>
      <dgm:spPr/>
      <dgm:t>
        <a:bodyPr/>
        <a:lstStyle/>
        <a:p>
          <a:endParaRPr lang="en-US"/>
        </a:p>
      </dgm:t>
    </dgm:pt>
    <dgm:pt modelId="{6573B93F-FAA7-409E-9C20-2AFC7087A5E5}">
      <dgm:prSet phldrT="[Text]"/>
      <dgm:spPr/>
      <dgm:t>
        <a:bodyPr/>
        <a:lstStyle/>
        <a:p>
          <a:r>
            <a:rPr lang="en-US" dirty="0">
              <a:solidFill>
                <a:schemeClr val="accent1"/>
              </a:solidFill>
            </a:rPr>
            <a:t>Child Care Programs</a:t>
          </a:r>
        </a:p>
      </dgm:t>
    </dgm:pt>
    <dgm:pt modelId="{DBEC0966-2192-4227-8463-6A6CF5D33CAC}" type="parTrans" cxnId="{3D904304-F1A5-4947-96BF-002391B1291B}">
      <dgm:prSet/>
      <dgm:spPr/>
      <dgm:t>
        <a:bodyPr/>
        <a:lstStyle/>
        <a:p>
          <a:endParaRPr lang="en-US"/>
        </a:p>
      </dgm:t>
    </dgm:pt>
    <dgm:pt modelId="{0BF3B6F9-A74B-47BF-9C5E-FFCE52170A5D}" type="sibTrans" cxnId="{3D904304-F1A5-4947-96BF-002391B1291B}">
      <dgm:prSet/>
      <dgm:spPr/>
      <dgm:t>
        <a:bodyPr/>
        <a:lstStyle/>
        <a:p>
          <a:endParaRPr lang="en-US"/>
        </a:p>
      </dgm:t>
    </dgm:pt>
    <dgm:pt modelId="{A4DE697B-88C1-4A38-87DD-2BDC22FDA48D}">
      <dgm:prSet phldrT="[Text]"/>
      <dgm:spPr>
        <a:solidFill>
          <a:srgbClr val="0070C0"/>
        </a:solidFill>
      </dgm:spPr>
      <dgm:t>
        <a:bodyPr/>
        <a:lstStyle/>
        <a:p>
          <a:r>
            <a:rPr lang="en-US" dirty="0"/>
            <a:t>IDHS/INCCRRA provides beneficiary agreements to participating child care programs to fund wage scale  tied to credentials and degrees and conditions that support professional learning in the workplace</a:t>
          </a:r>
        </a:p>
      </dgm:t>
    </dgm:pt>
    <dgm:pt modelId="{443DAE01-5456-4857-A9BF-D05B4ED87854}" type="parTrans" cxnId="{21FE56EE-AC7B-463C-B397-3FF95E999478}">
      <dgm:prSet/>
      <dgm:spPr/>
      <dgm:t>
        <a:bodyPr/>
        <a:lstStyle/>
        <a:p>
          <a:endParaRPr lang="en-US"/>
        </a:p>
      </dgm:t>
    </dgm:pt>
    <dgm:pt modelId="{47E7A147-C12D-4D13-A4A8-6CD4F9EEB06A}" type="sibTrans" cxnId="{21FE56EE-AC7B-463C-B397-3FF95E999478}">
      <dgm:prSet/>
      <dgm:spPr/>
      <dgm:t>
        <a:bodyPr/>
        <a:lstStyle/>
        <a:p>
          <a:endParaRPr lang="en-US"/>
        </a:p>
      </dgm:t>
    </dgm:pt>
    <dgm:pt modelId="{0B03CB7E-00ED-4BAC-84B9-CD7A8DC4B0B8}" type="pres">
      <dgm:prSet presAssocID="{18BECB4D-9B3B-49D0-91BB-29829D9B629B}" presName="linearFlow" presStyleCnt="0">
        <dgm:presLayoutVars>
          <dgm:dir/>
          <dgm:animLvl val="lvl"/>
          <dgm:resizeHandles/>
        </dgm:presLayoutVars>
      </dgm:prSet>
      <dgm:spPr/>
    </dgm:pt>
    <dgm:pt modelId="{B25BF8AD-07F0-425C-AE66-0E5DD0F098D0}" type="pres">
      <dgm:prSet presAssocID="{CB4A8580-545D-40C5-BBA1-A32D8764AEF6}" presName="compositeNode" presStyleCnt="0">
        <dgm:presLayoutVars>
          <dgm:bulletEnabled val="1"/>
        </dgm:presLayoutVars>
      </dgm:prSet>
      <dgm:spPr/>
    </dgm:pt>
    <dgm:pt modelId="{3F3EDCBA-CDE9-441D-B557-F0D2E4DC047F}" type="pres">
      <dgm:prSet presAssocID="{CB4A8580-545D-40C5-BBA1-A32D8764AEF6}" presName="image" presStyleLbl="fgImgPlace1" presStyleIdx="0" presStyleCnt="3" custLinFactNeighborX="-4226" custLinFactNeighborY="-20291"/>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Diploma roll with solid fill"/>
        </a:ext>
      </dgm:extLst>
    </dgm:pt>
    <dgm:pt modelId="{ADFC39ED-D96A-4AA2-9A5C-915BF9A69BD9}" type="pres">
      <dgm:prSet presAssocID="{CB4A8580-545D-40C5-BBA1-A32D8764AEF6}" presName="childNode" presStyleLbl="node1" presStyleIdx="0" presStyleCnt="3">
        <dgm:presLayoutVars>
          <dgm:bulletEnabled val="1"/>
        </dgm:presLayoutVars>
      </dgm:prSet>
      <dgm:spPr/>
    </dgm:pt>
    <dgm:pt modelId="{C098B1C0-40E8-4728-9958-0260296290B7}" type="pres">
      <dgm:prSet presAssocID="{CB4A8580-545D-40C5-BBA1-A32D8764AEF6}" presName="parentNode" presStyleLbl="revTx" presStyleIdx="0" presStyleCnt="3">
        <dgm:presLayoutVars>
          <dgm:chMax val="0"/>
          <dgm:bulletEnabled val="1"/>
        </dgm:presLayoutVars>
      </dgm:prSet>
      <dgm:spPr/>
    </dgm:pt>
    <dgm:pt modelId="{2B95AA70-373F-4C09-963D-804EB3995F72}" type="pres">
      <dgm:prSet presAssocID="{D4829BB8-9694-441A-94DB-C1B06EC35552}" presName="sibTrans" presStyleCnt="0"/>
      <dgm:spPr/>
    </dgm:pt>
    <dgm:pt modelId="{7867D6BF-4EA8-42A4-A660-C5E799EFD79D}" type="pres">
      <dgm:prSet presAssocID="{DFE4C777-1397-49E0-B424-FE2E38C54837}" presName="compositeNode" presStyleCnt="0">
        <dgm:presLayoutVars>
          <dgm:bulletEnabled val="1"/>
        </dgm:presLayoutVars>
      </dgm:prSet>
      <dgm:spPr/>
    </dgm:pt>
    <dgm:pt modelId="{E62975E6-7B79-403A-98FF-7E8DA4B9A9E7}" type="pres">
      <dgm:prSet presAssocID="{DFE4C777-1397-49E0-B424-FE2E38C54837}" presName="image" presStyleLbl="fgImgPlace1" presStyleIdx="1" presStyleCnt="3" custLinFactNeighborX="-17751" custLinFactNeighborY="-1191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ridge scene with solid fill"/>
        </a:ext>
      </dgm:extLst>
    </dgm:pt>
    <dgm:pt modelId="{DD22CCD7-5AEA-4D47-95B2-EBCD8C059E7F}" type="pres">
      <dgm:prSet presAssocID="{DFE4C777-1397-49E0-B424-FE2E38C54837}" presName="childNode" presStyleLbl="node1" presStyleIdx="1" presStyleCnt="3">
        <dgm:presLayoutVars>
          <dgm:bulletEnabled val="1"/>
        </dgm:presLayoutVars>
      </dgm:prSet>
      <dgm:spPr/>
    </dgm:pt>
    <dgm:pt modelId="{40E93E96-A4EF-4600-8117-2D5A6F073686}" type="pres">
      <dgm:prSet presAssocID="{DFE4C777-1397-49E0-B424-FE2E38C54837}" presName="parentNode" presStyleLbl="revTx" presStyleIdx="1" presStyleCnt="3">
        <dgm:presLayoutVars>
          <dgm:chMax val="0"/>
          <dgm:bulletEnabled val="1"/>
        </dgm:presLayoutVars>
      </dgm:prSet>
      <dgm:spPr/>
    </dgm:pt>
    <dgm:pt modelId="{F0EAE892-1EEA-4F95-94DB-AB5E75B50482}" type="pres">
      <dgm:prSet presAssocID="{7F6A5579-E98F-48A9-A236-9690AF14910D}" presName="sibTrans" presStyleCnt="0"/>
      <dgm:spPr/>
    </dgm:pt>
    <dgm:pt modelId="{56DB4B7C-E8D4-42A9-AF43-89277C3FE22A}" type="pres">
      <dgm:prSet presAssocID="{6573B93F-FAA7-409E-9C20-2AFC7087A5E5}" presName="compositeNode" presStyleCnt="0">
        <dgm:presLayoutVars>
          <dgm:bulletEnabled val="1"/>
        </dgm:presLayoutVars>
      </dgm:prSet>
      <dgm:spPr/>
    </dgm:pt>
    <dgm:pt modelId="{A8346036-C190-4497-8D16-7A1AE1047568}" type="pres">
      <dgm:prSet presAssocID="{6573B93F-FAA7-409E-9C20-2AFC7087A5E5}" presName="image" presStyleLbl="fgImgPlace1" presStyleIdx="2" presStyleCnt="3" custLinFactNeighborX="-5917" custLinFactNeighborY="-1191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Payroll with solid fill"/>
        </a:ext>
      </dgm:extLst>
    </dgm:pt>
    <dgm:pt modelId="{C913DB3B-6BA9-4A37-843A-82F8FDE84662}" type="pres">
      <dgm:prSet presAssocID="{6573B93F-FAA7-409E-9C20-2AFC7087A5E5}" presName="childNode" presStyleLbl="node1" presStyleIdx="2" presStyleCnt="3">
        <dgm:presLayoutVars>
          <dgm:bulletEnabled val="1"/>
        </dgm:presLayoutVars>
      </dgm:prSet>
      <dgm:spPr/>
    </dgm:pt>
    <dgm:pt modelId="{F3A2A738-CCD7-4768-9205-DCF7CCE7BD0E}" type="pres">
      <dgm:prSet presAssocID="{6573B93F-FAA7-409E-9C20-2AFC7087A5E5}" presName="parentNode" presStyleLbl="revTx" presStyleIdx="2" presStyleCnt="3">
        <dgm:presLayoutVars>
          <dgm:chMax val="0"/>
          <dgm:bulletEnabled val="1"/>
        </dgm:presLayoutVars>
      </dgm:prSet>
      <dgm:spPr/>
    </dgm:pt>
  </dgm:ptLst>
  <dgm:cxnLst>
    <dgm:cxn modelId="{58A47A03-C096-45B5-8C0E-7778433A2B9E}" srcId="{CB4A8580-545D-40C5-BBA1-A32D8764AEF6}" destId="{A33D3833-2D72-45BD-9EBA-5A3FF5F590B0}" srcOrd="0" destOrd="0" parTransId="{2B2933F4-393B-4C84-944C-9E036596290D}" sibTransId="{96406C83-2214-419D-9567-EF2DF15389E4}"/>
    <dgm:cxn modelId="{3D904304-F1A5-4947-96BF-002391B1291B}" srcId="{18BECB4D-9B3B-49D0-91BB-29829D9B629B}" destId="{6573B93F-FAA7-409E-9C20-2AFC7087A5E5}" srcOrd="2" destOrd="0" parTransId="{DBEC0966-2192-4227-8463-6A6CF5D33CAC}" sibTransId="{0BF3B6F9-A74B-47BF-9C5E-FFCE52170A5D}"/>
    <dgm:cxn modelId="{01334605-D297-41F4-8837-54CD0AB87C4F}" type="presOf" srcId="{A4DE697B-88C1-4A38-87DD-2BDC22FDA48D}" destId="{C913DB3B-6BA9-4A37-843A-82F8FDE84662}" srcOrd="0" destOrd="0" presId="urn:microsoft.com/office/officeart/2005/8/layout/hList2"/>
    <dgm:cxn modelId="{0DE64C34-BCD1-4AAF-86A4-C8A28859618D}" type="presOf" srcId="{75FA6AA4-041E-4857-9251-35011B45CBB2}" destId="{DD22CCD7-5AEA-4D47-95B2-EBCD8C059E7F}" srcOrd="0" destOrd="0" presId="urn:microsoft.com/office/officeart/2005/8/layout/hList2"/>
    <dgm:cxn modelId="{41873842-230C-468D-9437-1D48758A7ED4}" type="presOf" srcId="{A33D3833-2D72-45BD-9EBA-5A3FF5F590B0}" destId="{ADFC39ED-D96A-4AA2-9A5C-915BF9A69BD9}" srcOrd="0" destOrd="0" presId="urn:microsoft.com/office/officeart/2005/8/layout/hList2"/>
    <dgm:cxn modelId="{DEF28B73-A2FF-4C86-99C5-31FA059985E4}" type="presOf" srcId="{18BECB4D-9B3B-49D0-91BB-29829D9B629B}" destId="{0B03CB7E-00ED-4BAC-84B9-CD7A8DC4B0B8}" srcOrd="0" destOrd="0" presId="urn:microsoft.com/office/officeart/2005/8/layout/hList2"/>
    <dgm:cxn modelId="{846D8A55-1E4B-4EDD-97DB-12546605BB64}" srcId="{DFE4C777-1397-49E0-B424-FE2E38C54837}" destId="{75FA6AA4-041E-4857-9251-35011B45CBB2}" srcOrd="0" destOrd="0" parTransId="{A3C3E527-D678-4F59-9B77-EDD8BD76AD58}" sibTransId="{D80826C7-0B56-45AF-B8D3-4D0D182615B4}"/>
    <dgm:cxn modelId="{BDE5B376-30B2-4E96-92E9-B6591A2DB4C5}" type="presOf" srcId="{6573B93F-FAA7-409E-9C20-2AFC7087A5E5}" destId="{F3A2A738-CCD7-4768-9205-DCF7CCE7BD0E}" srcOrd="0" destOrd="0" presId="urn:microsoft.com/office/officeart/2005/8/layout/hList2"/>
    <dgm:cxn modelId="{98CA07A3-2001-463B-876C-A22FEA81AB50}" type="presOf" srcId="{DFE4C777-1397-49E0-B424-FE2E38C54837}" destId="{40E93E96-A4EF-4600-8117-2D5A6F073686}" srcOrd="0" destOrd="0" presId="urn:microsoft.com/office/officeart/2005/8/layout/hList2"/>
    <dgm:cxn modelId="{49540DA5-0487-4E3C-92A9-89C430241C8C}" type="presOf" srcId="{CB4A8580-545D-40C5-BBA1-A32D8764AEF6}" destId="{C098B1C0-40E8-4728-9958-0260296290B7}" srcOrd="0" destOrd="0" presId="urn:microsoft.com/office/officeart/2005/8/layout/hList2"/>
    <dgm:cxn modelId="{1069E9CE-EC5A-4D99-941A-464F11B21A39}" srcId="{18BECB4D-9B3B-49D0-91BB-29829D9B629B}" destId="{CB4A8580-545D-40C5-BBA1-A32D8764AEF6}" srcOrd="0" destOrd="0" parTransId="{97169E00-898D-4511-9C93-423014E3B2FE}" sibTransId="{D4829BB8-9694-441A-94DB-C1B06EC35552}"/>
    <dgm:cxn modelId="{21FE56EE-AC7B-463C-B397-3FF95E999478}" srcId="{6573B93F-FAA7-409E-9C20-2AFC7087A5E5}" destId="{A4DE697B-88C1-4A38-87DD-2BDC22FDA48D}" srcOrd="0" destOrd="0" parTransId="{443DAE01-5456-4857-A9BF-D05B4ED87854}" sibTransId="{47E7A147-C12D-4D13-A4A8-6CD4F9EEB06A}"/>
    <dgm:cxn modelId="{D2E07AF7-CC7B-465A-B14B-F9730A2219B8}" srcId="{18BECB4D-9B3B-49D0-91BB-29829D9B629B}" destId="{DFE4C777-1397-49E0-B424-FE2E38C54837}" srcOrd="1" destOrd="0" parTransId="{62278EBC-1B36-4755-8E1D-9DC062F0734E}" sibTransId="{7F6A5579-E98F-48A9-A236-9690AF14910D}"/>
    <dgm:cxn modelId="{CE34F22F-0FAD-4BFA-8369-7B01A42E5B41}" type="presParOf" srcId="{0B03CB7E-00ED-4BAC-84B9-CD7A8DC4B0B8}" destId="{B25BF8AD-07F0-425C-AE66-0E5DD0F098D0}" srcOrd="0" destOrd="0" presId="urn:microsoft.com/office/officeart/2005/8/layout/hList2"/>
    <dgm:cxn modelId="{35FAE7F7-25A7-4450-B08F-4E0737F194CB}" type="presParOf" srcId="{B25BF8AD-07F0-425C-AE66-0E5DD0F098D0}" destId="{3F3EDCBA-CDE9-441D-B557-F0D2E4DC047F}" srcOrd="0" destOrd="0" presId="urn:microsoft.com/office/officeart/2005/8/layout/hList2"/>
    <dgm:cxn modelId="{5F61ACB3-BB55-48AA-96FD-2D5ACB7DA29A}" type="presParOf" srcId="{B25BF8AD-07F0-425C-AE66-0E5DD0F098D0}" destId="{ADFC39ED-D96A-4AA2-9A5C-915BF9A69BD9}" srcOrd="1" destOrd="0" presId="urn:microsoft.com/office/officeart/2005/8/layout/hList2"/>
    <dgm:cxn modelId="{6F2F2570-0DC6-42DB-93AD-22C4D0A5F238}" type="presParOf" srcId="{B25BF8AD-07F0-425C-AE66-0E5DD0F098D0}" destId="{C098B1C0-40E8-4728-9958-0260296290B7}" srcOrd="2" destOrd="0" presId="urn:microsoft.com/office/officeart/2005/8/layout/hList2"/>
    <dgm:cxn modelId="{2B34C810-9E16-443D-8F62-FB37EBC54501}" type="presParOf" srcId="{0B03CB7E-00ED-4BAC-84B9-CD7A8DC4B0B8}" destId="{2B95AA70-373F-4C09-963D-804EB3995F72}" srcOrd="1" destOrd="0" presId="urn:microsoft.com/office/officeart/2005/8/layout/hList2"/>
    <dgm:cxn modelId="{A7273CB6-2CCF-449A-ADCC-5C9320C9F787}" type="presParOf" srcId="{0B03CB7E-00ED-4BAC-84B9-CD7A8DC4B0B8}" destId="{7867D6BF-4EA8-42A4-A660-C5E799EFD79D}" srcOrd="2" destOrd="0" presId="urn:microsoft.com/office/officeart/2005/8/layout/hList2"/>
    <dgm:cxn modelId="{AD4CFE99-9D44-40A9-96E8-A97AEBAE71FE}" type="presParOf" srcId="{7867D6BF-4EA8-42A4-A660-C5E799EFD79D}" destId="{E62975E6-7B79-403A-98FF-7E8DA4B9A9E7}" srcOrd="0" destOrd="0" presId="urn:microsoft.com/office/officeart/2005/8/layout/hList2"/>
    <dgm:cxn modelId="{0F9060D7-8DAB-46F6-B48D-3B3D5DF6357A}" type="presParOf" srcId="{7867D6BF-4EA8-42A4-A660-C5E799EFD79D}" destId="{DD22CCD7-5AEA-4D47-95B2-EBCD8C059E7F}" srcOrd="1" destOrd="0" presId="urn:microsoft.com/office/officeart/2005/8/layout/hList2"/>
    <dgm:cxn modelId="{AD21971B-2B06-4AEF-AE9D-F44E112D3717}" type="presParOf" srcId="{7867D6BF-4EA8-42A4-A660-C5E799EFD79D}" destId="{40E93E96-A4EF-4600-8117-2D5A6F073686}" srcOrd="2" destOrd="0" presId="urn:microsoft.com/office/officeart/2005/8/layout/hList2"/>
    <dgm:cxn modelId="{4E0D7F13-82BB-440E-8D8E-95336A154E76}" type="presParOf" srcId="{0B03CB7E-00ED-4BAC-84B9-CD7A8DC4B0B8}" destId="{F0EAE892-1EEA-4F95-94DB-AB5E75B50482}" srcOrd="3" destOrd="0" presId="urn:microsoft.com/office/officeart/2005/8/layout/hList2"/>
    <dgm:cxn modelId="{893C7039-136F-4625-8CC6-12F5E8D5EA6C}" type="presParOf" srcId="{0B03CB7E-00ED-4BAC-84B9-CD7A8DC4B0B8}" destId="{56DB4B7C-E8D4-42A9-AF43-89277C3FE22A}" srcOrd="4" destOrd="0" presId="urn:microsoft.com/office/officeart/2005/8/layout/hList2"/>
    <dgm:cxn modelId="{9FBC6065-B531-4CCA-8F31-16431507E745}" type="presParOf" srcId="{56DB4B7C-E8D4-42A9-AF43-89277C3FE22A}" destId="{A8346036-C190-4497-8D16-7A1AE1047568}" srcOrd="0" destOrd="0" presId="urn:microsoft.com/office/officeart/2005/8/layout/hList2"/>
    <dgm:cxn modelId="{762067B7-8384-42C4-8573-D698F6FCC7CE}" type="presParOf" srcId="{56DB4B7C-E8D4-42A9-AF43-89277C3FE22A}" destId="{C913DB3B-6BA9-4A37-843A-82F8FDE84662}" srcOrd="1" destOrd="0" presId="urn:microsoft.com/office/officeart/2005/8/layout/hList2"/>
    <dgm:cxn modelId="{3EEA705F-E15E-4114-B8CF-888E266FD92D}" type="presParOf" srcId="{56DB4B7C-E8D4-42A9-AF43-89277C3FE22A}" destId="{F3A2A738-CCD7-4768-9205-DCF7CCE7BD0E}"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B7DA594-B9BB-4A53-9FCE-2D798FB78E74}"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84403D05-9B9D-45CB-958F-44B25BA46801}">
      <dgm:prSet/>
      <dgm:spPr/>
      <dgm:t>
        <a:bodyPr/>
        <a:lstStyle/>
        <a:p>
          <a:r>
            <a:rPr lang="en-US"/>
            <a:t>Available online at </a:t>
          </a:r>
          <a:r>
            <a:rPr lang="en-US">
              <a:hlinkClick xmlns:r="http://schemas.openxmlformats.org/officeDocument/2006/relationships" r:id="rId1"/>
            </a:rPr>
            <a:t>ISBE</a:t>
          </a:r>
          <a:endParaRPr lang="en-US"/>
        </a:p>
      </dgm:t>
    </dgm:pt>
    <dgm:pt modelId="{842208E2-0112-4390-9DFF-701E845C050E}" type="parTrans" cxnId="{16C8468D-99A6-4FD4-B133-EAEFE4E9E71D}">
      <dgm:prSet/>
      <dgm:spPr/>
      <dgm:t>
        <a:bodyPr/>
        <a:lstStyle/>
        <a:p>
          <a:endParaRPr lang="en-US"/>
        </a:p>
      </dgm:t>
    </dgm:pt>
    <dgm:pt modelId="{37E8A7AA-87B9-426D-8AB8-790DCF7187BD}" type="sibTrans" cxnId="{16C8468D-99A6-4FD4-B133-EAEFE4E9E71D}">
      <dgm:prSet/>
      <dgm:spPr/>
      <dgm:t>
        <a:bodyPr/>
        <a:lstStyle/>
        <a:p>
          <a:endParaRPr lang="en-US"/>
        </a:p>
      </dgm:t>
    </dgm:pt>
    <dgm:pt modelId="{CD837F41-A41C-45B3-82A0-46E13D21DDFE}">
      <dgm:prSet/>
      <dgm:spPr/>
      <dgm:t>
        <a:bodyPr/>
        <a:lstStyle/>
        <a:p>
          <a:r>
            <a:rPr lang="en-US"/>
            <a:t>Data from 2022-2023 school year and covers 2019-2023</a:t>
          </a:r>
        </a:p>
      </dgm:t>
    </dgm:pt>
    <dgm:pt modelId="{BC49EF3A-1F03-4BD9-910E-33A451F1E085}" type="parTrans" cxnId="{2A723945-990E-47CF-ADB9-93AA22EE3292}">
      <dgm:prSet/>
      <dgm:spPr/>
      <dgm:t>
        <a:bodyPr/>
        <a:lstStyle/>
        <a:p>
          <a:endParaRPr lang="en-US"/>
        </a:p>
      </dgm:t>
    </dgm:pt>
    <dgm:pt modelId="{16608739-23F2-4614-AABD-6C3922B68E3F}" type="sibTrans" cxnId="{2A723945-990E-47CF-ADB9-93AA22EE3292}">
      <dgm:prSet/>
      <dgm:spPr/>
      <dgm:t>
        <a:bodyPr/>
        <a:lstStyle/>
        <a:p>
          <a:endParaRPr lang="en-US"/>
        </a:p>
      </dgm:t>
    </dgm:pt>
    <dgm:pt modelId="{8688A1C5-47C3-4A5D-AD7A-94B7E32D6DFF}">
      <dgm:prSet/>
      <dgm:spPr/>
      <dgm:t>
        <a:bodyPr/>
        <a:lstStyle/>
        <a:p>
          <a:r>
            <a:rPr lang="en-US"/>
            <a:t>Includes Illinois Department of Employment Security Data</a:t>
          </a:r>
        </a:p>
      </dgm:t>
    </dgm:pt>
    <dgm:pt modelId="{890AC1E4-80CC-4C2C-8D09-D85180702A49}" type="parTrans" cxnId="{CA3046AC-4CB4-4F28-ABD0-D639D9621570}">
      <dgm:prSet/>
      <dgm:spPr/>
      <dgm:t>
        <a:bodyPr/>
        <a:lstStyle/>
        <a:p>
          <a:endParaRPr lang="en-US"/>
        </a:p>
      </dgm:t>
    </dgm:pt>
    <dgm:pt modelId="{E02DAFC2-7BF3-4B35-B5CF-F768E00D5BC6}" type="sibTrans" cxnId="{CA3046AC-4CB4-4F28-ABD0-D639D9621570}">
      <dgm:prSet/>
      <dgm:spPr/>
      <dgm:t>
        <a:bodyPr/>
        <a:lstStyle/>
        <a:p>
          <a:endParaRPr lang="en-US"/>
        </a:p>
      </dgm:t>
    </dgm:pt>
    <dgm:pt modelId="{08247091-655C-4E69-8D74-FECC157FEF82}">
      <dgm:prSet/>
      <dgm:spPr/>
      <dgm:t>
        <a:bodyPr/>
        <a:lstStyle/>
        <a:p>
          <a:r>
            <a:rPr lang="en-US"/>
            <a:t>Highlights</a:t>
          </a:r>
        </a:p>
      </dgm:t>
    </dgm:pt>
    <dgm:pt modelId="{D529EFF0-F7DB-44C9-AF1B-7AC37CB41562}" type="parTrans" cxnId="{13BBFF7E-DDA9-4CE4-9318-B6EF840AF150}">
      <dgm:prSet/>
      <dgm:spPr/>
      <dgm:t>
        <a:bodyPr/>
        <a:lstStyle/>
        <a:p>
          <a:endParaRPr lang="en-US"/>
        </a:p>
      </dgm:t>
    </dgm:pt>
    <dgm:pt modelId="{E08250CF-E28A-4B50-ACA3-0A2073720869}" type="sibTrans" cxnId="{13BBFF7E-DDA9-4CE4-9318-B6EF840AF150}">
      <dgm:prSet/>
      <dgm:spPr/>
      <dgm:t>
        <a:bodyPr/>
        <a:lstStyle/>
        <a:p>
          <a:endParaRPr lang="en-US"/>
        </a:p>
      </dgm:t>
    </dgm:pt>
    <dgm:pt modelId="{8917E7D0-94C2-419C-AE79-150417C11DFE}">
      <dgm:prSet/>
      <dgm:spPr/>
      <dgm:t>
        <a:bodyPr/>
        <a:lstStyle/>
        <a:p>
          <a:r>
            <a:rPr lang="en-US"/>
            <a:t>6% increase in diverse candidate enrollment</a:t>
          </a:r>
        </a:p>
      </dgm:t>
    </dgm:pt>
    <dgm:pt modelId="{11D691FD-60BB-4510-A635-CF8FEFC3943F}" type="parTrans" cxnId="{96EF6C83-677B-4187-A97E-76B0A30CEE76}">
      <dgm:prSet/>
      <dgm:spPr/>
      <dgm:t>
        <a:bodyPr/>
        <a:lstStyle/>
        <a:p>
          <a:endParaRPr lang="en-US"/>
        </a:p>
      </dgm:t>
    </dgm:pt>
    <dgm:pt modelId="{41801593-9FF6-4850-A537-922DE6F4B6FE}" type="sibTrans" cxnId="{96EF6C83-677B-4187-A97E-76B0A30CEE76}">
      <dgm:prSet/>
      <dgm:spPr/>
      <dgm:t>
        <a:bodyPr/>
        <a:lstStyle/>
        <a:p>
          <a:endParaRPr lang="en-US"/>
        </a:p>
      </dgm:t>
    </dgm:pt>
    <dgm:pt modelId="{2D990532-920E-4789-9A3F-2D11385AC15E}">
      <dgm:prSet/>
      <dgm:spPr/>
      <dgm:t>
        <a:bodyPr/>
        <a:lstStyle/>
        <a:p>
          <a:r>
            <a:rPr lang="en-US"/>
            <a:t>86%placement rate</a:t>
          </a:r>
        </a:p>
      </dgm:t>
    </dgm:pt>
    <dgm:pt modelId="{DFBF715B-B82F-4B0F-B02E-E5DC85415B78}" type="parTrans" cxnId="{AEC68EA1-F112-4866-B6B3-BC0ABEF34572}">
      <dgm:prSet/>
      <dgm:spPr/>
      <dgm:t>
        <a:bodyPr/>
        <a:lstStyle/>
        <a:p>
          <a:endParaRPr lang="en-US"/>
        </a:p>
      </dgm:t>
    </dgm:pt>
    <dgm:pt modelId="{93C6D677-269D-4BE8-B874-7CC000140EF8}" type="sibTrans" cxnId="{AEC68EA1-F112-4866-B6B3-BC0ABEF34572}">
      <dgm:prSet/>
      <dgm:spPr/>
      <dgm:t>
        <a:bodyPr/>
        <a:lstStyle/>
        <a:p>
          <a:endParaRPr lang="en-US"/>
        </a:p>
      </dgm:t>
    </dgm:pt>
    <dgm:pt modelId="{67519E28-F83C-415B-8532-AE7F52E554E4}">
      <dgm:prSet/>
      <dgm:spPr/>
      <dgm:t>
        <a:bodyPr/>
        <a:lstStyle/>
        <a:p>
          <a:r>
            <a:rPr lang="en-US"/>
            <a:t>Teacher retention above state target</a:t>
          </a:r>
        </a:p>
      </dgm:t>
    </dgm:pt>
    <dgm:pt modelId="{04CAA7EC-70EF-4BEA-8271-D58C907A4315}" type="parTrans" cxnId="{14E81FCA-ECD3-45DA-B06F-C6419BE53704}">
      <dgm:prSet/>
      <dgm:spPr/>
      <dgm:t>
        <a:bodyPr/>
        <a:lstStyle/>
        <a:p>
          <a:endParaRPr lang="en-US"/>
        </a:p>
      </dgm:t>
    </dgm:pt>
    <dgm:pt modelId="{290857F2-A592-4E60-8DC0-F23C94BE5965}" type="sibTrans" cxnId="{14E81FCA-ECD3-45DA-B06F-C6419BE53704}">
      <dgm:prSet/>
      <dgm:spPr/>
      <dgm:t>
        <a:bodyPr/>
        <a:lstStyle/>
        <a:p>
          <a:endParaRPr lang="en-US"/>
        </a:p>
      </dgm:t>
    </dgm:pt>
    <dgm:pt modelId="{056B6CC6-95BE-425C-BCEF-B884ABF08562}" type="pres">
      <dgm:prSet presAssocID="{EB7DA594-B9BB-4A53-9FCE-2D798FB78E74}" presName="root" presStyleCnt="0">
        <dgm:presLayoutVars>
          <dgm:dir/>
          <dgm:resizeHandles val="exact"/>
        </dgm:presLayoutVars>
      </dgm:prSet>
      <dgm:spPr/>
    </dgm:pt>
    <dgm:pt modelId="{A39F0AC5-E39E-4AF9-966A-B54942D80169}" type="pres">
      <dgm:prSet presAssocID="{84403D05-9B9D-45CB-958F-44B25BA46801}" presName="compNode" presStyleCnt="0"/>
      <dgm:spPr/>
    </dgm:pt>
    <dgm:pt modelId="{6FD55FC5-0F64-4C1B-95B9-D21D9028832A}" type="pres">
      <dgm:prSet presAssocID="{84403D05-9B9D-45CB-958F-44B25BA46801}" presName="bgRect" presStyleLbl="bgShp" presStyleIdx="0" presStyleCnt="4"/>
      <dgm:spPr/>
    </dgm:pt>
    <dgm:pt modelId="{5087C20A-0818-43EC-AFB0-72CD224B609B}" type="pres">
      <dgm:prSet presAssocID="{84403D05-9B9D-45CB-958F-44B25BA46801}" presName="iconRect" presStyleLbl="node1" presStyleIdx="0" presStyleCnt="4"/>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Laptop"/>
        </a:ext>
      </dgm:extLst>
    </dgm:pt>
    <dgm:pt modelId="{D4F8B946-F9F8-44BD-8B7D-BE78171C331E}" type="pres">
      <dgm:prSet presAssocID="{84403D05-9B9D-45CB-958F-44B25BA46801}" presName="spaceRect" presStyleCnt="0"/>
      <dgm:spPr/>
    </dgm:pt>
    <dgm:pt modelId="{CBD9CF11-430B-4062-A4FC-18E6E956F97D}" type="pres">
      <dgm:prSet presAssocID="{84403D05-9B9D-45CB-958F-44B25BA46801}" presName="parTx" presStyleLbl="revTx" presStyleIdx="0" presStyleCnt="5">
        <dgm:presLayoutVars>
          <dgm:chMax val="0"/>
          <dgm:chPref val="0"/>
        </dgm:presLayoutVars>
      </dgm:prSet>
      <dgm:spPr/>
    </dgm:pt>
    <dgm:pt modelId="{CC0234D8-B826-434A-BC89-A3FF1A8769CD}" type="pres">
      <dgm:prSet presAssocID="{37E8A7AA-87B9-426D-8AB8-790DCF7187BD}" presName="sibTrans" presStyleCnt="0"/>
      <dgm:spPr/>
    </dgm:pt>
    <dgm:pt modelId="{AB88C469-215E-4A41-8221-4E94A3665002}" type="pres">
      <dgm:prSet presAssocID="{CD837F41-A41C-45B3-82A0-46E13D21DDFE}" presName="compNode" presStyleCnt="0"/>
      <dgm:spPr/>
    </dgm:pt>
    <dgm:pt modelId="{C4F93A0E-F7FD-4281-B94E-5AC8674516E2}" type="pres">
      <dgm:prSet presAssocID="{CD837F41-A41C-45B3-82A0-46E13D21DDFE}" presName="bgRect" presStyleLbl="bgShp" presStyleIdx="1" presStyleCnt="4"/>
      <dgm:spPr/>
    </dgm:pt>
    <dgm:pt modelId="{7F613E0E-FC55-48EF-A29E-D5E64B9363C3}" type="pres">
      <dgm:prSet presAssocID="{CD837F41-A41C-45B3-82A0-46E13D21DDFE}" presName="iconRect" presStyleLbl="node1" presStyleIdx="1" presStyleCnt="4"/>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Schoolhouse"/>
        </a:ext>
      </dgm:extLst>
    </dgm:pt>
    <dgm:pt modelId="{E8C98146-71EA-4E2E-8BAD-4A41510A05CF}" type="pres">
      <dgm:prSet presAssocID="{CD837F41-A41C-45B3-82A0-46E13D21DDFE}" presName="spaceRect" presStyleCnt="0"/>
      <dgm:spPr/>
    </dgm:pt>
    <dgm:pt modelId="{98AAC11F-893E-47AD-89F0-A7034A1C9DA3}" type="pres">
      <dgm:prSet presAssocID="{CD837F41-A41C-45B3-82A0-46E13D21DDFE}" presName="parTx" presStyleLbl="revTx" presStyleIdx="1" presStyleCnt="5">
        <dgm:presLayoutVars>
          <dgm:chMax val="0"/>
          <dgm:chPref val="0"/>
        </dgm:presLayoutVars>
      </dgm:prSet>
      <dgm:spPr/>
    </dgm:pt>
    <dgm:pt modelId="{A9D4AAC6-FF2B-4E6A-81F3-22302AF24D32}" type="pres">
      <dgm:prSet presAssocID="{16608739-23F2-4614-AABD-6C3922B68E3F}" presName="sibTrans" presStyleCnt="0"/>
      <dgm:spPr/>
    </dgm:pt>
    <dgm:pt modelId="{98A38EDE-598B-4086-BD0C-AAB7E9C02D25}" type="pres">
      <dgm:prSet presAssocID="{8688A1C5-47C3-4A5D-AD7A-94B7E32D6DFF}" presName="compNode" presStyleCnt="0"/>
      <dgm:spPr/>
    </dgm:pt>
    <dgm:pt modelId="{59EF4D22-F017-4252-95D4-CBF52EF5E44E}" type="pres">
      <dgm:prSet presAssocID="{8688A1C5-47C3-4A5D-AD7A-94B7E32D6DFF}" presName="bgRect" presStyleLbl="bgShp" presStyleIdx="2" presStyleCnt="4"/>
      <dgm:spPr/>
    </dgm:pt>
    <dgm:pt modelId="{10F9006B-4D54-4E91-B6D7-0793E6C8D644}" type="pres">
      <dgm:prSet presAssocID="{8688A1C5-47C3-4A5D-AD7A-94B7E32D6DFF}" presName="iconRect" presStyleLbl="node1" presStyleIdx="2" presStyleCnt="4"/>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Lock"/>
        </a:ext>
      </dgm:extLst>
    </dgm:pt>
    <dgm:pt modelId="{D627C56A-270A-4AFD-910D-CE99C77CF814}" type="pres">
      <dgm:prSet presAssocID="{8688A1C5-47C3-4A5D-AD7A-94B7E32D6DFF}" presName="spaceRect" presStyleCnt="0"/>
      <dgm:spPr/>
    </dgm:pt>
    <dgm:pt modelId="{B1B3C6C3-402B-43B5-BF53-9B34C3DE7CAD}" type="pres">
      <dgm:prSet presAssocID="{8688A1C5-47C3-4A5D-AD7A-94B7E32D6DFF}" presName="parTx" presStyleLbl="revTx" presStyleIdx="2" presStyleCnt="5">
        <dgm:presLayoutVars>
          <dgm:chMax val="0"/>
          <dgm:chPref val="0"/>
        </dgm:presLayoutVars>
      </dgm:prSet>
      <dgm:spPr/>
    </dgm:pt>
    <dgm:pt modelId="{12A6FC32-A21E-44BB-BF47-0349D7D39D9D}" type="pres">
      <dgm:prSet presAssocID="{E02DAFC2-7BF3-4B35-B5CF-F768E00D5BC6}" presName="sibTrans" presStyleCnt="0"/>
      <dgm:spPr/>
    </dgm:pt>
    <dgm:pt modelId="{11237BAA-FCED-4D45-8567-50B2CB755F59}" type="pres">
      <dgm:prSet presAssocID="{08247091-655C-4E69-8D74-FECC157FEF82}" presName="compNode" presStyleCnt="0"/>
      <dgm:spPr/>
    </dgm:pt>
    <dgm:pt modelId="{5A33417F-E154-4FB7-927F-182F6DB37847}" type="pres">
      <dgm:prSet presAssocID="{08247091-655C-4E69-8D74-FECC157FEF82}" presName="bgRect" presStyleLbl="bgShp" presStyleIdx="3" presStyleCnt="4"/>
      <dgm:spPr/>
    </dgm:pt>
    <dgm:pt modelId="{DBDC5687-907E-4CCC-8DF2-DD8D3A61E91E}" type="pres">
      <dgm:prSet presAssocID="{08247091-655C-4E69-8D74-FECC157FEF82}" presName="iconRect" presStyleLbl="node1" presStyleIdx="3" presStyleCnt="4"/>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Upward trend"/>
        </a:ext>
      </dgm:extLst>
    </dgm:pt>
    <dgm:pt modelId="{4B9713F0-DE75-4A78-A88A-2128608F1301}" type="pres">
      <dgm:prSet presAssocID="{08247091-655C-4E69-8D74-FECC157FEF82}" presName="spaceRect" presStyleCnt="0"/>
      <dgm:spPr/>
    </dgm:pt>
    <dgm:pt modelId="{1716D481-1B3C-40F5-8C82-E0C9D530444B}" type="pres">
      <dgm:prSet presAssocID="{08247091-655C-4E69-8D74-FECC157FEF82}" presName="parTx" presStyleLbl="revTx" presStyleIdx="3" presStyleCnt="5">
        <dgm:presLayoutVars>
          <dgm:chMax val="0"/>
          <dgm:chPref val="0"/>
        </dgm:presLayoutVars>
      </dgm:prSet>
      <dgm:spPr/>
    </dgm:pt>
    <dgm:pt modelId="{2030A983-7D80-4F80-8F5C-24EDC17024A9}" type="pres">
      <dgm:prSet presAssocID="{08247091-655C-4E69-8D74-FECC157FEF82}" presName="desTx" presStyleLbl="revTx" presStyleIdx="4" presStyleCnt="5">
        <dgm:presLayoutVars/>
      </dgm:prSet>
      <dgm:spPr/>
    </dgm:pt>
  </dgm:ptLst>
  <dgm:cxnLst>
    <dgm:cxn modelId="{55A27E01-4CFE-4EE1-A916-181C30E159BA}" type="presOf" srcId="{84403D05-9B9D-45CB-958F-44B25BA46801}" destId="{CBD9CF11-430B-4062-A4FC-18E6E956F97D}" srcOrd="0" destOrd="0" presId="urn:microsoft.com/office/officeart/2018/2/layout/IconVerticalSolidList"/>
    <dgm:cxn modelId="{A3D40629-8C71-4781-95B4-D848D30EFC0C}" type="presOf" srcId="{CD837F41-A41C-45B3-82A0-46E13D21DDFE}" destId="{98AAC11F-893E-47AD-89F0-A7034A1C9DA3}" srcOrd="0" destOrd="0" presId="urn:microsoft.com/office/officeart/2018/2/layout/IconVerticalSolidList"/>
    <dgm:cxn modelId="{13CE8E2B-B997-4616-8482-7C3175E1BBAE}" type="presOf" srcId="{2D990532-920E-4789-9A3F-2D11385AC15E}" destId="{2030A983-7D80-4F80-8F5C-24EDC17024A9}" srcOrd="0" destOrd="1" presId="urn:microsoft.com/office/officeart/2018/2/layout/IconVerticalSolidList"/>
    <dgm:cxn modelId="{3B565B43-6EEA-4D94-80B3-48D0E1B451B0}" type="presOf" srcId="{8688A1C5-47C3-4A5D-AD7A-94B7E32D6DFF}" destId="{B1B3C6C3-402B-43B5-BF53-9B34C3DE7CAD}" srcOrd="0" destOrd="0" presId="urn:microsoft.com/office/officeart/2018/2/layout/IconVerticalSolidList"/>
    <dgm:cxn modelId="{2A723945-990E-47CF-ADB9-93AA22EE3292}" srcId="{EB7DA594-B9BB-4A53-9FCE-2D798FB78E74}" destId="{CD837F41-A41C-45B3-82A0-46E13D21DDFE}" srcOrd="1" destOrd="0" parTransId="{BC49EF3A-1F03-4BD9-910E-33A451F1E085}" sibTransId="{16608739-23F2-4614-AABD-6C3922B68E3F}"/>
    <dgm:cxn modelId="{A45EAA77-FC4D-4535-87FD-C802D398FF88}" type="presOf" srcId="{67519E28-F83C-415B-8532-AE7F52E554E4}" destId="{2030A983-7D80-4F80-8F5C-24EDC17024A9}" srcOrd="0" destOrd="2" presId="urn:microsoft.com/office/officeart/2018/2/layout/IconVerticalSolidList"/>
    <dgm:cxn modelId="{13BBFF7E-DDA9-4CE4-9318-B6EF840AF150}" srcId="{EB7DA594-B9BB-4A53-9FCE-2D798FB78E74}" destId="{08247091-655C-4E69-8D74-FECC157FEF82}" srcOrd="3" destOrd="0" parTransId="{D529EFF0-F7DB-44C9-AF1B-7AC37CB41562}" sibTransId="{E08250CF-E28A-4B50-ACA3-0A2073720869}"/>
    <dgm:cxn modelId="{96EF6C83-677B-4187-A97E-76B0A30CEE76}" srcId="{08247091-655C-4E69-8D74-FECC157FEF82}" destId="{8917E7D0-94C2-419C-AE79-150417C11DFE}" srcOrd="0" destOrd="0" parTransId="{11D691FD-60BB-4510-A635-CF8FEFC3943F}" sibTransId="{41801593-9FF6-4850-A537-922DE6F4B6FE}"/>
    <dgm:cxn modelId="{16C8468D-99A6-4FD4-B133-EAEFE4E9E71D}" srcId="{EB7DA594-B9BB-4A53-9FCE-2D798FB78E74}" destId="{84403D05-9B9D-45CB-958F-44B25BA46801}" srcOrd="0" destOrd="0" parTransId="{842208E2-0112-4390-9DFF-701E845C050E}" sibTransId="{37E8A7AA-87B9-426D-8AB8-790DCF7187BD}"/>
    <dgm:cxn modelId="{BBBB299C-DF59-4211-B3E8-7AF6A6B69264}" type="presOf" srcId="{8917E7D0-94C2-419C-AE79-150417C11DFE}" destId="{2030A983-7D80-4F80-8F5C-24EDC17024A9}" srcOrd="0" destOrd="0" presId="urn:microsoft.com/office/officeart/2018/2/layout/IconVerticalSolidList"/>
    <dgm:cxn modelId="{AEC68EA1-F112-4866-B6B3-BC0ABEF34572}" srcId="{08247091-655C-4E69-8D74-FECC157FEF82}" destId="{2D990532-920E-4789-9A3F-2D11385AC15E}" srcOrd="1" destOrd="0" parTransId="{DFBF715B-B82F-4B0F-B02E-E5DC85415B78}" sibTransId="{93C6D677-269D-4BE8-B874-7CC000140EF8}"/>
    <dgm:cxn modelId="{CA3046AC-4CB4-4F28-ABD0-D639D9621570}" srcId="{EB7DA594-B9BB-4A53-9FCE-2D798FB78E74}" destId="{8688A1C5-47C3-4A5D-AD7A-94B7E32D6DFF}" srcOrd="2" destOrd="0" parTransId="{890AC1E4-80CC-4C2C-8D09-D85180702A49}" sibTransId="{E02DAFC2-7BF3-4B35-B5CF-F768E00D5BC6}"/>
    <dgm:cxn modelId="{14E81FCA-ECD3-45DA-B06F-C6419BE53704}" srcId="{08247091-655C-4E69-8D74-FECC157FEF82}" destId="{67519E28-F83C-415B-8532-AE7F52E554E4}" srcOrd="2" destOrd="0" parTransId="{04CAA7EC-70EF-4BEA-8271-D58C907A4315}" sibTransId="{290857F2-A592-4E60-8DC0-F23C94BE5965}"/>
    <dgm:cxn modelId="{1B1F8BE8-124A-4276-846F-DFB2352533AC}" type="presOf" srcId="{08247091-655C-4E69-8D74-FECC157FEF82}" destId="{1716D481-1B3C-40F5-8C82-E0C9D530444B}" srcOrd="0" destOrd="0" presId="urn:microsoft.com/office/officeart/2018/2/layout/IconVerticalSolidList"/>
    <dgm:cxn modelId="{1CC4B4EC-9AEA-4C2F-AB01-30276B704026}" type="presOf" srcId="{EB7DA594-B9BB-4A53-9FCE-2D798FB78E74}" destId="{056B6CC6-95BE-425C-BCEF-B884ABF08562}" srcOrd="0" destOrd="0" presId="urn:microsoft.com/office/officeart/2018/2/layout/IconVerticalSolidList"/>
    <dgm:cxn modelId="{7D3C191F-ABC5-4F1E-87AB-AA36F4AAD588}" type="presParOf" srcId="{056B6CC6-95BE-425C-BCEF-B884ABF08562}" destId="{A39F0AC5-E39E-4AF9-966A-B54942D80169}" srcOrd="0" destOrd="0" presId="urn:microsoft.com/office/officeart/2018/2/layout/IconVerticalSolidList"/>
    <dgm:cxn modelId="{07428F3F-684C-4394-9155-C252CF313B77}" type="presParOf" srcId="{A39F0AC5-E39E-4AF9-966A-B54942D80169}" destId="{6FD55FC5-0F64-4C1B-95B9-D21D9028832A}" srcOrd="0" destOrd="0" presId="urn:microsoft.com/office/officeart/2018/2/layout/IconVerticalSolidList"/>
    <dgm:cxn modelId="{AFCBBC94-F390-4065-996A-DCB62E3E943C}" type="presParOf" srcId="{A39F0AC5-E39E-4AF9-966A-B54942D80169}" destId="{5087C20A-0818-43EC-AFB0-72CD224B609B}" srcOrd="1" destOrd="0" presId="urn:microsoft.com/office/officeart/2018/2/layout/IconVerticalSolidList"/>
    <dgm:cxn modelId="{8E48A3F6-0EA5-4239-9864-C0100B834D0E}" type="presParOf" srcId="{A39F0AC5-E39E-4AF9-966A-B54942D80169}" destId="{D4F8B946-F9F8-44BD-8B7D-BE78171C331E}" srcOrd="2" destOrd="0" presId="urn:microsoft.com/office/officeart/2018/2/layout/IconVerticalSolidList"/>
    <dgm:cxn modelId="{3495860F-478E-45CB-9BB7-C70F37939290}" type="presParOf" srcId="{A39F0AC5-E39E-4AF9-966A-B54942D80169}" destId="{CBD9CF11-430B-4062-A4FC-18E6E956F97D}" srcOrd="3" destOrd="0" presId="urn:microsoft.com/office/officeart/2018/2/layout/IconVerticalSolidList"/>
    <dgm:cxn modelId="{FDEFE913-E708-4FC8-A89B-4C1C637655E1}" type="presParOf" srcId="{056B6CC6-95BE-425C-BCEF-B884ABF08562}" destId="{CC0234D8-B826-434A-BC89-A3FF1A8769CD}" srcOrd="1" destOrd="0" presId="urn:microsoft.com/office/officeart/2018/2/layout/IconVerticalSolidList"/>
    <dgm:cxn modelId="{1542D01B-0C87-48F2-AC7B-9DFC4220A9B6}" type="presParOf" srcId="{056B6CC6-95BE-425C-BCEF-B884ABF08562}" destId="{AB88C469-215E-4A41-8221-4E94A3665002}" srcOrd="2" destOrd="0" presId="urn:microsoft.com/office/officeart/2018/2/layout/IconVerticalSolidList"/>
    <dgm:cxn modelId="{1C7DE506-D0D1-4329-9B49-02F35406A1F7}" type="presParOf" srcId="{AB88C469-215E-4A41-8221-4E94A3665002}" destId="{C4F93A0E-F7FD-4281-B94E-5AC8674516E2}" srcOrd="0" destOrd="0" presId="urn:microsoft.com/office/officeart/2018/2/layout/IconVerticalSolidList"/>
    <dgm:cxn modelId="{73B98B28-0EF2-4FAA-817E-060D55765E70}" type="presParOf" srcId="{AB88C469-215E-4A41-8221-4E94A3665002}" destId="{7F613E0E-FC55-48EF-A29E-D5E64B9363C3}" srcOrd="1" destOrd="0" presId="urn:microsoft.com/office/officeart/2018/2/layout/IconVerticalSolidList"/>
    <dgm:cxn modelId="{96D4E3E1-E31F-4C2F-8188-FE75EA797F5B}" type="presParOf" srcId="{AB88C469-215E-4A41-8221-4E94A3665002}" destId="{E8C98146-71EA-4E2E-8BAD-4A41510A05CF}" srcOrd="2" destOrd="0" presId="urn:microsoft.com/office/officeart/2018/2/layout/IconVerticalSolidList"/>
    <dgm:cxn modelId="{D04F54EE-1A11-4861-B7D9-5FB2128DD02A}" type="presParOf" srcId="{AB88C469-215E-4A41-8221-4E94A3665002}" destId="{98AAC11F-893E-47AD-89F0-A7034A1C9DA3}" srcOrd="3" destOrd="0" presId="urn:microsoft.com/office/officeart/2018/2/layout/IconVerticalSolidList"/>
    <dgm:cxn modelId="{B5EF09F4-973D-415E-9019-DF5FDC0E6401}" type="presParOf" srcId="{056B6CC6-95BE-425C-BCEF-B884ABF08562}" destId="{A9D4AAC6-FF2B-4E6A-81F3-22302AF24D32}" srcOrd="3" destOrd="0" presId="urn:microsoft.com/office/officeart/2018/2/layout/IconVerticalSolidList"/>
    <dgm:cxn modelId="{7F6B297B-A29D-4DF6-8E8A-DBED84D6D41E}" type="presParOf" srcId="{056B6CC6-95BE-425C-BCEF-B884ABF08562}" destId="{98A38EDE-598B-4086-BD0C-AAB7E9C02D25}" srcOrd="4" destOrd="0" presId="urn:microsoft.com/office/officeart/2018/2/layout/IconVerticalSolidList"/>
    <dgm:cxn modelId="{06622114-6C40-43E9-97EF-400A788B0CEF}" type="presParOf" srcId="{98A38EDE-598B-4086-BD0C-AAB7E9C02D25}" destId="{59EF4D22-F017-4252-95D4-CBF52EF5E44E}" srcOrd="0" destOrd="0" presId="urn:microsoft.com/office/officeart/2018/2/layout/IconVerticalSolidList"/>
    <dgm:cxn modelId="{063A3F02-2FD1-47AA-931E-F91A31156AA3}" type="presParOf" srcId="{98A38EDE-598B-4086-BD0C-AAB7E9C02D25}" destId="{10F9006B-4D54-4E91-B6D7-0793E6C8D644}" srcOrd="1" destOrd="0" presId="urn:microsoft.com/office/officeart/2018/2/layout/IconVerticalSolidList"/>
    <dgm:cxn modelId="{CF9877D3-3598-4709-AA4A-55ABB6ADE721}" type="presParOf" srcId="{98A38EDE-598B-4086-BD0C-AAB7E9C02D25}" destId="{D627C56A-270A-4AFD-910D-CE99C77CF814}" srcOrd="2" destOrd="0" presId="urn:microsoft.com/office/officeart/2018/2/layout/IconVerticalSolidList"/>
    <dgm:cxn modelId="{875ECDD2-7B43-41A6-B2F3-FE515B257CC9}" type="presParOf" srcId="{98A38EDE-598B-4086-BD0C-AAB7E9C02D25}" destId="{B1B3C6C3-402B-43B5-BF53-9B34C3DE7CAD}" srcOrd="3" destOrd="0" presId="urn:microsoft.com/office/officeart/2018/2/layout/IconVerticalSolidList"/>
    <dgm:cxn modelId="{E7FE6191-1081-4B64-8696-E706226B49AC}" type="presParOf" srcId="{056B6CC6-95BE-425C-BCEF-B884ABF08562}" destId="{12A6FC32-A21E-44BB-BF47-0349D7D39D9D}" srcOrd="5" destOrd="0" presId="urn:microsoft.com/office/officeart/2018/2/layout/IconVerticalSolidList"/>
    <dgm:cxn modelId="{8FA54E47-D2B2-40E1-87B3-2205C4763AB5}" type="presParOf" srcId="{056B6CC6-95BE-425C-BCEF-B884ABF08562}" destId="{11237BAA-FCED-4D45-8567-50B2CB755F59}" srcOrd="6" destOrd="0" presId="urn:microsoft.com/office/officeart/2018/2/layout/IconVerticalSolidList"/>
    <dgm:cxn modelId="{745217C8-B0AA-4E05-AD6B-4B20CA5B6116}" type="presParOf" srcId="{11237BAA-FCED-4D45-8567-50B2CB755F59}" destId="{5A33417F-E154-4FB7-927F-182F6DB37847}" srcOrd="0" destOrd="0" presId="urn:microsoft.com/office/officeart/2018/2/layout/IconVerticalSolidList"/>
    <dgm:cxn modelId="{E90E6533-0E75-43AB-B584-26F24AE35080}" type="presParOf" srcId="{11237BAA-FCED-4D45-8567-50B2CB755F59}" destId="{DBDC5687-907E-4CCC-8DF2-DD8D3A61E91E}" srcOrd="1" destOrd="0" presId="urn:microsoft.com/office/officeart/2018/2/layout/IconVerticalSolidList"/>
    <dgm:cxn modelId="{993319FE-243F-4302-864C-049EFBB4C4AB}" type="presParOf" srcId="{11237BAA-FCED-4D45-8567-50B2CB755F59}" destId="{4B9713F0-DE75-4A78-A88A-2128608F1301}" srcOrd="2" destOrd="0" presId="urn:microsoft.com/office/officeart/2018/2/layout/IconVerticalSolidList"/>
    <dgm:cxn modelId="{1D27B63D-C2C8-4E4F-BF6C-DFE7D9A450C6}" type="presParOf" srcId="{11237BAA-FCED-4D45-8567-50B2CB755F59}" destId="{1716D481-1B3C-40F5-8C82-E0C9D530444B}" srcOrd="3" destOrd="0" presId="urn:microsoft.com/office/officeart/2018/2/layout/IconVerticalSolidList"/>
    <dgm:cxn modelId="{E4C04BE3-C551-4EF2-A3A0-568846502FEE}" type="presParOf" srcId="{11237BAA-FCED-4D45-8567-50B2CB755F59}" destId="{2030A983-7D80-4F80-8F5C-24EDC17024A9}"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5A5A02-CB73-4383-850F-B575B3DED77F}">
      <dsp:nvSpPr>
        <dsp:cNvPr id="0" name=""/>
        <dsp:cNvSpPr/>
      </dsp:nvSpPr>
      <dsp:spPr>
        <a:xfrm>
          <a:off x="0" y="11792"/>
          <a:ext cx="9932910" cy="6955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dirty="0">
              <a:latin typeface="Montserrat SemiBold" panose="00000700000000000000" pitchFamily="2" charset="0"/>
            </a:rPr>
            <a:t>Smart Start Workforce Grants</a:t>
          </a:r>
          <a:endParaRPr lang="en-US" sz="2900" kern="1200" dirty="0">
            <a:latin typeface="Montserrat" pitchFamily="2" charset="77"/>
          </a:endParaRPr>
        </a:p>
      </dsp:txBody>
      <dsp:txXfrm>
        <a:off x="33955" y="45747"/>
        <a:ext cx="9865000" cy="627655"/>
      </dsp:txXfrm>
    </dsp:sp>
    <dsp:sp modelId="{E8EFFF79-6A58-4E90-A417-9B1BC7EFFEDA}">
      <dsp:nvSpPr>
        <dsp:cNvPr id="0" name=""/>
        <dsp:cNvSpPr/>
      </dsp:nvSpPr>
      <dsp:spPr>
        <a:xfrm>
          <a:off x="0" y="707357"/>
          <a:ext cx="9932910"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5370"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latin typeface="Montserrat" pitchFamily="2" charset="77"/>
            </a:rPr>
            <a:t>$200 million GRF (level funding, shift in funding source)</a:t>
          </a:r>
        </a:p>
      </dsp:txBody>
      <dsp:txXfrm>
        <a:off x="0" y="707357"/>
        <a:ext cx="9932910" cy="480240"/>
      </dsp:txXfrm>
    </dsp:sp>
    <dsp:sp modelId="{96891912-D173-488F-AA2E-AF7DF88CE814}">
      <dsp:nvSpPr>
        <dsp:cNvPr id="0" name=""/>
        <dsp:cNvSpPr/>
      </dsp:nvSpPr>
      <dsp:spPr>
        <a:xfrm>
          <a:off x="0" y="1187597"/>
          <a:ext cx="9932910" cy="6955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dirty="0">
              <a:latin typeface="Montserrat SemiBold" panose="00000700000000000000" pitchFamily="2" charset="0"/>
            </a:rPr>
            <a:t>Smart Start Quality Support</a:t>
          </a:r>
          <a:endParaRPr lang="en-US" sz="2900" kern="1200" dirty="0">
            <a:latin typeface="Montserrat" pitchFamily="2" charset="77"/>
          </a:endParaRPr>
        </a:p>
      </dsp:txBody>
      <dsp:txXfrm>
        <a:off x="33955" y="1221552"/>
        <a:ext cx="9865000" cy="627655"/>
      </dsp:txXfrm>
    </dsp:sp>
    <dsp:sp modelId="{B6D0BB09-DC1F-41A6-80D4-BE9FEFE277EA}">
      <dsp:nvSpPr>
        <dsp:cNvPr id="0" name=""/>
        <dsp:cNvSpPr/>
      </dsp:nvSpPr>
      <dsp:spPr>
        <a:xfrm>
          <a:off x="0" y="1883162"/>
          <a:ext cx="9932910"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5370"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latin typeface="Montserrat" pitchFamily="2" charset="77"/>
            </a:rPr>
            <a:t>$10 million GRF (level funding, no change in funding source)</a:t>
          </a:r>
        </a:p>
      </dsp:txBody>
      <dsp:txXfrm>
        <a:off x="0" y="1883162"/>
        <a:ext cx="9932910" cy="480240"/>
      </dsp:txXfrm>
    </dsp:sp>
    <dsp:sp modelId="{448CEEDF-8E42-42E3-B221-81DF47504823}">
      <dsp:nvSpPr>
        <dsp:cNvPr id="0" name=""/>
        <dsp:cNvSpPr/>
      </dsp:nvSpPr>
      <dsp:spPr>
        <a:xfrm>
          <a:off x="0" y="2363402"/>
          <a:ext cx="9932910" cy="6955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dirty="0">
              <a:latin typeface="Montserrat SemiBold" panose="00000700000000000000" pitchFamily="2" charset="0"/>
            </a:rPr>
            <a:t>Smart Start Apprenticeships</a:t>
          </a:r>
          <a:endParaRPr lang="en-US" sz="2900" kern="1200" dirty="0">
            <a:latin typeface="Montserrat" pitchFamily="2" charset="77"/>
          </a:endParaRPr>
        </a:p>
      </dsp:txBody>
      <dsp:txXfrm>
        <a:off x="33955" y="2397357"/>
        <a:ext cx="9865000" cy="627655"/>
      </dsp:txXfrm>
    </dsp:sp>
    <dsp:sp modelId="{EBDE6AFA-6CE1-415E-8BE7-FB4A6E9D6C19}">
      <dsp:nvSpPr>
        <dsp:cNvPr id="0" name=""/>
        <dsp:cNvSpPr/>
      </dsp:nvSpPr>
      <dsp:spPr>
        <a:xfrm>
          <a:off x="0" y="3058967"/>
          <a:ext cx="9932910"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5370"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latin typeface="Montserrat" pitchFamily="2" charset="77"/>
            </a:rPr>
            <a:t>$2 million GRF (level funding, no change in funding source)</a:t>
          </a:r>
        </a:p>
      </dsp:txBody>
      <dsp:txXfrm>
        <a:off x="0" y="3058967"/>
        <a:ext cx="9932910" cy="4802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C6DFB-C4AC-41B0-A80D-9A7DF2A5C064}">
      <dsp:nvSpPr>
        <dsp:cNvPr id="0" name=""/>
        <dsp:cNvSpPr/>
      </dsp:nvSpPr>
      <dsp:spPr>
        <a:xfrm>
          <a:off x="0" y="1"/>
          <a:ext cx="8162758" cy="675327"/>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Font typeface="Arial" panose="020B0604020202020204" pitchFamily="34" charset="0"/>
            <a:buNone/>
          </a:pPr>
          <a:r>
            <a:rPr lang="en-US" sz="1700" kern="1200" dirty="0">
              <a:latin typeface="Montserrat" panose="00000500000000000000" pitchFamily="2" charset="0"/>
            </a:rPr>
            <a:t>Commit to improving/maintaining ExceleRate Circle of Quality</a:t>
          </a:r>
        </a:p>
      </dsp:txBody>
      <dsp:txXfrm>
        <a:off x="32967" y="32968"/>
        <a:ext cx="8096824" cy="609393"/>
      </dsp:txXfrm>
    </dsp:sp>
    <dsp:sp modelId="{EFC23438-A7DC-4C6A-855A-FC29BF9192AC}">
      <dsp:nvSpPr>
        <dsp:cNvPr id="0" name=""/>
        <dsp:cNvSpPr/>
      </dsp:nvSpPr>
      <dsp:spPr>
        <a:xfrm>
          <a:off x="0" y="809777"/>
          <a:ext cx="8162758" cy="675327"/>
        </a:xfrm>
        <a:prstGeom prst="roundRect">
          <a:avLst/>
        </a:prstGeom>
        <a:solidFill>
          <a:schemeClr val="accent2">
            <a:hueOff val="1073936"/>
            <a:satOff val="-3082"/>
            <a:lumOff val="-493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Montserrat" panose="00000500000000000000" pitchFamily="2" charset="0"/>
            </a:rPr>
            <a:t>Use ERS data to drive decision making and improvement efforts.</a:t>
          </a:r>
        </a:p>
      </dsp:txBody>
      <dsp:txXfrm>
        <a:off x="32967" y="842744"/>
        <a:ext cx="8096824" cy="609393"/>
      </dsp:txXfrm>
    </dsp:sp>
    <dsp:sp modelId="{05B189EB-D26E-494A-A405-F917A867365F}">
      <dsp:nvSpPr>
        <dsp:cNvPr id="0" name=""/>
        <dsp:cNvSpPr/>
      </dsp:nvSpPr>
      <dsp:spPr>
        <a:xfrm>
          <a:off x="0" y="1534065"/>
          <a:ext cx="8162758" cy="675327"/>
        </a:xfrm>
        <a:prstGeom prst="roundRect">
          <a:avLst/>
        </a:prstGeom>
        <a:solidFill>
          <a:schemeClr val="accent2">
            <a:hueOff val="2147871"/>
            <a:satOff val="-6164"/>
            <a:lumOff val="-987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Montserrat" panose="00000500000000000000" pitchFamily="2" charset="0"/>
            </a:rPr>
            <a:t>Use the Plan-Do-Act study model.</a:t>
          </a:r>
        </a:p>
      </dsp:txBody>
      <dsp:txXfrm>
        <a:off x="32967" y="1567032"/>
        <a:ext cx="8096824" cy="609393"/>
      </dsp:txXfrm>
    </dsp:sp>
    <dsp:sp modelId="{1F48815C-A0D7-4D33-AE5F-97F17FBC5E95}">
      <dsp:nvSpPr>
        <dsp:cNvPr id="0" name=""/>
        <dsp:cNvSpPr/>
      </dsp:nvSpPr>
      <dsp:spPr>
        <a:xfrm>
          <a:off x="0" y="2258353"/>
          <a:ext cx="8162758" cy="675327"/>
        </a:xfrm>
        <a:prstGeom prst="round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Montserrat" panose="00000500000000000000" pitchFamily="2" charset="0"/>
            </a:rPr>
            <a:t>Encourage and support staff to earn higher credentials.</a:t>
          </a:r>
        </a:p>
      </dsp:txBody>
      <dsp:txXfrm>
        <a:off x="32967" y="2291320"/>
        <a:ext cx="8096824" cy="609393"/>
      </dsp:txXfrm>
    </dsp:sp>
    <dsp:sp modelId="{39196653-D8D8-452C-8C29-B5FBCA7E4F38}">
      <dsp:nvSpPr>
        <dsp:cNvPr id="0" name=""/>
        <dsp:cNvSpPr/>
      </dsp:nvSpPr>
      <dsp:spPr>
        <a:xfrm>
          <a:off x="0" y="3025503"/>
          <a:ext cx="8162758" cy="675327"/>
        </a:xfrm>
        <a:prstGeom prst="roundRect">
          <a:avLst/>
        </a:prstGeom>
        <a:solidFill>
          <a:schemeClr val="accent2">
            <a:hueOff val="4295743"/>
            <a:satOff val="-12329"/>
            <a:lumOff val="-1973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Montserrat" panose="00000500000000000000" pitchFamily="2" charset="0"/>
            </a:rPr>
            <a:t>Mentoring and communities of practice from NLU.</a:t>
          </a:r>
        </a:p>
      </dsp:txBody>
      <dsp:txXfrm>
        <a:off x="32967" y="3058470"/>
        <a:ext cx="8096824" cy="609393"/>
      </dsp:txXfrm>
    </dsp:sp>
    <dsp:sp modelId="{14104D32-74E9-4F81-ABCD-1D65E9EB0AD9}">
      <dsp:nvSpPr>
        <dsp:cNvPr id="0" name=""/>
        <dsp:cNvSpPr/>
      </dsp:nvSpPr>
      <dsp:spPr>
        <a:xfrm>
          <a:off x="0" y="3706928"/>
          <a:ext cx="8162758" cy="675327"/>
        </a:xfrm>
        <a:prstGeom prst="roundRect">
          <a:avLst/>
        </a:prstGeom>
        <a:solidFill>
          <a:schemeClr val="accent2">
            <a:hueOff val="5369678"/>
            <a:satOff val="-15411"/>
            <a:lumOff val="-2467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Montserrat" panose="00000500000000000000" pitchFamily="2" charset="0"/>
            </a:rPr>
            <a:t>Implementation of individualized Leadership Development Plans for directors.</a:t>
          </a:r>
        </a:p>
      </dsp:txBody>
      <dsp:txXfrm>
        <a:off x="32967" y="3739895"/>
        <a:ext cx="8096824" cy="609393"/>
      </dsp:txXfrm>
    </dsp:sp>
    <dsp:sp modelId="{B9CD3425-8575-4904-AA73-6F59E24726CA}">
      <dsp:nvSpPr>
        <dsp:cNvPr id="0" name=""/>
        <dsp:cNvSpPr/>
      </dsp:nvSpPr>
      <dsp:spPr>
        <a:xfrm>
          <a:off x="0" y="4431216"/>
          <a:ext cx="8162758" cy="675327"/>
        </a:xfrm>
        <a:prstGeom prst="round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Montserrat" panose="00000500000000000000" pitchFamily="2" charset="0"/>
            </a:rPr>
            <a:t>Professional development opportunities</a:t>
          </a:r>
        </a:p>
      </dsp:txBody>
      <dsp:txXfrm>
        <a:off x="32967" y="4464183"/>
        <a:ext cx="8096824" cy="6093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98B1C0-40E8-4728-9958-0260296290B7}">
      <dsp:nvSpPr>
        <dsp:cNvPr id="0" name=""/>
        <dsp:cNvSpPr/>
      </dsp:nvSpPr>
      <dsp:spPr>
        <a:xfrm rot="16200000">
          <a:off x="-1554386" y="2449679"/>
          <a:ext cx="3704291" cy="469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14150" bIns="0" numCol="1" spcCol="1270" anchor="t" anchorCtr="0">
          <a:noAutofit/>
        </a:bodyPr>
        <a:lstStyle/>
        <a:p>
          <a:pPr marL="0" lvl="0" indent="0" algn="r" defTabSz="711200">
            <a:lnSpc>
              <a:spcPct val="90000"/>
            </a:lnSpc>
            <a:spcBef>
              <a:spcPct val="0"/>
            </a:spcBef>
            <a:spcAft>
              <a:spcPct val="35000"/>
            </a:spcAft>
            <a:buNone/>
          </a:pPr>
          <a:r>
            <a:rPr lang="en-US" sz="1600" b="0" kern="1200" dirty="0">
              <a:solidFill>
                <a:schemeClr val="accent1"/>
              </a:solidFill>
            </a:rPr>
            <a:t>Institutions of Higher Education (IHEs)</a:t>
          </a:r>
        </a:p>
      </dsp:txBody>
      <dsp:txXfrm>
        <a:off x="-1554386" y="2449679"/>
        <a:ext cx="3704291" cy="469587"/>
      </dsp:txXfrm>
    </dsp:sp>
    <dsp:sp modelId="{ADFC39ED-D96A-4AA2-9A5C-915BF9A69BD9}">
      <dsp:nvSpPr>
        <dsp:cNvPr id="0" name=""/>
        <dsp:cNvSpPr/>
      </dsp:nvSpPr>
      <dsp:spPr>
        <a:xfrm>
          <a:off x="532552" y="832327"/>
          <a:ext cx="2339041" cy="3704291"/>
        </a:xfrm>
        <a:prstGeom prst="rect">
          <a:avLst/>
        </a:prstGeom>
        <a:solidFill>
          <a:srgbClr val="0070C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414150" rIns="149352" bIns="14935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Institutions of Higher Education (IHEs) provide coursework leading to Gateways to Opportunity Early Childhood Credentials and degrees</a:t>
          </a:r>
        </a:p>
      </dsp:txBody>
      <dsp:txXfrm>
        <a:off x="532552" y="832327"/>
        <a:ext cx="2339041" cy="3704291"/>
      </dsp:txXfrm>
    </dsp:sp>
    <dsp:sp modelId="{3F3EDCBA-CDE9-441D-B557-F0D2E4DC047F}">
      <dsp:nvSpPr>
        <dsp:cNvPr id="0" name=""/>
        <dsp:cNvSpPr/>
      </dsp:nvSpPr>
      <dsp:spPr>
        <a:xfrm>
          <a:off x="23276" y="21904"/>
          <a:ext cx="939174" cy="9391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E93E96-A4EF-4600-8117-2D5A6F073686}">
      <dsp:nvSpPr>
        <dsp:cNvPr id="0" name=""/>
        <dsp:cNvSpPr/>
      </dsp:nvSpPr>
      <dsp:spPr>
        <a:xfrm rot="16200000">
          <a:off x="1866176" y="2449679"/>
          <a:ext cx="3704291" cy="469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14150" bIns="0" numCol="1" spcCol="1270" anchor="t" anchorCtr="0">
          <a:noAutofit/>
        </a:bodyPr>
        <a:lstStyle/>
        <a:p>
          <a:pPr marL="0" lvl="0" indent="0" algn="r" defTabSz="711200">
            <a:lnSpc>
              <a:spcPct val="90000"/>
            </a:lnSpc>
            <a:spcBef>
              <a:spcPct val="0"/>
            </a:spcBef>
            <a:spcAft>
              <a:spcPct val="35000"/>
            </a:spcAft>
            <a:buNone/>
          </a:pPr>
          <a:r>
            <a:rPr lang="en-US" sz="1600" b="0" kern="1200" dirty="0">
              <a:solidFill>
                <a:schemeClr val="accent1"/>
              </a:solidFill>
            </a:rPr>
            <a:t>Apprenticeship Intermediary (UIC)</a:t>
          </a:r>
        </a:p>
      </dsp:txBody>
      <dsp:txXfrm>
        <a:off x="1866176" y="2449679"/>
        <a:ext cx="3704291" cy="469587"/>
      </dsp:txXfrm>
    </dsp:sp>
    <dsp:sp modelId="{DD22CCD7-5AEA-4D47-95B2-EBCD8C059E7F}">
      <dsp:nvSpPr>
        <dsp:cNvPr id="0" name=""/>
        <dsp:cNvSpPr/>
      </dsp:nvSpPr>
      <dsp:spPr>
        <a:xfrm>
          <a:off x="3953116" y="832327"/>
          <a:ext cx="2339041" cy="3704291"/>
        </a:xfrm>
        <a:prstGeom prst="rect">
          <a:avLst/>
        </a:prstGeom>
        <a:solidFill>
          <a:srgbClr val="0070C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414150" rIns="149352" bIns="14935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Workforce intermediary supports partnerships between IHEs and child care programs and provides support to site-based mentors, convenes advisory council, and serves as liaison to DOL</a:t>
          </a:r>
        </a:p>
      </dsp:txBody>
      <dsp:txXfrm>
        <a:off x="3953116" y="832327"/>
        <a:ext cx="2339041" cy="3704291"/>
      </dsp:txXfrm>
    </dsp:sp>
    <dsp:sp modelId="{E62975E6-7B79-403A-98FF-7E8DA4B9A9E7}">
      <dsp:nvSpPr>
        <dsp:cNvPr id="0" name=""/>
        <dsp:cNvSpPr/>
      </dsp:nvSpPr>
      <dsp:spPr>
        <a:xfrm>
          <a:off x="3316816" y="100541"/>
          <a:ext cx="939174" cy="9391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A2A738-CCD7-4768-9205-DCF7CCE7BD0E}">
      <dsp:nvSpPr>
        <dsp:cNvPr id="0" name=""/>
        <dsp:cNvSpPr/>
      </dsp:nvSpPr>
      <dsp:spPr>
        <a:xfrm rot="16200000">
          <a:off x="5286740" y="2449679"/>
          <a:ext cx="3704291" cy="469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14150" bIns="0" numCol="1" spcCol="1270" anchor="t" anchorCtr="0">
          <a:noAutofit/>
        </a:bodyPr>
        <a:lstStyle/>
        <a:p>
          <a:pPr marL="0" lvl="0" indent="0" algn="r" defTabSz="711200">
            <a:lnSpc>
              <a:spcPct val="90000"/>
            </a:lnSpc>
            <a:spcBef>
              <a:spcPct val="0"/>
            </a:spcBef>
            <a:spcAft>
              <a:spcPct val="35000"/>
            </a:spcAft>
            <a:buNone/>
          </a:pPr>
          <a:r>
            <a:rPr lang="en-US" sz="1600" kern="1200" dirty="0">
              <a:solidFill>
                <a:schemeClr val="accent1"/>
              </a:solidFill>
            </a:rPr>
            <a:t>Child Care Programs</a:t>
          </a:r>
        </a:p>
      </dsp:txBody>
      <dsp:txXfrm>
        <a:off x="5286740" y="2449679"/>
        <a:ext cx="3704291" cy="469587"/>
      </dsp:txXfrm>
    </dsp:sp>
    <dsp:sp modelId="{C913DB3B-6BA9-4A37-843A-82F8FDE84662}">
      <dsp:nvSpPr>
        <dsp:cNvPr id="0" name=""/>
        <dsp:cNvSpPr/>
      </dsp:nvSpPr>
      <dsp:spPr>
        <a:xfrm>
          <a:off x="7373679" y="832327"/>
          <a:ext cx="2339041" cy="3704291"/>
        </a:xfrm>
        <a:prstGeom prst="rect">
          <a:avLst/>
        </a:prstGeom>
        <a:solidFill>
          <a:srgbClr val="0070C0"/>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414150" rIns="149352" bIns="149352" numCol="1" spcCol="1270" anchor="t" anchorCtr="0">
          <a:noAutofit/>
        </a:bodyPr>
        <a:lstStyle/>
        <a:p>
          <a:pPr marL="171450" lvl="1" indent="-171450" algn="l" defTabSz="711200">
            <a:lnSpc>
              <a:spcPct val="90000"/>
            </a:lnSpc>
            <a:spcBef>
              <a:spcPct val="0"/>
            </a:spcBef>
            <a:spcAft>
              <a:spcPct val="15000"/>
            </a:spcAft>
            <a:buChar char="•"/>
          </a:pPr>
          <a:r>
            <a:rPr lang="en-US" sz="1600" kern="1200" dirty="0"/>
            <a:t>IDHS/INCCRRA provides beneficiary agreements to participating child care programs to fund wage scale  tied to credentials and degrees and conditions that support professional learning in the workplace</a:t>
          </a:r>
        </a:p>
      </dsp:txBody>
      <dsp:txXfrm>
        <a:off x="7373679" y="832327"/>
        <a:ext cx="2339041" cy="3704291"/>
      </dsp:txXfrm>
    </dsp:sp>
    <dsp:sp modelId="{A8346036-C190-4497-8D16-7A1AE1047568}">
      <dsp:nvSpPr>
        <dsp:cNvPr id="0" name=""/>
        <dsp:cNvSpPr/>
      </dsp:nvSpPr>
      <dsp:spPr>
        <a:xfrm>
          <a:off x="6848521" y="100541"/>
          <a:ext cx="939174" cy="93917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D55FC5-0F64-4C1B-95B9-D21D9028832A}">
      <dsp:nvSpPr>
        <dsp:cNvPr id="0" name=""/>
        <dsp:cNvSpPr/>
      </dsp:nvSpPr>
      <dsp:spPr>
        <a:xfrm>
          <a:off x="0" y="1865"/>
          <a:ext cx="8153400" cy="94569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87C20A-0818-43EC-AFB0-72CD224B609B}">
      <dsp:nvSpPr>
        <dsp:cNvPr id="0" name=""/>
        <dsp:cNvSpPr/>
      </dsp:nvSpPr>
      <dsp:spPr>
        <a:xfrm>
          <a:off x="286073" y="214648"/>
          <a:ext cx="520134" cy="5201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BD9CF11-430B-4062-A4FC-18E6E956F97D}">
      <dsp:nvSpPr>
        <dsp:cNvPr id="0" name=""/>
        <dsp:cNvSpPr/>
      </dsp:nvSpPr>
      <dsp:spPr>
        <a:xfrm>
          <a:off x="1092281" y="1865"/>
          <a:ext cx="70611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90000"/>
            </a:lnSpc>
            <a:spcBef>
              <a:spcPct val="0"/>
            </a:spcBef>
            <a:spcAft>
              <a:spcPct val="35000"/>
            </a:spcAft>
            <a:buNone/>
          </a:pPr>
          <a:r>
            <a:rPr lang="en-US" sz="2200" kern="1200"/>
            <a:t>Available online at </a:t>
          </a:r>
          <a:r>
            <a:rPr lang="en-US" sz="2200" kern="1200">
              <a:hlinkClick xmlns:r="http://schemas.openxmlformats.org/officeDocument/2006/relationships" r:id="rId3"/>
            </a:rPr>
            <a:t>ISBE</a:t>
          </a:r>
          <a:endParaRPr lang="en-US" sz="2200" kern="1200"/>
        </a:p>
      </dsp:txBody>
      <dsp:txXfrm>
        <a:off x="1092281" y="1865"/>
        <a:ext cx="7061118" cy="945698"/>
      </dsp:txXfrm>
    </dsp:sp>
    <dsp:sp modelId="{C4F93A0E-F7FD-4281-B94E-5AC8674516E2}">
      <dsp:nvSpPr>
        <dsp:cNvPr id="0" name=""/>
        <dsp:cNvSpPr/>
      </dsp:nvSpPr>
      <dsp:spPr>
        <a:xfrm>
          <a:off x="0" y="1183989"/>
          <a:ext cx="8153400" cy="94569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613E0E-FC55-48EF-A29E-D5E64B9363C3}">
      <dsp:nvSpPr>
        <dsp:cNvPr id="0" name=""/>
        <dsp:cNvSpPr/>
      </dsp:nvSpPr>
      <dsp:spPr>
        <a:xfrm>
          <a:off x="286073" y="1396771"/>
          <a:ext cx="520134" cy="520134"/>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AAC11F-893E-47AD-89F0-A7034A1C9DA3}">
      <dsp:nvSpPr>
        <dsp:cNvPr id="0" name=""/>
        <dsp:cNvSpPr/>
      </dsp:nvSpPr>
      <dsp:spPr>
        <a:xfrm>
          <a:off x="1092281" y="1183989"/>
          <a:ext cx="70611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90000"/>
            </a:lnSpc>
            <a:spcBef>
              <a:spcPct val="0"/>
            </a:spcBef>
            <a:spcAft>
              <a:spcPct val="35000"/>
            </a:spcAft>
            <a:buNone/>
          </a:pPr>
          <a:r>
            <a:rPr lang="en-US" sz="2200" kern="1200"/>
            <a:t>Data from 2022-2023 school year and covers 2019-2023</a:t>
          </a:r>
        </a:p>
      </dsp:txBody>
      <dsp:txXfrm>
        <a:off x="1092281" y="1183989"/>
        <a:ext cx="7061118" cy="945698"/>
      </dsp:txXfrm>
    </dsp:sp>
    <dsp:sp modelId="{59EF4D22-F017-4252-95D4-CBF52EF5E44E}">
      <dsp:nvSpPr>
        <dsp:cNvPr id="0" name=""/>
        <dsp:cNvSpPr/>
      </dsp:nvSpPr>
      <dsp:spPr>
        <a:xfrm>
          <a:off x="0" y="2366112"/>
          <a:ext cx="8153400" cy="94569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F9006B-4D54-4E91-B6D7-0793E6C8D644}">
      <dsp:nvSpPr>
        <dsp:cNvPr id="0" name=""/>
        <dsp:cNvSpPr/>
      </dsp:nvSpPr>
      <dsp:spPr>
        <a:xfrm>
          <a:off x="286073" y="2578894"/>
          <a:ext cx="520134" cy="520134"/>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B3C6C3-402B-43B5-BF53-9B34C3DE7CAD}">
      <dsp:nvSpPr>
        <dsp:cNvPr id="0" name=""/>
        <dsp:cNvSpPr/>
      </dsp:nvSpPr>
      <dsp:spPr>
        <a:xfrm>
          <a:off x="1092281" y="2366112"/>
          <a:ext cx="706111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90000"/>
            </a:lnSpc>
            <a:spcBef>
              <a:spcPct val="0"/>
            </a:spcBef>
            <a:spcAft>
              <a:spcPct val="35000"/>
            </a:spcAft>
            <a:buNone/>
          </a:pPr>
          <a:r>
            <a:rPr lang="en-US" sz="2200" kern="1200"/>
            <a:t>Includes Illinois Department of Employment Security Data</a:t>
          </a:r>
        </a:p>
      </dsp:txBody>
      <dsp:txXfrm>
        <a:off x="1092281" y="2366112"/>
        <a:ext cx="7061118" cy="945698"/>
      </dsp:txXfrm>
    </dsp:sp>
    <dsp:sp modelId="{5A33417F-E154-4FB7-927F-182F6DB37847}">
      <dsp:nvSpPr>
        <dsp:cNvPr id="0" name=""/>
        <dsp:cNvSpPr/>
      </dsp:nvSpPr>
      <dsp:spPr>
        <a:xfrm>
          <a:off x="0" y="3548235"/>
          <a:ext cx="8153400" cy="945698"/>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DC5687-907E-4CCC-8DF2-DD8D3A61E91E}">
      <dsp:nvSpPr>
        <dsp:cNvPr id="0" name=""/>
        <dsp:cNvSpPr/>
      </dsp:nvSpPr>
      <dsp:spPr>
        <a:xfrm>
          <a:off x="286073" y="3761017"/>
          <a:ext cx="520134" cy="520134"/>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16D481-1B3C-40F5-8C82-E0C9D530444B}">
      <dsp:nvSpPr>
        <dsp:cNvPr id="0" name=""/>
        <dsp:cNvSpPr/>
      </dsp:nvSpPr>
      <dsp:spPr>
        <a:xfrm>
          <a:off x="1092281" y="3548235"/>
          <a:ext cx="3669030"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977900">
            <a:lnSpc>
              <a:spcPct val="90000"/>
            </a:lnSpc>
            <a:spcBef>
              <a:spcPct val="0"/>
            </a:spcBef>
            <a:spcAft>
              <a:spcPct val="35000"/>
            </a:spcAft>
            <a:buNone/>
          </a:pPr>
          <a:r>
            <a:rPr lang="en-US" sz="2200" kern="1200"/>
            <a:t>Highlights</a:t>
          </a:r>
        </a:p>
      </dsp:txBody>
      <dsp:txXfrm>
        <a:off x="1092281" y="3548235"/>
        <a:ext cx="3669030" cy="945698"/>
      </dsp:txXfrm>
    </dsp:sp>
    <dsp:sp modelId="{2030A983-7D80-4F80-8F5C-24EDC17024A9}">
      <dsp:nvSpPr>
        <dsp:cNvPr id="0" name=""/>
        <dsp:cNvSpPr/>
      </dsp:nvSpPr>
      <dsp:spPr>
        <a:xfrm>
          <a:off x="4761311" y="3548235"/>
          <a:ext cx="3392088" cy="9456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086" tIns="100086" rIns="100086" bIns="100086" numCol="1" spcCol="1270" anchor="ctr" anchorCtr="0">
          <a:noAutofit/>
        </a:bodyPr>
        <a:lstStyle/>
        <a:p>
          <a:pPr marL="0" lvl="0" indent="0" algn="l" defTabSz="622300">
            <a:lnSpc>
              <a:spcPct val="90000"/>
            </a:lnSpc>
            <a:spcBef>
              <a:spcPct val="0"/>
            </a:spcBef>
            <a:spcAft>
              <a:spcPct val="35000"/>
            </a:spcAft>
            <a:buNone/>
          </a:pPr>
          <a:r>
            <a:rPr lang="en-US" sz="1400" kern="1200"/>
            <a:t>6% increase in diverse candidate enrollment</a:t>
          </a:r>
        </a:p>
        <a:p>
          <a:pPr marL="0" lvl="0" indent="0" algn="l" defTabSz="622300">
            <a:lnSpc>
              <a:spcPct val="90000"/>
            </a:lnSpc>
            <a:spcBef>
              <a:spcPct val="0"/>
            </a:spcBef>
            <a:spcAft>
              <a:spcPct val="35000"/>
            </a:spcAft>
            <a:buNone/>
          </a:pPr>
          <a:r>
            <a:rPr lang="en-US" sz="1400" kern="1200"/>
            <a:t>86%placement rate</a:t>
          </a:r>
        </a:p>
        <a:p>
          <a:pPr marL="0" lvl="0" indent="0" algn="l" defTabSz="622300">
            <a:lnSpc>
              <a:spcPct val="90000"/>
            </a:lnSpc>
            <a:spcBef>
              <a:spcPct val="0"/>
            </a:spcBef>
            <a:spcAft>
              <a:spcPct val="35000"/>
            </a:spcAft>
            <a:buNone/>
          </a:pPr>
          <a:r>
            <a:rPr lang="en-US" sz="1400" kern="1200"/>
            <a:t>Teacher retention above state target</a:t>
          </a:r>
        </a:p>
      </dsp:txBody>
      <dsp:txXfrm>
        <a:off x="4761311" y="3548235"/>
        <a:ext cx="3392088" cy="94569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0.15278</cdr:x>
      <cdr:y>0.91706</cdr:y>
    </cdr:from>
    <cdr:to>
      <cdr:x>0.30826</cdr:x>
      <cdr:y>0.99912</cdr:y>
    </cdr:to>
    <cdr:sp macro="" textlink="">
      <cdr:nvSpPr>
        <cdr:cNvPr id="2" name="Text Box 1"/>
        <cdr:cNvSpPr txBox="1"/>
      </cdr:nvSpPr>
      <cdr:spPr>
        <a:xfrm xmlns:a="http://schemas.openxmlformats.org/drawingml/2006/main">
          <a:off x="878281" y="3641885"/>
          <a:ext cx="893811" cy="325881"/>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chor="ctr" anchorCtr="0"/>
        <a:lstStyle xmlns:a="http://schemas.openxmlformats.org/drawingml/2006/main"/>
        <a:p xmlns:a="http://schemas.openxmlformats.org/drawingml/2006/main">
          <a:pPr algn="ctr"/>
          <a:r>
            <a:rPr lang="en-US" sz="1600" i="1" kern="1200" dirty="0">
              <a:latin typeface="Lato" panose="020F0502020204030203" pitchFamily="34" charset="0"/>
              <a:ea typeface="Lato" panose="020F0502020204030203" pitchFamily="34" charset="0"/>
              <a:cs typeface="Lato" panose="020F0502020204030203" pitchFamily="34" charset="0"/>
            </a:rPr>
            <a:t>Baseline</a:t>
          </a:r>
        </a:p>
      </cdr:txBody>
    </cdr:sp>
  </cdr:relSizeAnchor>
  <cdr:relSizeAnchor xmlns:cdr="http://schemas.openxmlformats.org/drawingml/2006/chartDrawing">
    <cdr:from>
      <cdr:x>0.37409</cdr:x>
      <cdr:y>0.91738</cdr:y>
    </cdr:from>
    <cdr:to>
      <cdr:x>0.53884</cdr:x>
      <cdr:y>1</cdr:y>
    </cdr:to>
    <cdr:sp macro="" textlink="">
      <cdr:nvSpPr>
        <cdr:cNvPr id="3" name="Text Box 1"/>
        <cdr:cNvSpPr txBox="1"/>
      </cdr:nvSpPr>
      <cdr:spPr>
        <a:xfrm xmlns:a="http://schemas.openxmlformats.org/drawingml/2006/main">
          <a:off x="2150520" y="3643155"/>
          <a:ext cx="947066" cy="328106"/>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600" i="1" kern="1200" dirty="0">
              <a:latin typeface="Lato" panose="020F0502020204030203" pitchFamily="34" charset="0"/>
              <a:ea typeface="Lato" panose="020F0502020204030203" pitchFamily="34" charset="0"/>
              <a:cs typeface="Lato" panose="020F0502020204030203" pitchFamily="34" charset="0"/>
            </a:rPr>
            <a:t>Pandemic</a:t>
          </a:r>
        </a:p>
      </cdr:txBody>
    </cdr:sp>
  </cdr:relSizeAnchor>
  <cdr:relSizeAnchor xmlns:cdr="http://schemas.openxmlformats.org/drawingml/2006/chartDrawing">
    <cdr:from>
      <cdr:x>0.6034</cdr:x>
      <cdr:y>0.91671</cdr:y>
    </cdr:from>
    <cdr:to>
      <cdr:x>0.77098</cdr:x>
      <cdr:y>0.99877</cdr:y>
    </cdr:to>
    <cdr:sp macro="" textlink="">
      <cdr:nvSpPr>
        <cdr:cNvPr id="4" name="Text Box 1"/>
        <cdr:cNvSpPr txBox="1"/>
      </cdr:nvSpPr>
      <cdr:spPr>
        <a:xfrm xmlns:a="http://schemas.openxmlformats.org/drawingml/2006/main">
          <a:off x="3468747" y="3640495"/>
          <a:ext cx="963388" cy="325881"/>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500" i="1" kern="1200" dirty="0">
              <a:latin typeface="Lato" panose="020F0502020204030203" pitchFamily="34" charset="0"/>
              <a:ea typeface="Lato" panose="020F0502020204030203" pitchFamily="34" charset="0"/>
              <a:cs typeface="Lato" panose="020F0502020204030203" pitchFamily="34" charset="0"/>
            </a:rPr>
            <a:t>Soft Launch</a:t>
          </a:r>
        </a:p>
      </cdr:txBody>
    </cdr:sp>
  </cdr:relSizeAnchor>
  <cdr:relSizeAnchor xmlns:cdr="http://schemas.openxmlformats.org/drawingml/2006/chartDrawing">
    <cdr:from>
      <cdr:x>0.77225</cdr:x>
      <cdr:y>0.91667</cdr:y>
    </cdr:from>
    <cdr:to>
      <cdr:x>1</cdr:x>
      <cdr:y>0.99976</cdr:y>
    </cdr:to>
    <cdr:sp macro="" textlink="">
      <cdr:nvSpPr>
        <cdr:cNvPr id="5" name="Text Box 1"/>
        <cdr:cNvSpPr txBox="1"/>
      </cdr:nvSpPr>
      <cdr:spPr>
        <a:xfrm xmlns:a="http://schemas.openxmlformats.org/drawingml/2006/main">
          <a:off x="4439409" y="3640336"/>
          <a:ext cx="1309261" cy="329972"/>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t"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80000"/>
            </a:lnSpc>
          </a:pPr>
          <a:r>
            <a:rPr lang="en-US" sz="1600" i="1" dirty="0">
              <a:effectLst/>
              <a:latin typeface="Lato" panose="020F0502020204030203" pitchFamily="34" charset="0"/>
              <a:ea typeface="Lato" panose="020F0502020204030203" pitchFamily="34" charset="0"/>
              <a:cs typeface="Lato" panose="020F0502020204030203" pitchFamily="34" charset="0"/>
            </a:rPr>
            <a:t>1</a:t>
          </a:r>
          <a:r>
            <a:rPr lang="en-US" sz="1600" i="1" baseline="30000" dirty="0">
              <a:effectLst/>
              <a:latin typeface="Lato" panose="020F0502020204030203" pitchFamily="34" charset="0"/>
              <a:ea typeface="Lato" panose="020F0502020204030203" pitchFamily="34" charset="0"/>
              <a:cs typeface="Lato" panose="020F0502020204030203" pitchFamily="34" charset="0"/>
            </a:rPr>
            <a:t>st</a:t>
          </a:r>
          <a:r>
            <a:rPr lang="en-US" sz="1600" i="1" dirty="0">
              <a:effectLst/>
              <a:latin typeface="Lato" panose="020F0502020204030203" pitchFamily="34" charset="0"/>
              <a:ea typeface="Lato" panose="020F0502020204030203" pitchFamily="34" charset="0"/>
              <a:cs typeface="Lato" panose="020F0502020204030203" pitchFamily="34" charset="0"/>
            </a:rPr>
            <a:t> Full Year</a:t>
          </a:r>
        </a:p>
        <a:p xmlns:a="http://schemas.openxmlformats.org/drawingml/2006/main">
          <a:pPr algn="ctr">
            <a:lnSpc>
              <a:spcPct val="80000"/>
            </a:lnSpc>
          </a:pPr>
          <a:r>
            <a:rPr lang="en-US" sz="1600" i="1" kern="1200" dirty="0">
              <a:latin typeface="Lato" panose="020F0502020204030203" pitchFamily="34" charset="0"/>
              <a:ea typeface="Lato" panose="020F0502020204030203" pitchFamily="34" charset="0"/>
              <a:cs typeface="Lato" panose="020F0502020204030203" pitchFamily="34" charset="0"/>
            </a:rPr>
            <a:t>Of Consortium</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03D3A9-04EF-44CA-8C76-06C8BE377225}" type="datetimeFigureOut">
              <a:rPr lang="en-US" smtClean="0"/>
              <a:t>4/14/2025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F2FBD6-5866-4272-A185-7D847366ACE9}" type="slidenum">
              <a:rPr lang="en-US" smtClean="0"/>
              <a:t>‹#›</a:t>
            </a:fld>
            <a:endParaRPr lang="en-US"/>
          </a:p>
        </p:txBody>
      </p:sp>
    </p:spTree>
    <p:extLst>
      <p:ext uri="{BB962C8B-B14F-4D97-AF65-F5344CB8AC3E}">
        <p14:creationId xmlns:p14="http://schemas.microsoft.com/office/powerpoint/2010/main" val="1282778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nam10.safelinks.protection.outlook.com/?url=https%3A%2F%2Fwww.isbe.net%2FDocuments%2F25ark.pdf&amp;data=05%7C02%7CJGRONEWO%40isbe.net%7Cee7613c720a04da3ac9d08dd72def1a2%7C0364fe8649c64af4b52c335a99e577d1%7C0%7C0%7C638793024056180886%7CUnknown%7CTWFpbGZsb3d8eyJFbXB0eU1hcGkiOnRydWUsIlYiOiIwLjAuMDAwMCIsIlAiOiJXaW4zMiIsIkFOIjoiTWFpbCIsIldUIjoyfQ%3D%3D%7C0%7C%7C%7C&amp;sdata=z%2Bxia550XF3vBK3Omx9p0keUXM%2BQJERYrwamaaSjkWc%3D&amp;reserved=0"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am10.safelinks.protection.outlook.com/?url=https%3A%2F%2Fwww.il.nesinc.com%2FPageView.aspx%3Ff%3DHTML_FRAG%2FGENRB_RightStart.html&amp;data=05%7C02%7CJGRONEWO%40isbe.net%7Cee7613c720a04da3ac9d08dd72def1a2%7C0364fe8649c64af4b52c335a99e577d1%7C0%7C0%7C638793024056200122%7CUnknown%7CTWFpbGZsb3d8eyJFbXB0eU1hcGkiOnRydWUsIlYiOiIwLjAuMDAwMCIsIlAiOiJXaW4zMiIsIkFOIjoiTWFpbCIsIldUIjoyfQ%3D%3D%7C0%7C%7C%7C&amp;sdata=Jyr9oRQ40llZLebSG1B8oETTSaBM5twRo9wAcNjoPo4%3D&amp;reserved=0"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s://nam10.safelinks.protection.outlook.com/?url=https%3A%2F%2Fwww.il.nesinc.com%2FTestView.aspx%3Ff%3DILCBT_TestingPolicies.html%26t%3DIL206&amp;data=05%7C02%7CJGRONEWO%40isbe.net%7Cee7613c720a04da3ac9d08dd72def1a2%7C0364fe8649c64af4b52c335a99e577d1%7C0%7C0%7C638793024056214920%7CUnknown%7CTWFpbGZsb3d8eyJFbXB0eU1hcGkiOnRydWUsIlYiOiIwLjAuMDAwMCIsIlAiOiJXaW4zMiIsIkFOIjoiTWFpbCIsIldUIjoyfQ%3D%3D%7C0%7C%7C%7C&amp;sdata=GCH%2FbXZ3zzWIWj5cbLpmnIByPRnoAMyg6MgcMk84%2F%2B0%3D&amp;reserved=0"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0C080-751E-C51C-1251-C33262F19A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444FBA-243C-64D4-23F6-0E942BF81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0C70E2-93DC-2273-4EF0-E4B5FEBBCCA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ABE4ECB-7F5C-7245-DCE1-7201B8CD5B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5490C2-7C91-C143-8C99-540B81EFBE60}"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302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0"/>
              </a:spcBef>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How: </a:t>
            </a:r>
          </a:p>
          <a:p>
            <a:pPr>
              <a:lnSpc>
                <a:spcPct val="107000"/>
              </a:lnSpc>
              <a:spcBef>
                <a:spcPts val="0"/>
              </a:spcBef>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To meaningfully address the well documented and systemic early childhood education (ECE) workforce crisis, Illinois must implement a full complement of coordinated strategies to confront the specific challenges faced by the field. Based on the challenges currently faced by the field and existing initiatives, the Illinois Department of Human Services (IDHS) Division of Early Childhood (DEC) would like to roll-out:</a:t>
            </a:r>
          </a:p>
          <a:p>
            <a:pPr marL="342900" indent="-342900">
              <a:lnSpc>
                <a:spcPct val="105000"/>
              </a:lnSpc>
              <a:spcBef>
                <a:spcPts val="0"/>
              </a:spcBef>
              <a:buFont typeface="Symbol" panose="05050102010706020507" pitchFamily="18" charset="2"/>
              <a:buChar char=""/>
            </a:pPr>
            <a:r>
              <a:rPr lang="en-US" sz="1200" dirty="0">
                <a:latin typeface="Calibri" panose="020F0502020204030204" pitchFamily="34" charset="0"/>
                <a:ea typeface="Calibri" panose="020F0502020204030204" pitchFamily="34" charset="0"/>
              </a:rPr>
              <a:t>An </a:t>
            </a:r>
            <a:r>
              <a:rPr lang="en-US" sz="1200" b="1" dirty="0">
                <a:latin typeface="Calibri" panose="020F0502020204030204" pitchFamily="34" charset="0"/>
                <a:ea typeface="Calibri" panose="020F0502020204030204" pitchFamily="34" charset="0"/>
              </a:rPr>
              <a:t>apprenticeship model</a:t>
            </a:r>
            <a:r>
              <a:rPr lang="en-US" sz="1200" dirty="0">
                <a:latin typeface="Calibri" panose="020F0502020204030204" pitchFamily="34" charset="0"/>
                <a:ea typeface="Calibri" panose="020F0502020204030204" pitchFamily="34" charset="0"/>
              </a:rPr>
              <a:t> to bridge and connect scholarship programs leading to credentials and degrees with on the job/real world training and mentorship tailored to the context of the specific communities where apprentices work; and</a:t>
            </a:r>
          </a:p>
          <a:p>
            <a:pPr marL="342900" indent="-342900">
              <a:lnSpc>
                <a:spcPct val="105000"/>
              </a:lnSpc>
              <a:spcBef>
                <a:spcPts val="0"/>
              </a:spcBef>
              <a:spcAft>
                <a:spcPts val="800"/>
              </a:spcAft>
              <a:buFont typeface="Symbol" panose="05050102010706020507" pitchFamily="18" charset="2"/>
              <a:buChar char=""/>
            </a:pPr>
            <a:r>
              <a:rPr lang="en-US" sz="1200" dirty="0">
                <a:latin typeface="Calibri" panose="020F0502020204030204" pitchFamily="34" charset="0"/>
                <a:ea typeface="Calibri" panose="020F0502020204030204" pitchFamily="34" charset="0"/>
              </a:rPr>
              <a:t>Couple those with the </a:t>
            </a:r>
            <a:r>
              <a:rPr lang="en-US" sz="1200" b="1" dirty="0">
                <a:latin typeface="Calibri" panose="020F0502020204030204" pitchFamily="34" charset="0"/>
                <a:ea typeface="Calibri" panose="020F0502020204030204" pitchFamily="34" charset="0"/>
              </a:rPr>
              <a:t>expansion of child care program contracts</a:t>
            </a:r>
            <a:r>
              <a:rPr lang="en-US" sz="1200" dirty="0">
                <a:latin typeface="Calibri" panose="020F0502020204030204" pitchFamily="34" charset="0"/>
                <a:ea typeface="Calibri" panose="020F0502020204030204" pitchFamily="34" charset="0"/>
              </a:rPr>
              <a:t>, specifically targeted to support funding for increased compensation directly connected with increased qualifications.</a:t>
            </a:r>
          </a:p>
          <a:p>
            <a:pPr>
              <a:lnSpc>
                <a:spcPct val="107000"/>
              </a:lnSpc>
              <a:spcBef>
                <a:spcPts val="0"/>
              </a:spcBef>
              <a:spcAft>
                <a:spcPts val="800"/>
              </a:spcAft>
            </a:pPr>
            <a:r>
              <a:rPr lang="en-US" sz="1200" dirty="0">
                <a:latin typeface="Calibri" panose="020F0502020204030204" pitchFamily="34" charset="0"/>
                <a:ea typeface="Calibri" panose="020F0502020204030204" pitchFamily="34" charset="0"/>
                <a:cs typeface="Times New Roman" panose="02020603050405020304" pitchFamily="18" charset="0"/>
              </a:rPr>
              <a:t>This complements and supports the </a:t>
            </a:r>
            <a:r>
              <a:rPr lang="en-US" sz="1200" b="1" dirty="0">
                <a:latin typeface="Calibri" panose="020F0502020204030204" pitchFamily="34" charset="0"/>
                <a:ea typeface="Calibri" panose="020F0502020204030204" pitchFamily="34" charset="0"/>
                <a:cs typeface="Times New Roman" panose="02020603050405020304" pitchFamily="18" charset="0"/>
              </a:rPr>
              <a:t>compensation side</a:t>
            </a:r>
            <a:r>
              <a:rPr lang="en-US" sz="1200" dirty="0">
                <a:latin typeface="Calibri" panose="020F0502020204030204" pitchFamily="34" charset="0"/>
                <a:ea typeface="Calibri" panose="020F0502020204030204" pitchFamily="34" charset="0"/>
                <a:cs typeface="Times New Roman" panose="02020603050405020304" pitchFamily="18" charset="0"/>
              </a:rPr>
              <a:t> of ECACE and other scholarship opportunities and provides the missing employer supports to get providers on board with sending their staff back to school as well as bringing a new generation of caregivers and teachers into the workforce.</a:t>
            </a:r>
          </a:p>
          <a:p>
            <a:endParaRPr lang="en-US" dirty="0"/>
          </a:p>
        </p:txBody>
      </p:sp>
      <p:sp>
        <p:nvSpPr>
          <p:cNvPr id="4" name="Slide Number Placeholder 3"/>
          <p:cNvSpPr>
            <a:spLocks noGrp="1"/>
          </p:cNvSpPr>
          <p:nvPr>
            <p:ph type="sldNum" sz="quarter" idx="5"/>
          </p:nvPr>
        </p:nvSpPr>
        <p:spPr/>
        <p:txBody>
          <a:bodyPr/>
          <a:lstStyle/>
          <a:p>
            <a:fld id="{E6BA80FF-C659-4347-9305-275A3577F89F}" type="slidenum">
              <a:rPr lang="en-US" smtClean="0"/>
              <a:t>34</a:t>
            </a:fld>
            <a:endParaRPr lang="en-US" dirty="0"/>
          </a:p>
        </p:txBody>
      </p:sp>
    </p:spTree>
    <p:extLst>
      <p:ext uri="{BB962C8B-B14F-4D97-AF65-F5344CB8AC3E}">
        <p14:creationId xmlns:p14="http://schemas.microsoft.com/office/powerpoint/2010/main" val="908948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5AC6B2E-C9C4-44A6-854A-B541E272F375}" type="slidenum">
              <a:rPr lang="en-US" smtClean="0"/>
              <a:t>35</a:t>
            </a:fld>
            <a:endParaRPr lang="en-US"/>
          </a:p>
        </p:txBody>
      </p:sp>
    </p:spTree>
    <p:extLst>
      <p:ext uri="{BB962C8B-B14F-4D97-AF65-F5344CB8AC3E}">
        <p14:creationId xmlns:p14="http://schemas.microsoft.com/office/powerpoint/2010/main" val="2829357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The current early childhood education content test (206) just went through a targeted redesign to identify and remove any potential bias and ensure the test was aligned to the most recent standards. ISBE just approved a new, lower, </a:t>
            </a:r>
            <a:r>
              <a:rPr lang="en-US" err="1"/>
              <a:t>cutscore</a:t>
            </a:r>
            <a:r>
              <a:rPr lang="en-US"/>
              <a:t> for this test at it’s February board meeting. Since then, Pearson has made the newly approved </a:t>
            </a:r>
            <a:r>
              <a:rPr lang="en-US" err="1"/>
              <a:t>cutscore</a:t>
            </a:r>
            <a:r>
              <a:rPr lang="en-US"/>
              <a:t> operational for all test takers. Please note, all </a:t>
            </a:r>
            <a:r>
              <a:rPr lang="en-US" err="1"/>
              <a:t>cutscores</a:t>
            </a:r>
            <a:r>
              <a:rPr lang="en-US"/>
              <a:t> are converted to a 100-300 scale, using the formula in </a:t>
            </a:r>
            <a:r>
              <a:rPr lang="en-US" u="sng" dirty="0">
                <a:hlinkClick r:id="rId3"/>
              </a:rPr>
              <a:t>Part 25.760</a:t>
            </a:r>
            <a:r>
              <a:rPr lang="en-US"/>
              <a:t>.</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25F7E55C-A733-421E-9123-C8AF8246155C}" type="slidenum">
              <a:rPr lang="en-US" smtClean="0"/>
              <a:t>41</a:t>
            </a:fld>
            <a:endParaRPr lang="en-US"/>
          </a:p>
        </p:txBody>
      </p:sp>
    </p:spTree>
    <p:extLst>
      <p:ext uri="{BB962C8B-B14F-4D97-AF65-F5344CB8AC3E}">
        <p14:creationId xmlns:p14="http://schemas.microsoft.com/office/powerpoint/2010/main" val="2954036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 ISBE also launched a Right Start preparation course for early childhood education. This course begins with a diagnostic assessment that allows candidate to target their preparation in their weakest areas. You can learn more about Right Start at </a:t>
            </a:r>
            <a:r>
              <a:rPr lang="en-US" u="sng" dirty="0">
                <a:hlinkClick r:id="rId3"/>
              </a:rPr>
              <a:t>this webpage</a:t>
            </a:r>
            <a:r>
              <a:rPr lang="en-US" dirty="0"/>
              <a:t>. The final update is our new free retake policy. Any candidate who had two unsuccessful attempts after January 28, 2025, and scored with one standard error of measurement of passing, is automatically eligible for free unencumbered retakes. This will automatically be applied to eligible candidate’s accounts with no voucher code needed. You can read more about the free retake policy at </a:t>
            </a:r>
            <a:r>
              <a:rPr lang="en-US" u="sng" dirty="0">
                <a:hlinkClick r:id="rId4"/>
              </a:rPr>
              <a:t>this webpage</a:t>
            </a:r>
            <a:r>
              <a:rPr lang="en-US" dirty="0"/>
              <a:t> under “retake policy”.</a:t>
            </a:r>
          </a:p>
          <a:p>
            <a:endParaRPr lang="en-US" dirty="0">
              <a:ea typeface="Calibri"/>
              <a:cs typeface="Calibri"/>
            </a:endParaRPr>
          </a:p>
          <a:p>
            <a:r>
              <a:rPr lang="en-US"/>
              <a:t>Free Retakes</a:t>
            </a:r>
          </a:p>
          <a:p>
            <a:r>
              <a:rPr lang="en-US"/>
              <a:t>For registrations on or after January 28, 2025, candidates who have taken the same ILTS test with the same test code twice and have not yet passed but have achieved a test-specific scaled score as indicated below on at least one of those attempts will be able to reregister for the same test at no cost.*</a:t>
            </a:r>
          </a:p>
          <a:p>
            <a:r>
              <a:rPr lang="en-US"/>
              <a:t>Please note the following:</a:t>
            </a:r>
          </a:p>
          <a:p>
            <a:pPr marL="171450" indent="-171450">
              <a:buFont typeface="Arial"/>
              <a:buChar char="•"/>
            </a:pPr>
            <a:r>
              <a:rPr lang="en-US"/>
              <a:t>Any test registration or administration prior to January 28, 2025, will not count toward a free retake.</a:t>
            </a:r>
          </a:p>
          <a:p>
            <a:pPr marL="171450" indent="-171450">
              <a:buFont typeface="Arial"/>
              <a:buChar char="•"/>
            </a:pPr>
            <a:r>
              <a:rPr lang="en-US"/>
              <a:t>You do not need to use a voucher or any special code; the system will automatically allow eligible candidates to reregister for free.</a:t>
            </a:r>
          </a:p>
          <a:p>
            <a:pPr marL="171450" indent="-171450">
              <a:buFont typeface="Arial"/>
              <a:buChar char="•"/>
            </a:pPr>
            <a:r>
              <a:rPr lang="en-US"/>
              <a:t>You may register for free up to 12 months after the release of your most recent score report for the test</a:t>
            </a:r>
          </a:p>
          <a:p>
            <a:pPr marL="171450" indent="-171450">
              <a:buFont typeface="Arial"/>
              <a:buChar char="•"/>
            </a:pPr>
            <a:r>
              <a:rPr lang="en-US"/>
              <a:t>If you are absent from your test appointment, the absence will not count toward one of the two attempts.</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25F7E55C-A733-421E-9123-C8AF8246155C}" type="slidenum">
              <a:rPr lang="en-US" smtClean="0"/>
              <a:t>43</a:t>
            </a:fld>
            <a:endParaRPr lang="en-US"/>
          </a:p>
        </p:txBody>
      </p:sp>
    </p:spTree>
    <p:extLst>
      <p:ext uri="{BB962C8B-B14F-4D97-AF65-F5344CB8AC3E}">
        <p14:creationId xmlns:p14="http://schemas.microsoft.com/office/powerpoint/2010/main" val="3525666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ea typeface="Calibri"/>
                <a:cs typeface="Calibri"/>
              </a:rPr>
              <a:t>Reminders on current options in place</a:t>
            </a:r>
          </a:p>
        </p:txBody>
      </p:sp>
      <p:sp>
        <p:nvSpPr>
          <p:cNvPr id="4" name="Slide Number Placeholder 3"/>
          <p:cNvSpPr>
            <a:spLocks noGrp="1"/>
          </p:cNvSpPr>
          <p:nvPr>
            <p:ph type="sldNum" sz="quarter" idx="5"/>
          </p:nvPr>
        </p:nvSpPr>
        <p:spPr/>
        <p:txBody>
          <a:bodyPr/>
          <a:lstStyle/>
          <a:p>
            <a:fld id="{25F7E55C-A733-421E-9123-C8AF8246155C}" type="slidenum">
              <a:rPr lang="en-US" smtClean="0"/>
              <a:t>45</a:t>
            </a:fld>
            <a:endParaRPr lang="en-US"/>
          </a:p>
        </p:txBody>
      </p:sp>
    </p:spTree>
    <p:extLst>
      <p:ext uri="{BB962C8B-B14F-4D97-AF65-F5344CB8AC3E}">
        <p14:creationId xmlns:p14="http://schemas.microsoft.com/office/powerpoint/2010/main" val="4135702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ea typeface="Calibri"/>
                <a:cs typeface="Calibri"/>
              </a:rPr>
              <a:t>CTE Education Career Pathway Program-  In September, ISBE announced $7.4 Million in state funding towards CTE Education Career Pathway Grants to 18 entities serving 39 school districts. FY26 No updates at this time.</a:t>
            </a:r>
          </a:p>
        </p:txBody>
      </p:sp>
      <p:sp>
        <p:nvSpPr>
          <p:cNvPr id="4" name="Slide Number Placeholder 3"/>
          <p:cNvSpPr>
            <a:spLocks noGrp="1"/>
          </p:cNvSpPr>
          <p:nvPr>
            <p:ph type="sldNum" sz="quarter" idx="5"/>
          </p:nvPr>
        </p:nvSpPr>
        <p:spPr/>
        <p:txBody>
          <a:bodyPr/>
          <a:lstStyle/>
          <a:p>
            <a:fld id="{25F7E55C-A733-421E-9123-C8AF8246155C}" type="slidenum">
              <a:rPr lang="en-US" smtClean="0"/>
              <a:t>49</a:t>
            </a:fld>
            <a:endParaRPr lang="en-US"/>
          </a:p>
        </p:txBody>
      </p:sp>
    </p:spTree>
    <p:extLst>
      <p:ext uri="{BB962C8B-B14F-4D97-AF65-F5344CB8AC3E}">
        <p14:creationId xmlns:p14="http://schemas.microsoft.com/office/powerpoint/2010/main" val="1661436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ea typeface="Calibri"/>
                <a:cs typeface="Calibri"/>
              </a:rPr>
              <a:t>Teacher Coaching and Mentoring- FY 25 is last cycle through Appropriation funding.  At this time, no updates available</a:t>
            </a:r>
          </a:p>
          <a:p>
            <a:r>
              <a:rPr lang="en-US" dirty="0">
                <a:ea typeface="Calibri"/>
                <a:cs typeface="Calibri"/>
              </a:rPr>
              <a:t> Affinity groups- Teach Plus Illinois – information available not only on ISBE Learning Renewal webpage as well as teachplus.org/Illinois</a:t>
            </a:r>
          </a:p>
          <a:p>
            <a:endParaRPr lang="en-US" dirty="0">
              <a:ea typeface="Calibri"/>
              <a:cs typeface="Calibri"/>
            </a:endParaRPr>
          </a:p>
          <a:p>
            <a:r>
              <a:rPr lang="en-US" dirty="0">
                <a:ea typeface="Calibri"/>
                <a:cs typeface="Calibri"/>
              </a:rPr>
              <a:t>Teacher Vacancy grant </a:t>
            </a:r>
            <a:r>
              <a:rPr lang="en-US" dirty="0"/>
              <a:t>part of a pilot program aimed at addressing chronic shortages by providing the state's most understaffed districts with resources to attract, hire, support, and retain teachers.  Districts in Evidence-Based Funding Tiers 1, 2, 3 (as calculated for fiscal year 2023) have been identified for eligibility. Districts in Tier 4 are ineligible for this program as are the 352 districts that reported having no unfilled teaching positions at the beginning of the 2022-23 school year. One hundred seventy districts have been identified as eligible to receive awards based on the highest counts of unfilled teaching (not administrative or school support) positions and to ensure that 60% (102) of awards go to rural districts and 40% (68) of awards go to urban districts.</a:t>
            </a:r>
            <a:endParaRPr lang="en-US" dirty="0">
              <a:ea typeface="Calibri"/>
              <a:cs typeface="Calibri"/>
            </a:endParaRPr>
          </a:p>
          <a:p>
            <a:r>
              <a:rPr lang="en-US" dirty="0"/>
              <a:t>Districts in Evidence-Based Funding Tiers 1, 2, 3 (as calculated for fiscal year 2023) have been identified for eligibility. Districts in Tier 4 are ineligible for this program as are the 352 districts that reported having no unfilled teaching positions at the beginning of the 2022-23 school year. One hundred seventy districts have been identified as eligible to receive awards based on the highest counts of unfilled teaching (not administrative or school support) positions and to ensure that 60% (102) of awards go to rural districts and 40% (68) of awards go to urban districts.</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25F7E55C-A733-421E-9123-C8AF8246155C}" type="slidenum">
              <a:rPr lang="en-US" smtClean="0"/>
              <a:t>51</a:t>
            </a:fld>
            <a:endParaRPr lang="en-US"/>
          </a:p>
        </p:txBody>
      </p:sp>
    </p:spTree>
    <p:extLst>
      <p:ext uri="{BB962C8B-B14F-4D97-AF65-F5344CB8AC3E}">
        <p14:creationId xmlns:p14="http://schemas.microsoft.com/office/powerpoint/2010/main" val="1948251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E11317-A08F-7F4F-B9E4-9ED7C4FB78BC}" type="slidenum">
              <a:rPr lang="en-US" smtClean="0"/>
              <a:pPr/>
              <a:t>53</a:t>
            </a:fld>
            <a:endParaRPr lang="en-US"/>
          </a:p>
        </p:txBody>
      </p:sp>
    </p:spTree>
    <p:extLst>
      <p:ext uri="{BB962C8B-B14F-4D97-AF65-F5344CB8AC3E}">
        <p14:creationId xmlns:p14="http://schemas.microsoft.com/office/powerpoint/2010/main" val="3529928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6245B-A9FA-39F1-CBA1-511005B1E8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836D32-1577-BCBE-2E88-AB1A69738C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2107EF-0171-510D-48B4-C98165B41FBB}"/>
              </a:ext>
            </a:extLst>
          </p:cNvPr>
          <p:cNvSpPr>
            <a:spLocks noGrp="1"/>
          </p:cNvSpPr>
          <p:nvPr>
            <p:ph type="body" idx="1"/>
          </p:nvPr>
        </p:nvSpPr>
        <p:spPr/>
        <p:txBody>
          <a:bodyPr/>
          <a:lstStyle/>
          <a:p>
            <a:r>
              <a:rPr lang="en-US"/>
              <a:t>Christi </a:t>
            </a:r>
          </a:p>
        </p:txBody>
      </p:sp>
      <p:sp>
        <p:nvSpPr>
          <p:cNvPr id="4" name="Slide Number Placeholder 3">
            <a:extLst>
              <a:ext uri="{FF2B5EF4-FFF2-40B4-BE49-F238E27FC236}">
                <a16:creationId xmlns:a16="http://schemas.microsoft.com/office/drawing/2014/main" id="{E219EA14-945F-689F-7FEE-772FFCBC49FB}"/>
              </a:ext>
            </a:extLst>
          </p:cNvPr>
          <p:cNvSpPr>
            <a:spLocks noGrp="1"/>
          </p:cNvSpPr>
          <p:nvPr>
            <p:ph type="sldNum" sz="quarter" idx="5"/>
          </p:nvPr>
        </p:nvSpPr>
        <p:spPr/>
        <p:txBody>
          <a:bodyPr/>
          <a:lstStyle/>
          <a:p>
            <a:fld id="{2FE11317-A08F-7F4F-B9E4-9ED7C4FB78BC}" type="slidenum">
              <a:rPr lang="en-US" smtClean="0"/>
              <a:pPr/>
              <a:t>54</a:t>
            </a:fld>
            <a:endParaRPr lang="en-US"/>
          </a:p>
        </p:txBody>
      </p:sp>
    </p:spTree>
    <p:extLst>
      <p:ext uri="{BB962C8B-B14F-4D97-AF65-F5344CB8AC3E}">
        <p14:creationId xmlns:p14="http://schemas.microsoft.com/office/powerpoint/2010/main" val="1772424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Lato"/>
                <a:ea typeface="Lato"/>
                <a:cs typeface="Lato"/>
              </a:rPr>
              <a:t>– This is just to remind folks what the scholarship looked like over the last few years and to emphasize the reduction in resources. </a:t>
            </a:r>
          </a:p>
        </p:txBody>
      </p:sp>
      <p:sp>
        <p:nvSpPr>
          <p:cNvPr id="4" name="Slide Number Placeholder 3"/>
          <p:cNvSpPr>
            <a:spLocks noGrp="1"/>
          </p:cNvSpPr>
          <p:nvPr>
            <p:ph type="sldNum" sz="quarter" idx="5"/>
          </p:nvPr>
        </p:nvSpPr>
        <p:spPr/>
        <p:txBody>
          <a:bodyPr/>
          <a:lstStyle/>
          <a:p>
            <a:fld id="{2FE11317-A08F-7F4F-B9E4-9ED7C4FB78BC}" type="slidenum">
              <a:rPr lang="en-US" smtClean="0"/>
              <a:pPr/>
              <a:t>55</a:t>
            </a:fld>
            <a:endParaRPr lang="en-US"/>
          </a:p>
        </p:txBody>
      </p:sp>
    </p:spTree>
    <p:extLst>
      <p:ext uri="{BB962C8B-B14F-4D97-AF65-F5344CB8AC3E}">
        <p14:creationId xmlns:p14="http://schemas.microsoft.com/office/powerpoint/2010/main" val="140929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29B37-07D9-F75D-2911-67C1049550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713102-29E2-39C0-477B-C885E5353A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3C2BF9-F6CF-99F7-9514-BDD5A78EB6CA}"/>
              </a:ext>
            </a:extLst>
          </p:cNvPr>
          <p:cNvSpPr>
            <a:spLocks noGrp="1"/>
          </p:cNvSpPr>
          <p:nvPr>
            <p:ph type="body" idx="1"/>
          </p:nvPr>
        </p:nvSpPr>
        <p:spPr/>
        <p:txBody>
          <a:bodyPr/>
          <a:lstStyle/>
          <a:p>
            <a:pPr marL="0" marR="0" lvl="0" indent="0">
              <a:lnSpc>
                <a:spcPct val="115000"/>
              </a:lnSpc>
              <a:buFont typeface="Symbol" panose="05050102010706020507" pitchFamily="18" charset="2"/>
              <a:buNone/>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Governor Pritzker’s budget includes $212 million in General Revenue Fund (GRF) for Smart Start Child Care, and again I will emphasize that this is a $90 million General Revenue Fund increase from SFY 25. </a:t>
            </a:r>
          </a:p>
          <a:p>
            <a:pPr marL="0" marR="0" lvl="0" indent="0">
              <a:lnSpc>
                <a:spcPct val="115000"/>
              </a:lnSpc>
              <a:buFont typeface="Symbol" panose="05050102010706020507" pitchFamily="18" charset="2"/>
              <a:buNone/>
            </a:pP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15000"/>
              </a:lnSpc>
              <a:buFont typeface="Symbol" panose="05050102010706020507" pitchFamily="18" charset="2"/>
              <a:buNone/>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Last year, some remaining American Rescue Plan Act dollars helped to fund Smart Start Workforce Grants, so in order to maintain this level of funding to sustain current grantees, the state needed to invest $200 million of State General Revenue Fund dollars for Fiscal Year 26 as those federal funds have been used and are no longer available. </a:t>
            </a:r>
          </a:p>
          <a:p>
            <a:pPr marL="0" marR="0" lvl="0" indent="0">
              <a:lnSpc>
                <a:spcPct val="115000"/>
              </a:lnSpc>
              <a:spcAft>
                <a:spcPts val="800"/>
              </a:spcAft>
              <a:buFont typeface="Symbol" panose="05050102010706020507" pitchFamily="18" charset="2"/>
              <a:buNone/>
            </a:pP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15000"/>
              </a:lnSpc>
              <a:spcAft>
                <a:spcPts val="800"/>
              </a:spcAft>
              <a:buFont typeface="Symbol" panose="05050102010706020507" pitchFamily="18" charset="2"/>
              <a:buNone/>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Because of this change in funding source, even though it is a significant increase, the overall funding levels for all Smart Start Child Care programs will be the same as last fiscal year. (If approved by the Illinois General Assembly).</a:t>
            </a:r>
          </a:p>
          <a:p>
            <a:pPr marL="0" marR="0" lvl="0" indent="0">
              <a:lnSpc>
                <a:spcPct val="115000"/>
              </a:lnSpc>
              <a:spcAft>
                <a:spcPts val="800"/>
              </a:spcAft>
              <a:buFont typeface="Symbol" panose="05050102010706020507" pitchFamily="18" charset="2"/>
              <a:buNone/>
            </a:pP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15000"/>
              </a:lnSpc>
              <a:spcAft>
                <a:spcPts val="800"/>
              </a:spcAft>
              <a:buFont typeface="Symbol" panose="05050102010706020507" pitchFamily="18" charset="2"/>
              <a:buNone/>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You can see here what that means for the total budget for each of the three Smart Start Child Care components. </a:t>
            </a:r>
          </a:p>
          <a:p>
            <a:pPr marL="171450" marR="0" lvl="0" indent="-171450">
              <a:lnSpc>
                <a:spcPct val="115000"/>
              </a:lnSpc>
              <a:spcAft>
                <a:spcPts val="800"/>
              </a:spcAft>
              <a:buFontTx/>
              <a:buChar cha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$200 million total for Smart Start Workforce Grants</a:t>
            </a:r>
          </a:p>
          <a:p>
            <a:pPr marL="171450" marR="0" lvl="0" indent="-171450">
              <a:lnSpc>
                <a:spcPct val="115000"/>
              </a:lnSpc>
              <a:spcAft>
                <a:spcPts val="800"/>
              </a:spcAft>
              <a:buFontTx/>
              <a:buChar cha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$10 million total for Smart Start Quality Support</a:t>
            </a:r>
          </a:p>
          <a:p>
            <a:pPr marL="171450" marR="0" lvl="0" indent="-171450">
              <a:lnSpc>
                <a:spcPct val="115000"/>
              </a:lnSpc>
              <a:spcAft>
                <a:spcPts val="800"/>
              </a:spcAft>
              <a:buFontTx/>
              <a:buChar cha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$2 million total for Smart Start Apprenticeships</a:t>
            </a:r>
          </a:p>
          <a:p>
            <a:pPr>
              <a:defRPr/>
            </a:pPr>
            <a:endParaRPr lang="en-US" dirty="0"/>
          </a:p>
          <a:p>
            <a:pPr>
              <a:defRPr/>
            </a:pPr>
            <a:endParaRPr lang="en-US" dirty="0"/>
          </a:p>
          <a:p>
            <a:pPr>
              <a:defRPr/>
            </a:pPr>
            <a:endParaRPr lang="en-US" dirty="0"/>
          </a:p>
        </p:txBody>
      </p:sp>
      <p:sp>
        <p:nvSpPr>
          <p:cNvPr id="4" name="Slide Number Placeholder 3">
            <a:extLst>
              <a:ext uri="{FF2B5EF4-FFF2-40B4-BE49-F238E27FC236}">
                <a16:creationId xmlns:a16="http://schemas.microsoft.com/office/drawing/2014/main" id="{622B8C44-EE06-924A-DDF8-2FDD6B20F5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157196-4B86-4A84-906F-A8965458211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2120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4227F-8A09-154F-3E2F-41CFC9E351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9D9700-EA13-89BB-47FA-FB39B1E800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C7A674-6F0C-4D48-453C-BCD6055A87C7}"/>
              </a:ext>
            </a:extLst>
          </p:cNvPr>
          <p:cNvSpPr>
            <a:spLocks noGrp="1"/>
          </p:cNvSpPr>
          <p:nvPr>
            <p:ph type="body" idx="1"/>
          </p:nvPr>
        </p:nvSpPr>
        <p:spPr/>
        <p:txBody>
          <a:bodyPr/>
          <a:lstStyle/>
          <a:p>
            <a:r>
              <a:rPr lang="en-US">
                <a:latin typeface="Lato"/>
                <a:ea typeface="Lato"/>
                <a:cs typeface="Lato"/>
              </a:rPr>
              <a:t>Christi</a:t>
            </a:r>
            <a:endParaRPr lang="en-US"/>
          </a:p>
        </p:txBody>
      </p:sp>
      <p:sp>
        <p:nvSpPr>
          <p:cNvPr id="4" name="Slide Number Placeholder 3">
            <a:extLst>
              <a:ext uri="{FF2B5EF4-FFF2-40B4-BE49-F238E27FC236}">
                <a16:creationId xmlns:a16="http://schemas.microsoft.com/office/drawing/2014/main" id="{A18D60A3-026B-A1F4-CA3E-63A92C017480}"/>
              </a:ext>
            </a:extLst>
          </p:cNvPr>
          <p:cNvSpPr>
            <a:spLocks noGrp="1"/>
          </p:cNvSpPr>
          <p:nvPr>
            <p:ph type="sldNum" sz="quarter" idx="5"/>
          </p:nvPr>
        </p:nvSpPr>
        <p:spPr/>
        <p:txBody>
          <a:bodyPr/>
          <a:lstStyle/>
          <a:p>
            <a:fld id="{2FE11317-A08F-7F4F-B9E4-9ED7C4FB78BC}" type="slidenum">
              <a:rPr lang="en-US" smtClean="0"/>
              <a:pPr/>
              <a:t>56</a:t>
            </a:fld>
            <a:endParaRPr lang="en-US"/>
          </a:p>
        </p:txBody>
      </p:sp>
    </p:spTree>
    <p:extLst>
      <p:ext uri="{BB962C8B-B14F-4D97-AF65-F5344CB8AC3E}">
        <p14:creationId xmlns:p14="http://schemas.microsoft.com/office/powerpoint/2010/main" val="971792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27D52-692B-D5B6-867D-2C77591452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FCE82B-EF1E-9D96-FC5D-C78CA29DAA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0DE591-235C-73E2-3EA5-5B5CB2C248FE}"/>
              </a:ext>
            </a:extLst>
          </p:cNvPr>
          <p:cNvSpPr>
            <a:spLocks noGrp="1"/>
          </p:cNvSpPr>
          <p:nvPr>
            <p:ph type="body" idx="1"/>
          </p:nvPr>
        </p:nvSpPr>
        <p:spPr/>
        <p:txBody>
          <a:bodyPr/>
          <a:lstStyle/>
          <a:p>
            <a:r>
              <a:rPr lang="en-US">
                <a:latin typeface="Lato"/>
                <a:ea typeface="Lato"/>
                <a:cs typeface="Lato"/>
              </a:rPr>
              <a:t>Christi</a:t>
            </a:r>
            <a:endParaRPr lang="en-US"/>
          </a:p>
        </p:txBody>
      </p:sp>
      <p:sp>
        <p:nvSpPr>
          <p:cNvPr id="4" name="Slide Number Placeholder 3">
            <a:extLst>
              <a:ext uri="{FF2B5EF4-FFF2-40B4-BE49-F238E27FC236}">
                <a16:creationId xmlns:a16="http://schemas.microsoft.com/office/drawing/2014/main" id="{1EFD4AC1-DC73-A218-A728-4DA16735C1C3}"/>
              </a:ext>
            </a:extLst>
          </p:cNvPr>
          <p:cNvSpPr>
            <a:spLocks noGrp="1"/>
          </p:cNvSpPr>
          <p:nvPr>
            <p:ph type="sldNum" sz="quarter" idx="5"/>
          </p:nvPr>
        </p:nvSpPr>
        <p:spPr/>
        <p:txBody>
          <a:bodyPr/>
          <a:lstStyle/>
          <a:p>
            <a:fld id="{2FE11317-A08F-7F4F-B9E4-9ED7C4FB78BC}" type="slidenum">
              <a:rPr lang="en-US" smtClean="0"/>
              <a:pPr/>
              <a:t>57</a:t>
            </a:fld>
            <a:endParaRPr lang="en-US"/>
          </a:p>
        </p:txBody>
      </p:sp>
    </p:spTree>
    <p:extLst>
      <p:ext uri="{BB962C8B-B14F-4D97-AF65-F5344CB8AC3E}">
        <p14:creationId xmlns:p14="http://schemas.microsoft.com/office/powerpoint/2010/main" val="1194817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4"/>
        <p:cNvGrpSpPr/>
        <p:nvPr/>
      </p:nvGrpSpPr>
      <p:grpSpPr>
        <a:xfrm>
          <a:off x="0" y="0"/>
          <a:ext cx="0" cy="0"/>
          <a:chOff x="0" y="0"/>
          <a:chExt cx="0" cy="0"/>
        </a:xfrm>
      </p:grpSpPr>
      <p:sp>
        <p:nvSpPr>
          <p:cNvPr id="1315" name="Google Shape;1315;g2d97a58abb8_0_1778: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6" name="Google Shape;1316;g2d97a58abb8_0_17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g2d97a58abb8_0_222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b="1" dirty="0">
                <a:solidFill>
                  <a:schemeClr val="dk1"/>
                </a:solidFill>
                <a:latin typeface="Times New Roman"/>
                <a:ea typeface="Times New Roman"/>
                <a:cs typeface="Times New Roman"/>
                <a:sym typeface="Times New Roman"/>
              </a:rPr>
              <a:t>Research Phases and Timeline</a:t>
            </a:r>
            <a:endParaRPr b="1" dirty="0">
              <a:solidFill>
                <a:schemeClr val="dk1"/>
              </a:solidFill>
              <a:latin typeface="Times New Roman"/>
              <a:ea typeface="Times New Roman"/>
              <a:cs typeface="Times New Roman"/>
              <a:sym typeface="Times New Roman"/>
            </a:endParaRPr>
          </a:p>
          <a:p>
            <a:pPr marL="914400" lvl="1" indent="-298450" algn="l" rtl="0">
              <a:lnSpc>
                <a:spcPct val="115000"/>
              </a:lnSpc>
              <a:spcBef>
                <a:spcPts val="1200"/>
              </a:spcBef>
              <a:spcAft>
                <a:spcPts val="0"/>
              </a:spcAft>
              <a:buClr>
                <a:schemeClr val="dk1"/>
              </a:buClr>
              <a:buSzPts val="1100"/>
              <a:buFont typeface="Times New Roman"/>
              <a:buChar char="○"/>
            </a:pPr>
            <a:r>
              <a:rPr lang="en" b="1" dirty="0">
                <a:solidFill>
                  <a:schemeClr val="dk1"/>
                </a:solidFill>
                <a:latin typeface="Times New Roman"/>
                <a:ea typeface="Times New Roman"/>
                <a:cs typeface="Times New Roman"/>
                <a:sym typeface="Times New Roman"/>
              </a:rPr>
              <a:t>Year One (2025)</a:t>
            </a:r>
            <a:endParaRPr b="1" dirty="0">
              <a:solidFill>
                <a:schemeClr val="dk1"/>
              </a:solidFill>
              <a:latin typeface="Times New Roman"/>
              <a:ea typeface="Times New Roman"/>
              <a:cs typeface="Times New Roman"/>
              <a:sym typeface="Times New Roman"/>
            </a:endParaRPr>
          </a:p>
          <a:p>
            <a:pPr marL="914400" lvl="1" indent="-298450" algn="l" rtl="0">
              <a:lnSpc>
                <a:spcPct val="115000"/>
              </a:lnSpc>
              <a:spcBef>
                <a:spcPts val="0"/>
              </a:spcBef>
              <a:spcAft>
                <a:spcPts val="0"/>
              </a:spcAft>
              <a:buClr>
                <a:schemeClr val="dk1"/>
              </a:buClr>
              <a:buSzPts val="1100"/>
              <a:buChar char="○"/>
            </a:pPr>
            <a:r>
              <a:rPr lang="en" b="1" dirty="0">
                <a:solidFill>
                  <a:schemeClr val="dk1"/>
                </a:solidFill>
                <a:latin typeface="Times New Roman"/>
                <a:ea typeface="Times New Roman"/>
                <a:cs typeface="Times New Roman"/>
                <a:sym typeface="Times New Roman"/>
              </a:rPr>
              <a:t>Institutional Survey (March 2025):</a:t>
            </a:r>
            <a:r>
              <a:rPr lang="en" dirty="0">
                <a:solidFill>
                  <a:schemeClr val="dk1"/>
                </a:solidFill>
                <a:latin typeface="Times New Roman"/>
                <a:ea typeface="Times New Roman"/>
                <a:cs typeface="Times New Roman"/>
                <a:sym typeface="Times New Roman"/>
              </a:rPr>
              <a:t> All 62 Consortium institutions will complete a brief survey focused on the development and implementation of their ECE AAS transfer pathways and associated supports.</a:t>
            </a:r>
            <a:endParaRPr dirty="0">
              <a:solidFill>
                <a:schemeClr val="dk1"/>
              </a:solidFill>
              <a:latin typeface="Times New Roman"/>
              <a:ea typeface="Times New Roman"/>
              <a:cs typeface="Times New Roman"/>
              <a:sym typeface="Times New Roman"/>
            </a:endParaRPr>
          </a:p>
          <a:p>
            <a:pPr marL="914400" lvl="1" indent="-298450" algn="l" rtl="0">
              <a:lnSpc>
                <a:spcPct val="115000"/>
              </a:lnSpc>
              <a:spcBef>
                <a:spcPts val="0"/>
              </a:spcBef>
              <a:spcAft>
                <a:spcPts val="0"/>
              </a:spcAft>
              <a:buClr>
                <a:schemeClr val="dk1"/>
              </a:buClr>
              <a:buSzPts val="1100"/>
              <a:buChar char="○"/>
            </a:pPr>
            <a:r>
              <a:rPr lang="en" b="1" dirty="0">
                <a:solidFill>
                  <a:schemeClr val="dk1"/>
                </a:solidFill>
                <a:latin typeface="Times New Roman"/>
                <a:ea typeface="Times New Roman"/>
                <a:cs typeface="Times New Roman"/>
                <a:sym typeface="Times New Roman"/>
              </a:rPr>
              <a:t>Focus Groups (April-May 2025):</a:t>
            </a:r>
            <a:r>
              <a:rPr lang="en" dirty="0">
                <a:solidFill>
                  <a:schemeClr val="dk1"/>
                </a:solidFill>
                <a:latin typeface="Times New Roman"/>
                <a:ea typeface="Times New Roman"/>
                <a:cs typeface="Times New Roman"/>
                <a:sym typeface="Times New Roman"/>
              </a:rPr>
              <a:t> Follow-up discussions with small teams from 6 selected institutions to gain deeper insights into promising practices, innovations, and challenges.</a:t>
            </a:r>
            <a:endParaRPr dirty="0">
              <a:solidFill>
                <a:schemeClr val="dk1"/>
              </a:solidFill>
              <a:latin typeface="Times New Roman"/>
              <a:ea typeface="Times New Roman"/>
              <a:cs typeface="Times New Roman"/>
              <a:sym typeface="Times New Roman"/>
            </a:endParaRPr>
          </a:p>
          <a:p>
            <a:pPr marL="457200" lvl="0" indent="-298450" algn="l" rtl="0">
              <a:lnSpc>
                <a:spcPct val="115000"/>
              </a:lnSpc>
              <a:spcBef>
                <a:spcPts val="0"/>
              </a:spcBef>
              <a:spcAft>
                <a:spcPts val="0"/>
              </a:spcAft>
              <a:buClr>
                <a:schemeClr val="dk1"/>
              </a:buClr>
              <a:buSzPts val="1100"/>
              <a:buFont typeface="Times New Roman"/>
              <a:buChar char="●"/>
            </a:pPr>
            <a:r>
              <a:rPr lang="en" b="1" dirty="0">
                <a:solidFill>
                  <a:schemeClr val="dk1"/>
                </a:solidFill>
                <a:latin typeface="Times New Roman"/>
                <a:ea typeface="Times New Roman"/>
                <a:cs typeface="Times New Roman"/>
                <a:sym typeface="Times New Roman"/>
              </a:rPr>
              <a:t>Consortium Work Group Meetings (Twice in 2025):</a:t>
            </a:r>
            <a:endParaRPr b="1" dirty="0">
              <a:solidFill>
                <a:schemeClr val="dk1"/>
              </a:solidFill>
              <a:latin typeface="Times New Roman"/>
              <a:ea typeface="Times New Roman"/>
              <a:cs typeface="Times New Roman"/>
              <a:sym typeface="Times New Roman"/>
            </a:endParaRPr>
          </a:p>
          <a:p>
            <a:pPr marL="914400" lvl="1" indent="-298450" algn="l" rtl="0">
              <a:lnSpc>
                <a:spcPct val="115000"/>
              </a:lnSpc>
              <a:spcBef>
                <a:spcPts val="0"/>
              </a:spcBef>
              <a:spcAft>
                <a:spcPts val="0"/>
              </a:spcAft>
              <a:buClr>
                <a:schemeClr val="dk1"/>
              </a:buClr>
              <a:buSzPts val="1100"/>
              <a:buFont typeface="Times New Roman"/>
              <a:buChar char="○"/>
            </a:pPr>
            <a:r>
              <a:rPr lang="en" dirty="0">
                <a:solidFill>
                  <a:schemeClr val="dk1"/>
                </a:solidFill>
                <a:latin typeface="Times New Roman"/>
                <a:ea typeface="Times New Roman"/>
                <a:cs typeface="Times New Roman"/>
                <a:sym typeface="Times New Roman"/>
              </a:rPr>
              <a:t>The working group will include a representative from 8-10 Consortium institutions.</a:t>
            </a:r>
            <a:endParaRPr b="1" dirty="0">
              <a:solidFill>
                <a:schemeClr val="dk1"/>
              </a:solidFill>
              <a:latin typeface="Times New Roman"/>
              <a:ea typeface="Times New Roman"/>
              <a:cs typeface="Times New Roman"/>
              <a:sym typeface="Times New Roman"/>
            </a:endParaRPr>
          </a:p>
          <a:p>
            <a:pPr marL="914400" lvl="1" indent="-298450" algn="l" rtl="0">
              <a:lnSpc>
                <a:spcPct val="115000"/>
              </a:lnSpc>
              <a:spcBef>
                <a:spcPts val="0"/>
              </a:spcBef>
              <a:spcAft>
                <a:spcPts val="0"/>
              </a:spcAft>
              <a:buClr>
                <a:schemeClr val="dk1"/>
              </a:buClr>
              <a:buSzPts val="1100"/>
              <a:buChar char="○"/>
            </a:pPr>
            <a:r>
              <a:rPr lang="en" b="1" dirty="0">
                <a:solidFill>
                  <a:schemeClr val="dk1"/>
                </a:solidFill>
                <a:latin typeface="Times New Roman"/>
                <a:ea typeface="Times New Roman"/>
                <a:cs typeface="Times New Roman"/>
                <a:sym typeface="Times New Roman"/>
              </a:rPr>
              <a:t>Early 2025 (Feb/March):</a:t>
            </a:r>
            <a:r>
              <a:rPr lang="en" dirty="0">
                <a:solidFill>
                  <a:schemeClr val="dk1"/>
                </a:solidFill>
                <a:latin typeface="Times New Roman"/>
                <a:ea typeface="Times New Roman"/>
                <a:cs typeface="Times New Roman"/>
                <a:sym typeface="Times New Roman"/>
              </a:rPr>
              <a:t> Solicit input on study design, research questions, and data collection instruments.</a:t>
            </a:r>
            <a:endParaRPr dirty="0">
              <a:solidFill>
                <a:schemeClr val="dk1"/>
              </a:solidFill>
              <a:latin typeface="Times New Roman"/>
              <a:ea typeface="Times New Roman"/>
              <a:cs typeface="Times New Roman"/>
              <a:sym typeface="Times New Roman"/>
            </a:endParaRPr>
          </a:p>
          <a:p>
            <a:pPr marL="914400" lvl="1" indent="-298450" algn="l" rtl="0">
              <a:lnSpc>
                <a:spcPct val="115000"/>
              </a:lnSpc>
              <a:spcBef>
                <a:spcPts val="0"/>
              </a:spcBef>
              <a:spcAft>
                <a:spcPts val="0"/>
              </a:spcAft>
              <a:buClr>
                <a:schemeClr val="dk1"/>
              </a:buClr>
              <a:buSzPts val="1100"/>
              <a:buChar char="○"/>
            </a:pPr>
            <a:r>
              <a:rPr lang="en" b="1" dirty="0">
                <a:solidFill>
                  <a:schemeClr val="dk1"/>
                </a:solidFill>
                <a:latin typeface="Times New Roman"/>
                <a:ea typeface="Times New Roman"/>
                <a:cs typeface="Times New Roman"/>
                <a:sym typeface="Times New Roman"/>
              </a:rPr>
              <a:t>Late Summer 2025:</a:t>
            </a:r>
            <a:r>
              <a:rPr lang="en" dirty="0">
                <a:solidFill>
                  <a:schemeClr val="dk1"/>
                </a:solidFill>
                <a:latin typeface="Times New Roman"/>
                <a:ea typeface="Times New Roman"/>
                <a:cs typeface="Times New Roman"/>
                <a:sym typeface="Times New Roman"/>
              </a:rPr>
              <a:t> Review and refine draft findings &amp; recommendations.</a:t>
            </a:r>
          </a:p>
          <a:p>
            <a:pPr marL="615950" lvl="1" indent="0" algn="l" rtl="0">
              <a:lnSpc>
                <a:spcPct val="115000"/>
              </a:lnSpc>
              <a:spcBef>
                <a:spcPts val="0"/>
              </a:spcBef>
              <a:spcAft>
                <a:spcPts val="0"/>
              </a:spcAft>
              <a:buClr>
                <a:schemeClr val="dk1"/>
              </a:buClr>
              <a:buSzPts val="1100"/>
              <a:buNone/>
            </a:pPr>
            <a:endParaRPr lang="en" sz="1200" b="1" dirty="0">
              <a:solidFill>
                <a:schemeClr val="dk1"/>
              </a:solidFill>
              <a:latin typeface="Times New Roman"/>
              <a:ea typeface="Times New Roman"/>
              <a:cs typeface="Times New Roman"/>
              <a:sym typeface="Times New Roman"/>
            </a:endParaRPr>
          </a:p>
          <a:p>
            <a:pPr marL="110064" indent="0">
              <a:lnSpc>
                <a:spcPct val="115000"/>
              </a:lnSpc>
              <a:buSzPts val="1500"/>
            </a:pPr>
            <a:r>
              <a:rPr lang="en-US" sz="2100" dirty="0"/>
              <a:t>Process to complete the survey: </a:t>
            </a:r>
          </a:p>
          <a:p>
            <a:pPr marL="452964" indent="-342900">
              <a:lnSpc>
                <a:spcPct val="115000"/>
              </a:lnSpc>
              <a:buSzPts val="1500"/>
              <a:buFont typeface="Arial" panose="020B0604020202020204" pitchFamily="34" charset="0"/>
              <a:buChar char="•"/>
            </a:pPr>
            <a:r>
              <a:rPr lang="en-US" sz="2100" dirty="0"/>
              <a:t>Email and link will be sent to institutional provosts and chief academic officers</a:t>
            </a:r>
          </a:p>
          <a:p>
            <a:pPr marL="452964" indent="-342900">
              <a:lnSpc>
                <a:spcPct val="115000"/>
              </a:lnSpc>
              <a:buSzPts val="1500"/>
              <a:buFont typeface="Arial" panose="020B0604020202020204" pitchFamily="34" charset="0"/>
              <a:buChar char="•"/>
            </a:pPr>
            <a:r>
              <a:rPr lang="en-US" sz="2100" dirty="0"/>
              <a:t>Leadership will organize a team / bring together institutional teams to discuss the questions in the survey and document responses</a:t>
            </a:r>
          </a:p>
          <a:p>
            <a:pPr marL="452964" indent="-342900">
              <a:spcBef>
                <a:spcPts val="0"/>
              </a:spcBef>
              <a:buSzPts val="1500"/>
              <a:buFont typeface="Arial" panose="020B0604020202020204" pitchFamily="34" charset="0"/>
              <a:buChar char="•"/>
            </a:pPr>
            <a:r>
              <a:rPr lang="en-US" sz="2100" dirty="0"/>
              <a:t>Teams need to include those familiar with the implementation of this work. Examples: </a:t>
            </a:r>
          </a:p>
          <a:p>
            <a:pPr marL="1062549" lvl="1" indent="-342900">
              <a:spcBef>
                <a:spcPts val="0"/>
              </a:spcBef>
              <a:buSzPts val="1500"/>
              <a:buFont typeface="Arial" panose="020B0604020202020204" pitchFamily="34" charset="0"/>
              <a:buChar char="•"/>
            </a:pPr>
            <a:r>
              <a:rPr lang="en-US" sz="2100" dirty="0"/>
              <a:t>Deans</a:t>
            </a:r>
          </a:p>
          <a:p>
            <a:pPr marL="1062549" lvl="1" indent="-342900">
              <a:spcBef>
                <a:spcPts val="0"/>
              </a:spcBef>
              <a:buSzPts val="1500"/>
              <a:buFont typeface="Arial" panose="020B0604020202020204" pitchFamily="34" charset="0"/>
              <a:buChar char="•"/>
            </a:pPr>
            <a:r>
              <a:rPr lang="en-US" sz="2100" dirty="0"/>
              <a:t>Chairs</a:t>
            </a:r>
          </a:p>
          <a:p>
            <a:pPr marL="1062549" lvl="1" indent="-342900">
              <a:spcBef>
                <a:spcPts val="0"/>
              </a:spcBef>
              <a:buSzPts val="1500"/>
              <a:buFont typeface="Arial" panose="020B0604020202020204" pitchFamily="34" charset="0"/>
              <a:buChar char="•"/>
            </a:pPr>
            <a:r>
              <a:rPr lang="en-US" sz="2100" dirty="0"/>
              <a:t>Faculty</a:t>
            </a:r>
          </a:p>
          <a:p>
            <a:pPr marL="1062549" lvl="1" indent="-342900">
              <a:spcBef>
                <a:spcPts val="0"/>
              </a:spcBef>
              <a:buSzPts val="1500"/>
              <a:buFont typeface="Arial" panose="020B0604020202020204" pitchFamily="34" charset="0"/>
              <a:buChar char="•"/>
            </a:pPr>
            <a:r>
              <a:rPr lang="en-US" sz="2100" dirty="0"/>
              <a:t>Registrars</a:t>
            </a:r>
          </a:p>
          <a:p>
            <a:pPr marL="1062549" lvl="1" indent="-342900">
              <a:spcBef>
                <a:spcPts val="0"/>
              </a:spcBef>
              <a:buSzPts val="1500"/>
              <a:buFont typeface="Arial" panose="020B0604020202020204" pitchFamily="34" charset="0"/>
              <a:buChar char="•"/>
            </a:pPr>
            <a:r>
              <a:rPr lang="en-US" sz="2100" dirty="0"/>
              <a:t>Advisors </a:t>
            </a:r>
          </a:p>
          <a:p>
            <a:pPr marL="615950" lvl="1" indent="0" algn="l" rtl="0">
              <a:lnSpc>
                <a:spcPct val="115000"/>
              </a:lnSpc>
              <a:spcBef>
                <a:spcPts val="0"/>
              </a:spcBef>
              <a:spcAft>
                <a:spcPts val="0"/>
              </a:spcAft>
              <a:buClr>
                <a:schemeClr val="dk1"/>
              </a:buClr>
              <a:buSzPts val="1100"/>
              <a:buNone/>
            </a:pPr>
            <a:endParaRPr sz="1200" b="1" dirty="0">
              <a:solidFill>
                <a:schemeClr val="dk1"/>
              </a:solidFill>
              <a:latin typeface="Times New Roman"/>
              <a:ea typeface="Times New Roman"/>
              <a:cs typeface="Times New Roman"/>
              <a:sym typeface="Times New Roman"/>
            </a:endParaRPr>
          </a:p>
          <a:p>
            <a:pPr marL="0" lvl="0" indent="0" algn="l" rtl="0">
              <a:spcBef>
                <a:spcPts val="1200"/>
              </a:spcBef>
              <a:spcAft>
                <a:spcPts val="0"/>
              </a:spcAft>
              <a:buNone/>
            </a:pPr>
            <a:endParaRPr dirty="0"/>
          </a:p>
        </p:txBody>
      </p:sp>
      <p:sp>
        <p:nvSpPr>
          <p:cNvPr id="1325" name="Google Shape;1325;g2d97a58abb8_0_22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B3271-CA38-4BA4-ABE6-0494154090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08513F-12B3-18D5-D90B-CD04477C47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8DC7C9-2133-B541-B990-3FC6FA391701}"/>
              </a:ext>
            </a:extLst>
          </p:cNvPr>
          <p:cNvSpPr>
            <a:spLocks noGrp="1"/>
          </p:cNvSpPr>
          <p:nvPr>
            <p:ph type="body" idx="1"/>
          </p:nvPr>
        </p:nvSpPr>
        <p:spPr/>
        <p:txBody>
          <a:bodyPr/>
          <a:lstStyle/>
          <a:p>
            <a:r>
              <a:rPr lang="en-US" b="0" dirty="0"/>
              <a:t>Ay 2023 data – lagging b/c of intensive matching project. Match data w/ICCB, ISAC, and INCCRRA to get the incumbency marker. </a:t>
            </a:r>
          </a:p>
        </p:txBody>
      </p:sp>
      <p:sp>
        <p:nvSpPr>
          <p:cNvPr id="4" name="Slide Number Placeholder 3">
            <a:extLst>
              <a:ext uri="{FF2B5EF4-FFF2-40B4-BE49-F238E27FC236}">
                <a16:creationId xmlns:a16="http://schemas.microsoft.com/office/drawing/2014/main" id="{8FFDA8C7-EC46-5EAC-855A-DC7D16092788}"/>
              </a:ext>
            </a:extLst>
          </p:cNvPr>
          <p:cNvSpPr>
            <a:spLocks noGrp="1"/>
          </p:cNvSpPr>
          <p:nvPr>
            <p:ph type="sldNum" sz="quarter" idx="5"/>
          </p:nvPr>
        </p:nvSpPr>
        <p:spPr/>
        <p:txBody>
          <a:bodyPr/>
          <a:lstStyle/>
          <a:p>
            <a:fld id="{2FE11317-A08F-7F4F-B9E4-9ED7C4FB78BC}" type="slidenum">
              <a:rPr lang="en-US" smtClean="0"/>
              <a:pPr/>
              <a:t>61</a:t>
            </a:fld>
            <a:endParaRPr lang="en-US"/>
          </a:p>
        </p:txBody>
      </p:sp>
    </p:spTree>
    <p:extLst>
      <p:ext uri="{BB962C8B-B14F-4D97-AF65-F5344CB8AC3E}">
        <p14:creationId xmlns:p14="http://schemas.microsoft.com/office/powerpoint/2010/main" val="2359589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Ay 2023 data – lagging b/c of intensive matching project. Match data w/ICCB, ISAC, and INCCRRA to get the incumbency marker. </a:t>
            </a:r>
          </a:p>
          <a:p>
            <a:endParaRPr lang="en-US" b="0" dirty="0"/>
          </a:p>
          <a:p>
            <a:r>
              <a:rPr lang="en-US" b="0" dirty="0"/>
              <a:t>19% DECREASE for non-incumbent and 10% since AY22</a:t>
            </a:r>
          </a:p>
        </p:txBody>
      </p:sp>
      <p:sp>
        <p:nvSpPr>
          <p:cNvPr id="4" name="Slide Number Placeholder 3"/>
          <p:cNvSpPr>
            <a:spLocks noGrp="1"/>
          </p:cNvSpPr>
          <p:nvPr>
            <p:ph type="sldNum" sz="quarter" idx="5"/>
          </p:nvPr>
        </p:nvSpPr>
        <p:spPr/>
        <p:txBody>
          <a:bodyPr/>
          <a:lstStyle/>
          <a:p>
            <a:fld id="{2FE11317-A08F-7F4F-B9E4-9ED7C4FB78BC}" type="slidenum">
              <a:rPr lang="en-US" smtClean="0"/>
              <a:pPr/>
              <a:t>62</a:t>
            </a:fld>
            <a:endParaRPr lang="en-US"/>
          </a:p>
        </p:txBody>
      </p:sp>
    </p:spTree>
    <p:extLst>
      <p:ext uri="{BB962C8B-B14F-4D97-AF65-F5344CB8AC3E}">
        <p14:creationId xmlns:p14="http://schemas.microsoft.com/office/powerpoint/2010/main" val="7147896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B62C0-2F02-2328-1B4E-301D6CC75E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159BC8-5E65-92E4-77BD-94E64D136C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DF1434-7E88-DD6C-F24C-25D3B315761E}"/>
              </a:ext>
            </a:extLst>
          </p:cNvPr>
          <p:cNvSpPr>
            <a:spLocks noGrp="1"/>
          </p:cNvSpPr>
          <p:nvPr>
            <p:ph type="body" idx="1"/>
          </p:nvPr>
        </p:nvSpPr>
        <p:spPr/>
        <p:txBody>
          <a:bodyPr/>
          <a:lstStyle/>
          <a:p>
            <a:pPr marL="575945" lvl="1" indent="-342900">
              <a:lnSpc>
                <a:spcPct val="90000"/>
              </a:lnSpc>
              <a:spcBef>
                <a:spcPts val="500"/>
              </a:spcBef>
              <a:buChar char="•"/>
            </a:pPr>
            <a:endParaRPr lang="en-US" dirty="0"/>
          </a:p>
          <a:p>
            <a:pPr lvl="1">
              <a:lnSpc>
                <a:spcPct val="90000"/>
              </a:lnSpc>
              <a:spcBef>
                <a:spcPts val="500"/>
              </a:spcBef>
              <a:buChar char="•"/>
            </a:pPr>
            <a:r>
              <a:rPr lang="en-US" dirty="0"/>
              <a:t>the greatest increase: 41.2% African American (633894)</a:t>
            </a:r>
          </a:p>
          <a:p>
            <a:pPr marL="628650" lvl="1" indent="-171450">
              <a:lnSpc>
                <a:spcPct val="90000"/>
              </a:lnSpc>
              <a:spcBef>
                <a:spcPts val="500"/>
              </a:spcBef>
              <a:buFont typeface="Arial"/>
              <a:buChar char="•"/>
            </a:pPr>
            <a:r>
              <a:rPr lang="en-US" dirty="0">
                <a:latin typeface="Lato"/>
                <a:ea typeface="Lato"/>
                <a:cs typeface="Lato"/>
              </a:rPr>
              <a:t>the greatest increase: 66.8% African American (536894)</a:t>
            </a:r>
          </a:p>
          <a:p>
            <a:pPr lvl="1">
              <a:lnSpc>
                <a:spcPct val="90000"/>
              </a:lnSpc>
              <a:spcBef>
                <a:spcPts val="500"/>
              </a:spcBef>
              <a:buChar char="•"/>
            </a:pPr>
            <a:endParaRPr lang="en-US" dirty="0">
              <a:ea typeface="Lato"/>
              <a:cs typeface="Lato"/>
            </a:endParaRPr>
          </a:p>
        </p:txBody>
      </p:sp>
      <p:sp>
        <p:nvSpPr>
          <p:cNvPr id="4" name="Slide Number Placeholder 3">
            <a:extLst>
              <a:ext uri="{FF2B5EF4-FFF2-40B4-BE49-F238E27FC236}">
                <a16:creationId xmlns:a16="http://schemas.microsoft.com/office/drawing/2014/main" id="{F7A7DE68-B3FC-4325-7787-6FA4011A1579}"/>
              </a:ext>
            </a:extLst>
          </p:cNvPr>
          <p:cNvSpPr>
            <a:spLocks noGrp="1"/>
          </p:cNvSpPr>
          <p:nvPr>
            <p:ph type="sldNum" sz="quarter" idx="5"/>
          </p:nvPr>
        </p:nvSpPr>
        <p:spPr/>
        <p:txBody>
          <a:bodyPr/>
          <a:lstStyle/>
          <a:p>
            <a:fld id="{2FE11317-A08F-7F4F-B9E4-9ED7C4FB78BC}" type="slidenum">
              <a:rPr lang="en-US" smtClean="0"/>
              <a:pPr/>
              <a:t>63</a:t>
            </a:fld>
            <a:endParaRPr lang="en-US"/>
          </a:p>
        </p:txBody>
      </p:sp>
    </p:spTree>
    <p:extLst>
      <p:ext uri="{BB962C8B-B14F-4D97-AF65-F5344CB8AC3E}">
        <p14:creationId xmlns:p14="http://schemas.microsoft.com/office/powerpoint/2010/main" val="414464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75C43-E3A2-8CCA-A048-2274F3E5E3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70CDD8-D81A-9E42-EC44-6885111AB3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15A64E-CCE4-7047-CDC0-60B87D59493D}"/>
              </a:ext>
            </a:extLst>
          </p:cNvPr>
          <p:cNvSpPr>
            <a:spLocks noGrp="1"/>
          </p:cNvSpPr>
          <p:nvPr>
            <p:ph type="body" idx="1"/>
          </p:nvPr>
        </p:nvSpPr>
        <p:spPr/>
        <p:txBody>
          <a:bodyPr/>
          <a:lstStyle/>
          <a:p>
            <a:r>
              <a:rPr lang="en-US" dirty="0"/>
              <a:t>Next Report</a:t>
            </a:r>
          </a:p>
          <a:p>
            <a:r>
              <a:rPr lang="en-US" sz="1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Time Frame: </a:t>
            </a:r>
            <a:r>
              <a:rPr lang="en-US" sz="1200" dirty="0"/>
              <a:t> </a:t>
            </a:r>
          </a:p>
          <a:p>
            <a:pPr marL="0" indent="0">
              <a:buNone/>
            </a:pPr>
            <a:r>
              <a:rPr lang="en-US" sz="1200" dirty="0"/>
              <a:t>  AY23-24 (July 2023 – June 2024)</a:t>
            </a:r>
          </a:p>
          <a:p>
            <a:r>
              <a:rPr lang="en-US" sz="1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Expected Time:</a:t>
            </a:r>
          </a:p>
          <a:p>
            <a:pPr marL="0" indent="0">
              <a:buNone/>
            </a:pPr>
            <a:r>
              <a:rPr lang="en-US" sz="1200" dirty="0"/>
              <a:t>  Late summer/Fall, 2025</a:t>
            </a:r>
          </a:p>
          <a:p>
            <a:pPr>
              <a:spcAft>
                <a:spcPts val="1200"/>
              </a:spcAft>
            </a:pPr>
            <a:r>
              <a:rPr lang="en-US" sz="1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THIRD ANNUAL REPORT -- Working on this now</a:t>
            </a:r>
          </a:p>
          <a:p>
            <a:pPr>
              <a:spcAft>
                <a:spcPts val="1200"/>
              </a:spcAft>
            </a:pPr>
            <a:r>
              <a:rPr lang="en-US" sz="1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Estimated publish date: end of summer</a:t>
            </a:r>
          </a:p>
          <a:p>
            <a:pPr>
              <a:spcAft>
                <a:spcPts val="1200"/>
              </a:spcAft>
            </a:pPr>
            <a:r>
              <a:rPr lang="en-US" sz="1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Plan to include more information on transfer patterns AND Completion rates</a:t>
            </a:r>
            <a:endParaRPr lang="en-US" sz="1200" dirty="0">
              <a:latin typeface="Lato" panose="020F0502020204030203" pitchFamily="34" charset="0"/>
              <a:ea typeface="Lato" panose="020F0502020204030203" pitchFamily="34" charset="0"/>
              <a:cs typeface="Lato" panose="020F0502020204030203" pitchFamily="34" charset="0"/>
            </a:endParaRPr>
          </a:p>
          <a:p>
            <a:endParaRPr lang="en-US" dirty="0"/>
          </a:p>
        </p:txBody>
      </p:sp>
      <p:sp>
        <p:nvSpPr>
          <p:cNvPr id="4" name="Slide Number Placeholder 3">
            <a:extLst>
              <a:ext uri="{FF2B5EF4-FFF2-40B4-BE49-F238E27FC236}">
                <a16:creationId xmlns:a16="http://schemas.microsoft.com/office/drawing/2014/main" id="{FCE86CB8-067B-A10C-C3A2-C904BDBCA7D3}"/>
              </a:ext>
            </a:extLst>
          </p:cNvPr>
          <p:cNvSpPr>
            <a:spLocks noGrp="1"/>
          </p:cNvSpPr>
          <p:nvPr>
            <p:ph type="sldNum" sz="quarter" idx="5"/>
          </p:nvPr>
        </p:nvSpPr>
        <p:spPr/>
        <p:txBody>
          <a:bodyPr/>
          <a:lstStyle/>
          <a:p>
            <a:fld id="{2FE11317-A08F-7F4F-B9E4-9ED7C4FB78BC}" type="slidenum">
              <a:rPr lang="en-US" smtClean="0"/>
              <a:pPr/>
              <a:t>64</a:t>
            </a:fld>
            <a:endParaRPr lang="en-US"/>
          </a:p>
        </p:txBody>
      </p:sp>
    </p:spTree>
    <p:extLst>
      <p:ext uri="{BB962C8B-B14F-4D97-AF65-F5344CB8AC3E}">
        <p14:creationId xmlns:p14="http://schemas.microsoft.com/office/powerpoint/2010/main" val="38499944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9"/>
        <p:cNvGrpSpPr/>
        <p:nvPr/>
      </p:nvGrpSpPr>
      <p:grpSpPr>
        <a:xfrm>
          <a:off x="0" y="0"/>
          <a:ext cx="0" cy="0"/>
          <a:chOff x="0" y="0"/>
          <a:chExt cx="0" cy="0"/>
        </a:xfrm>
      </p:grpSpPr>
      <p:sp>
        <p:nvSpPr>
          <p:cNvPr id="1200" name="Google Shape;1200;g2d7bddc8769_3_1085:notes"/>
          <p:cNvSpPr txBox="1">
            <a:spLocks noGrp="1"/>
          </p:cNvSpPr>
          <p:nvPr>
            <p:ph type="body" idx="1"/>
          </p:nvPr>
        </p:nvSpPr>
        <p:spPr>
          <a:xfrm>
            <a:off x="685800" y="4343400"/>
            <a:ext cx="5486400" cy="4114800"/>
          </a:xfrm>
          <a:prstGeom prst="rect">
            <a:avLst/>
          </a:prstGeom>
        </p:spPr>
        <p:txBody>
          <a:bodyPr spcFirstLastPara="1" wrap="square" lIns="91415" tIns="91415" rIns="91415" bIns="9141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1201" name="Google Shape;1201;g2d7bddc8769_3_1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strategies outlined in this plan are designed to close equity gaps, build stronger financial futures, and increase talent and innovation to drive economic growth.  </a:t>
            </a:r>
          </a:p>
          <a:p>
            <a:endParaRPr lang="en-US" dirty="0"/>
          </a:p>
          <a:p>
            <a:r>
              <a:rPr lang="en-US" dirty="0"/>
              <a:t>We outlined 25 strategies in the full plan.  And work is underway on the majority of the strategies, including meeting student basic needs, through ECACE, benefits navigators, HOUSE liaisons, grants for basic needs, mental health early action on campus, and the Technical Assistance Center; implementation of equity plans; work on equitable and adequate funding for institutions; on-going investments in MAP; among others. </a:t>
            </a:r>
          </a:p>
          <a:p>
            <a:endParaRPr lang="en-US" dirty="0"/>
          </a:p>
          <a:p>
            <a:r>
              <a:rPr lang="en-US" dirty="0"/>
              <a:t>What we will highlight today are efforts to keep high school students in Illinois for college and specific efforts to implement direct admissions. </a:t>
            </a:r>
          </a:p>
        </p:txBody>
      </p:sp>
      <p:sp>
        <p:nvSpPr>
          <p:cNvPr id="4" name="Slide Number Placeholder 3"/>
          <p:cNvSpPr>
            <a:spLocks noGrp="1"/>
          </p:cNvSpPr>
          <p:nvPr>
            <p:ph type="sldNum" sz="quarter" idx="5"/>
          </p:nvPr>
        </p:nvSpPr>
        <p:spPr/>
        <p:txBody>
          <a:bodyPr/>
          <a:lstStyle/>
          <a:p>
            <a:pPr marL="0" marR="0" lvl="0" indent="0" algn="r" defTabSz="922983" rtl="0" eaLnBrk="1" fontAlgn="auto" latinLnBrk="0" hangingPunct="1">
              <a:lnSpc>
                <a:spcPct val="100000"/>
              </a:lnSpc>
              <a:spcBef>
                <a:spcPts val="0"/>
              </a:spcBef>
              <a:spcAft>
                <a:spcPts val="0"/>
              </a:spcAft>
              <a:buClrTx/>
              <a:buSzTx/>
              <a:buFont typeface="Arial"/>
              <a:buNone/>
              <a:tabLst/>
              <a:defRPr/>
            </a:pPr>
            <a:fld id="{78EFA1B6-0D7F-4AAC-8C39-D40E453D82AA}"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rPr>
              <a:pPr marL="0" marR="0" lvl="0" indent="0" algn="r" defTabSz="922983" rtl="0" eaLnBrk="1" fontAlgn="auto" latinLnBrk="0" hangingPunct="1">
                <a:lnSpc>
                  <a:spcPct val="100000"/>
                </a:lnSpc>
                <a:spcBef>
                  <a:spcPts val="0"/>
                </a:spcBef>
                <a:spcAft>
                  <a:spcPts val="0"/>
                </a:spcAft>
                <a:buClrTx/>
                <a:buSzTx/>
                <a:buFont typeface="Arial"/>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687128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0C080-751E-C51C-1251-C33262F19A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444FBA-243C-64D4-23F6-0E942BF81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0C70E2-93DC-2273-4EF0-E4B5FEBBCCA5}"/>
              </a:ext>
            </a:extLst>
          </p:cNvPr>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800" dirty="0">
                <a:solidFill>
                  <a:srgbClr val="020A78"/>
                </a:solidFill>
                <a:effectLst/>
                <a:latin typeface="Helvetica Neue"/>
                <a:ea typeface="Times New Roman" panose="02020603050405020304" pitchFamily="18" charset="0"/>
                <a:cs typeface="Calibri" panose="020F0502020204030204" pitchFamily="34" charset="0"/>
              </a:rPr>
              <a:t>For those of you who are not familiar with SSWG, the Illinois Department of Human Services’ Division of Early Childhood (IDHS-DEC) launched Smart Start Workforce Grants in 2024, a nation-leading effort to raise wages while continuing the child care stabilization efforts that have helped Illinois avoid the child care cliff that has afflicted so much of the country. </a:t>
            </a:r>
            <a:endParaRPr lang="en-US" sz="1800" dirty="0">
              <a:solidFill>
                <a:srgbClr val="020A78"/>
              </a:solidFill>
              <a:effectLst/>
              <a:latin typeface="Helvetica Neue"/>
              <a:ea typeface="Calibri" panose="020F0502020204030204" pitchFamily="34" charset="0"/>
              <a:cs typeface="Calibri" panose="020F0502020204030204" pitchFamily="34" charset="0"/>
            </a:endParaRPr>
          </a:p>
          <a:p>
            <a:pPr marL="457200" marR="0">
              <a:spcBef>
                <a:spcPts val="0"/>
              </a:spcBef>
              <a:spcAft>
                <a:spcPts val="0"/>
              </a:spcAft>
            </a:pPr>
            <a:r>
              <a:rPr lang="en-US" sz="1800" dirty="0">
                <a:solidFill>
                  <a:srgbClr val="020A78"/>
                </a:solidFill>
                <a:effectLst/>
                <a:latin typeface="Helvetica Neue"/>
                <a:ea typeface="Calibri" panose="020F0502020204030204" pitchFamily="34" charset="0"/>
                <a:cs typeface="Calibri" panose="020F0502020204030204" pitchFamily="34" charset="0"/>
              </a:rPr>
              <a:t> </a:t>
            </a:r>
          </a:p>
          <a:p>
            <a:pPr marL="342900" marR="0" lvl="0" indent="-342900">
              <a:spcBef>
                <a:spcPts val="0"/>
              </a:spcBef>
              <a:spcAft>
                <a:spcPts val="0"/>
              </a:spcAft>
              <a:buSzPts val="1000"/>
              <a:buFont typeface="Symbol" panose="05050102010706020507" pitchFamily="18" charset="2"/>
              <a:buChar char=""/>
              <a:tabLst>
                <a:tab pos="457200" algn="l"/>
              </a:tabLst>
            </a:pPr>
            <a:r>
              <a:rPr lang="en-US" sz="1800" dirty="0">
                <a:solidFill>
                  <a:srgbClr val="020A78"/>
                </a:solidFill>
                <a:effectLst/>
                <a:latin typeface="Helvetica Neue"/>
                <a:ea typeface="Times New Roman" panose="02020603050405020304" pitchFamily="18" charset="0"/>
                <a:cs typeface="Calibri" panose="020F0502020204030204" pitchFamily="34" charset="0"/>
              </a:rPr>
              <a:t>These grants will allow providers to cover higher staff wages through consistent funding, helping to offset the unpredictable nature and fluctuation of private pay tuition and Child Care Assistance Program (CCAP) subsidy payments, considering the true cost of services, and paying in advance rather than in arrears. </a:t>
            </a:r>
            <a:endParaRPr lang="en-US" sz="1800" dirty="0">
              <a:solidFill>
                <a:srgbClr val="020A78"/>
              </a:solidFill>
              <a:effectLst/>
              <a:latin typeface="Helvetica Neue"/>
              <a:ea typeface="Calibri" panose="020F0502020204030204" pitchFamily="34" charset="0"/>
              <a:cs typeface="Calibri" panose="020F0502020204030204" pitchFamily="34" charset="0"/>
            </a:endParaRPr>
          </a:p>
          <a:p>
            <a:pPr marL="457200" marR="0">
              <a:spcBef>
                <a:spcPts val="0"/>
              </a:spcBef>
              <a:spcAft>
                <a:spcPts val="0"/>
              </a:spcAft>
            </a:pPr>
            <a:r>
              <a:rPr lang="en-US" sz="1800" dirty="0">
                <a:solidFill>
                  <a:srgbClr val="020A78"/>
                </a:solidFill>
                <a:effectLst/>
                <a:latin typeface="Helvetica Neue"/>
                <a:ea typeface="Calibri" panose="020F0502020204030204" pitchFamily="34" charset="0"/>
                <a:cs typeface="Calibri" panose="020F0502020204030204" pitchFamily="34" charset="0"/>
              </a:rPr>
              <a:t> </a:t>
            </a:r>
          </a:p>
          <a:p>
            <a:pPr marL="342900" marR="0" lvl="0" indent="-342900">
              <a:spcBef>
                <a:spcPts val="0"/>
              </a:spcBef>
              <a:spcAft>
                <a:spcPts val="0"/>
              </a:spcAft>
              <a:buSzPts val="1000"/>
              <a:buFont typeface="Symbol" panose="05050102010706020507" pitchFamily="18" charset="2"/>
              <a:buChar char=""/>
              <a:tabLst>
                <a:tab pos="457200" algn="l"/>
              </a:tabLst>
            </a:pPr>
            <a:r>
              <a:rPr lang="en-US" sz="1800" dirty="0">
                <a:solidFill>
                  <a:srgbClr val="020A78"/>
                </a:solidFill>
                <a:effectLst/>
                <a:latin typeface="Helvetica Neue"/>
                <a:ea typeface="Times New Roman" panose="02020603050405020304" pitchFamily="18" charset="0"/>
                <a:cs typeface="Calibri" panose="020F0502020204030204" pitchFamily="34" charset="0"/>
              </a:rPr>
              <a:t>With the help of Smart Start Workforce Grant funding, providers receiving the grant through IDHS will be required to meet or exceed a wage floor for teachers and assistant teachers, helping them to attract more staff and meet parents’ need for child care at a rate they can afford. </a:t>
            </a:r>
            <a:endParaRPr lang="en-US" sz="1800" dirty="0">
              <a:solidFill>
                <a:srgbClr val="020A78"/>
              </a:solidFill>
              <a:effectLst/>
              <a:latin typeface="Helvetica Neue"/>
              <a:ea typeface="Calibri" panose="020F0502020204030204" pitchFamily="34" charset="0"/>
              <a:cs typeface="Calibri" panose="020F0502020204030204" pitchFamily="34" charset="0"/>
            </a:endParaRPr>
          </a:p>
          <a:p>
            <a:pPr marL="457200" marR="0">
              <a:spcBef>
                <a:spcPts val="0"/>
              </a:spcBef>
              <a:spcAft>
                <a:spcPts val="0"/>
              </a:spcAft>
            </a:pPr>
            <a:r>
              <a:rPr lang="en-US" sz="1800" dirty="0">
                <a:solidFill>
                  <a:srgbClr val="020A78"/>
                </a:solidFill>
                <a:effectLst/>
                <a:latin typeface="Helvetica Neue"/>
                <a:ea typeface="Calibri" panose="020F0502020204030204" pitchFamily="34" charset="0"/>
                <a:cs typeface="Calibri" panose="020F0502020204030204" pitchFamily="34" charset="0"/>
              </a:rPr>
              <a:t> </a:t>
            </a:r>
          </a:p>
          <a:p>
            <a:r>
              <a:rPr lang="en-US" sz="1800" dirty="0">
                <a:effectLst/>
                <a:latin typeface="Aptos" panose="020B0004020202020204" pitchFamily="34" charset="0"/>
                <a:ea typeface="Times New Roman" panose="02020603050405020304" pitchFamily="18" charset="0"/>
                <a:cs typeface="Calibri" panose="020F0502020204030204" pitchFamily="34" charset="0"/>
              </a:rPr>
              <a:t>The ultimate goal of these efforts is to raise wages for staff to support staff recruitment and retention, so that child care providers can expand supply and serve more children and families without raising tuition.  </a:t>
            </a:r>
            <a:endParaRPr lang="en-US" dirty="0"/>
          </a:p>
        </p:txBody>
      </p:sp>
      <p:sp>
        <p:nvSpPr>
          <p:cNvPr id="4" name="Slide Number Placeholder 3">
            <a:extLst>
              <a:ext uri="{FF2B5EF4-FFF2-40B4-BE49-F238E27FC236}">
                <a16:creationId xmlns:a16="http://schemas.microsoft.com/office/drawing/2014/main" id="{7ABE4ECB-7F5C-7245-DCE1-7201B8CD5B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5490C2-7C91-C143-8C99-540B81EFBE60}"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30292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6399">
              <a:defRPr/>
            </a:pPr>
            <a:r>
              <a:rPr lang="en-US" b="1" dirty="0">
                <a:solidFill>
                  <a:srgbClr val="FFFFFF"/>
                </a:solidFill>
              </a:rPr>
              <a:t> </a:t>
            </a:r>
            <a:r>
              <a:rPr lang="en-US" dirty="0">
                <a:solidFill>
                  <a:srgbClr val="000000"/>
                </a:solidFill>
              </a:rPr>
              <a:t>The</a:t>
            </a:r>
            <a:r>
              <a:rPr lang="en-US" dirty="0"/>
              <a:t> Common App is an online portal that allows prospective students to apply to multiple colleges with the same basic application. In 2021, all public universities began using the Common App. Illinois was only the second state in the country to have all public universities on the Common App. </a:t>
            </a:r>
            <a:endParaRPr lang="en-US" dirty="0">
              <a:ea typeface="Calibri" panose="020F0502020204030204"/>
              <a:cs typeface="Calibri" panose="020F0502020204030204"/>
            </a:endParaRPr>
          </a:p>
          <a:p>
            <a:pPr defTabSz="946399">
              <a:defRPr/>
            </a:pPr>
            <a:r>
              <a:rPr lang="en-US" dirty="0"/>
              <a:t> </a:t>
            </a:r>
            <a:endParaRPr lang="en-US" dirty="0">
              <a:ea typeface="Calibri"/>
              <a:cs typeface="Calibri"/>
            </a:endParaRPr>
          </a:p>
          <a:p>
            <a:pPr defTabSz="946399">
              <a:defRPr/>
            </a:pPr>
            <a:r>
              <a:rPr lang="en-US" dirty="0"/>
              <a:t>With the Common App students can see the array of great Illinois options for college, part of our effort to keep high school graduates in Illinois for college.  </a:t>
            </a:r>
            <a:endParaRPr lang="en-US" dirty="0">
              <a:ea typeface="Calibri"/>
              <a:cs typeface="Calibri"/>
            </a:endParaRPr>
          </a:p>
          <a:p>
            <a:pPr defTabSz="946399">
              <a:defRPr/>
            </a:pPr>
            <a:r>
              <a:rPr lang="en-US" dirty="0"/>
              <a:t> </a:t>
            </a:r>
            <a:endParaRPr lang="en-US" dirty="0">
              <a:ea typeface="Calibri"/>
              <a:cs typeface="Calibri"/>
            </a:endParaRPr>
          </a:p>
          <a:p>
            <a:pPr defTabSz="946399">
              <a:defRPr/>
            </a:pPr>
            <a:r>
              <a:rPr lang="en-US" dirty="0"/>
              <a:t>And from an application side, it is working. As you can see, we have more applications coming into public universities through the Common App in 2022 than we received total applications in 2020</a:t>
            </a:r>
            <a:r>
              <a:rPr lang="en-US" b="1" dirty="0"/>
              <a:t>. And we’ve seen an increase in the number of applicants from Illinois residents, as well as an increase in applicants of color. </a:t>
            </a:r>
            <a:r>
              <a:rPr lang="en-US" dirty="0"/>
              <a:t> </a:t>
            </a:r>
            <a:endParaRPr lang="en-US" dirty="0">
              <a:ea typeface="Calibri"/>
              <a:cs typeface="Calibri"/>
            </a:endParaRPr>
          </a:p>
          <a:p>
            <a:pPr defTabSz="946399">
              <a:defRPr/>
            </a:pPr>
            <a:endParaRPr lang="en-US" dirty="0">
              <a:ea typeface="Calibri"/>
              <a:cs typeface="Calibri"/>
            </a:endParaRPr>
          </a:p>
          <a:p>
            <a:pPr defTabSz="946399">
              <a:defRPr/>
            </a:pPr>
            <a:r>
              <a:rPr lang="en-US" dirty="0"/>
              <a:t>Of the 190,778 applications inside the CA, 62% (119,286) of them were </a:t>
            </a:r>
            <a:r>
              <a:rPr lang="en-US" b="1" dirty="0"/>
              <a:t>applications </a:t>
            </a:r>
            <a:r>
              <a:rPr lang="en-US" dirty="0"/>
              <a:t>that went to in-state institutions. That number represents a 9% increase in in-state </a:t>
            </a:r>
            <a:r>
              <a:rPr lang="en-US" b="1" dirty="0"/>
              <a:t>applicants</a:t>
            </a:r>
            <a:r>
              <a:rPr lang="en-US" dirty="0"/>
              <a:t> over this time period last year.</a:t>
            </a:r>
          </a:p>
          <a:p>
            <a:pPr defTabSz="946399">
              <a:defRPr/>
            </a:pPr>
            <a:endParaRPr lang="en-US" dirty="0"/>
          </a:p>
          <a:p>
            <a:pPr defTabSz="946399">
              <a:defRPr/>
            </a:pPr>
            <a:r>
              <a:rPr lang="en-US" dirty="0"/>
              <a:t>While the number of fee-waiver eligible students has grown over the last four years (from 25,920 to 41,425), the percentage of overall applicants qualifying for fee waivers each year hovers around 32%.  (This is a proxy for applicants from low-income families)</a:t>
            </a:r>
            <a:endParaRPr lang="en-US" dirty="0">
              <a:ea typeface="Calibri" panose="020F0502020204030204"/>
              <a:cs typeface="Calibri" panose="020F0502020204030204"/>
            </a:endParaRPr>
          </a:p>
          <a:p>
            <a:pPr defTabSz="946399">
              <a:defRPr/>
            </a:pPr>
            <a:endParaRPr lang="en-US" dirty="0"/>
          </a:p>
          <a:p>
            <a:pPr defTabSz="946399">
              <a:defRPr/>
            </a:pPr>
            <a:r>
              <a:rPr lang="en-US" dirty="0"/>
              <a:t>In the last four years, the number of students of color applicants has risen by 9 – 12% points, with the largest growth seen from this time last year to this year. The number of black or African American applicants grew by 12% (11,587 to 13,473) and the number of Latinx grew by 10% (19,097 to 21,234).</a:t>
            </a:r>
            <a:endParaRPr lang="en-US" dirty="0">
              <a:ea typeface="Calibri" panose="020F0502020204030204"/>
              <a:cs typeface="Calibri" panose="020F0502020204030204"/>
            </a:endParaRPr>
          </a:p>
          <a:p>
            <a:pPr defTabSz="946399">
              <a:defRPr/>
            </a:pPr>
            <a:endParaRPr lang="en-US" dirty="0"/>
          </a:p>
          <a:p>
            <a:pPr defTabSz="946399">
              <a:defRPr/>
            </a:pPr>
            <a:r>
              <a:rPr lang="en-US" dirty="0"/>
              <a:t>In February 2024, we received a grant from the Lumina Foundation as part of their Great Admission Redesign to implement at scale a direct admissions program for high school students and for community college transfer students.  </a:t>
            </a:r>
            <a:endParaRPr lang="en-US" dirty="0">
              <a:ea typeface="Calibri" panose="020F0502020204030204"/>
              <a:cs typeface="Calibri" panose="020F0502020204030204"/>
            </a:endParaRPr>
          </a:p>
          <a:p>
            <a:pPr defTabSz="946399">
              <a:defRPr/>
            </a:pPr>
            <a:r>
              <a:rPr lang="en-US" dirty="0"/>
              <a:t>Our plan is to expand what we are doing with Common App as the foundation of this new program. </a:t>
            </a:r>
            <a:endParaRPr lang="en-US" dirty="0">
              <a:ea typeface="Calibri" panose="020F0502020204030204"/>
              <a:cs typeface="Calibri" panose="020F0502020204030204"/>
            </a:endParaRPr>
          </a:p>
          <a:p>
            <a:pPr defTabSz="946399">
              <a:defRPr/>
            </a:pPr>
            <a:endParaRPr lang="en-US" dirty="0"/>
          </a:p>
          <a:p>
            <a:pPr defTabSz="946399">
              <a:defRPr/>
            </a:pPr>
            <a:r>
              <a:rPr lang="en-US" dirty="0"/>
              <a:t>NOTE: Includes all applications to Illinois public universities including from out of state. </a:t>
            </a:r>
            <a:endParaRPr lang="en-US" b="1"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46399" rtl="0" eaLnBrk="1" fontAlgn="auto" latinLnBrk="0" hangingPunct="1">
              <a:lnSpc>
                <a:spcPct val="100000"/>
              </a:lnSpc>
              <a:spcBef>
                <a:spcPts val="0"/>
              </a:spcBef>
              <a:spcAft>
                <a:spcPts val="0"/>
              </a:spcAft>
              <a:buClrTx/>
              <a:buSzTx/>
              <a:buFontTx/>
              <a:buNone/>
              <a:tabLst/>
              <a:defRPr/>
            </a:pPr>
            <a:fld id="{69021671-45A6-4D3D-9B77-8207E84A22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rPr>
              <a:pPr marL="0" marR="0" lvl="0" indent="0" algn="r" defTabSz="946399"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30305485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9">
          <a:extLst>
            <a:ext uri="{FF2B5EF4-FFF2-40B4-BE49-F238E27FC236}">
              <a16:creationId xmlns:a16="http://schemas.microsoft.com/office/drawing/2014/main" id="{00C40313-F09A-9FA7-5402-4C86303850FA}"/>
            </a:ext>
          </a:extLst>
        </p:cNvPr>
        <p:cNvGrpSpPr/>
        <p:nvPr/>
      </p:nvGrpSpPr>
      <p:grpSpPr>
        <a:xfrm>
          <a:off x="0" y="0"/>
          <a:ext cx="0" cy="0"/>
          <a:chOff x="0" y="0"/>
          <a:chExt cx="0" cy="0"/>
        </a:xfrm>
      </p:grpSpPr>
      <p:sp>
        <p:nvSpPr>
          <p:cNvPr id="1200" name="Google Shape;1200;g2d7bddc8769_3_1085:notes">
            <a:extLst>
              <a:ext uri="{FF2B5EF4-FFF2-40B4-BE49-F238E27FC236}">
                <a16:creationId xmlns:a16="http://schemas.microsoft.com/office/drawing/2014/main" id="{EB294CC3-7012-46AC-FA28-A4A5B0F8C073}"/>
              </a:ext>
            </a:extLst>
          </p:cNvPr>
          <p:cNvSpPr txBox="1">
            <a:spLocks noGrp="1"/>
          </p:cNvSpPr>
          <p:nvPr>
            <p:ph type="body" idx="1"/>
          </p:nvPr>
        </p:nvSpPr>
        <p:spPr>
          <a:xfrm>
            <a:off x="685800" y="4343400"/>
            <a:ext cx="5486400" cy="4114800"/>
          </a:xfrm>
          <a:prstGeom prst="rect">
            <a:avLst/>
          </a:prstGeom>
        </p:spPr>
        <p:txBody>
          <a:bodyPr spcFirstLastPara="1" wrap="square" lIns="91415" tIns="91415" rIns="91415" bIns="9141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Called One Click College Admit, the new direct admissions program is a partnership among the IBHE, ICCB, ISAC, and Common App.  ISBE is also a partner.  We are implementing direct admissions in two phases.  The first phase launched in January of this year.  The second phase is dependent on legislation going through the general assembly now. </a:t>
            </a:r>
            <a:r>
              <a:rPr lang="en" b="0" dirty="0">
                <a:solidFill>
                  <a:schemeClr val="dk1"/>
                </a:solidFill>
                <a:ea typeface="Calibri"/>
                <a:cs typeface="Calibri"/>
              </a:rPr>
              <a:t>As you likely heard in the Governor’s Budget Address, Direct Admissions  is one of his major education priorities.</a:t>
            </a:r>
          </a:p>
          <a:p>
            <a:endParaRPr lang="en-US" dirty="0"/>
          </a:p>
          <a:p>
            <a:r>
              <a:rPr lang="en-US" dirty="0"/>
              <a:t>In this first phase, we are partnering with Common App.   (highlights of program on slide)</a:t>
            </a:r>
          </a:p>
          <a:p>
            <a:endParaRPr lang="en-US" dirty="0"/>
          </a:p>
          <a:p>
            <a:pPr>
              <a:buFont typeface="Figtree"/>
              <a:buChar char="●"/>
            </a:pPr>
            <a:r>
              <a:rPr lang="en" sz="2400" dirty="0">
                <a:latin typeface="Tw Cen MT" panose="020B0602020104020603" pitchFamily="34" charset="0"/>
                <a:ea typeface="Figtree"/>
                <a:cs typeface="Figtree"/>
                <a:sym typeface="Figtree"/>
              </a:rPr>
              <a:t>To receive </a:t>
            </a:r>
            <a:r>
              <a:rPr lang="en" sz="2400" i="1" dirty="0">
                <a:latin typeface="Tw Cen MT" panose="020B0602020104020603" pitchFamily="34" charset="0"/>
                <a:ea typeface="Figtree"/>
                <a:cs typeface="Figtree"/>
                <a:sym typeface="Figtree"/>
              </a:rPr>
              <a:t>One Click College Admit</a:t>
            </a:r>
            <a:r>
              <a:rPr lang="en" sz="2400" dirty="0">
                <a:latin typeface="Tw Cen MT" panose="020B0602020104020603" pitchFamily="34" charset="0"/>
                <a:ea typeface="Figtree"/>
                <a:cs typeface="Figtree"/>
                <a:sym typeface="Figtree"/>
              </a:rPr>
              <a:t> offers, students:</a:t>
            </a:r>
            <a:endParaRPr lang="en-US" sz="2400" dirty="0">
              <a:latin typeface="Tw Cen MT" panose="020B0602020104020603" pitchFamily="34" charset="0"/>
              <a:ea typeface="Figtree"/>
              <a:cs typeface="Figtree"/>
            </a:endParaRPr>
          </a:p>
          <a:p>
            <a:pPr lvl="1">
              <a:buFont typeface="Figtree"/>
              <a:buChar char="○"/>
            </a:pPr>
            <a:r>
              <a:rPr lang="en-US" sz="2400" dirty="0">
                <a:latin typeface="Tw Cen MT" panose="020B0602020104020603" pitchFamily="34" charset="0"/>
                <a:ea typeface="Figtree"/>
                <a:cs typeface="Figtree"/>
                <a:sym typeface="Figtree"/>
              </a:rPr>
              <a:t>Create a Common App account (or have an existing account)</a:t>
            </a:r>
            <a:endParaRPr lang="en-US" sz="2400" dirty="0">
              <a:latin typeface="Tw Cen MT" panose="020B0602020104020603" pitchFamily="34" charset="0"/>
              <a:ea typeface="Figtree"/>
              <a:cs typeface="Figtree"/>
            </a:endParaRPr>
          </a:p>
          <a:p>
            <a:pPr lvl="1">
              <a:buFont typeface="Figtree"/>
              <a:buChar char="○"/>
            </a:pPr>
            <a:r>
              <a:rPr lang="en-US" sz="2400" dirty="0">
                <a:latin typeface="Tw Cen MT" panose="020B0602020104020603" pitchFamily="34" charset="0"/>
                <a:ea typeface="Figtree"/>
                <a:cs typeface="Figtree"/>
                <a:sym typeface="Figtree"/>
              </a:rPr>
              <a:t>Indicate their permanent home address in IL</a:t>
            </a:r>
            <a:endParaRPr lang="en-US" sz="2400" dirty="0">
              <a:latin typeface="Tw Cen MT" panose="020B0602020104020603" pitchFamily="34" charset="0"/>
              <a:ea typeface="Figtree"/>
              <a:cs typeface="Figtree"/>
            </a:endParaRPr>
          </a:p>
          <a:p>
            <a:pPr lvl="1">
              <a:buFont typeface="Figtree"/>
              <a:buChar char="○"/>
            </a:pPr>
            <a:r>
              <a:rPr lang="en-US" sz="2400" b="1" dirty="0">
                <a:latin typeface="Tw Cen MT" panose="020B0602020104020603" pitchFamily="34" charset="0"/>
                <a:ea typeface="Figtree"/>
                <a:cs typeface="Figtree"/>
                <a:sym typeface="Figtree"/>
              </a:rPr>
              <a:t>Enter their GPA and GPA scale </a:t>
            </a:r>
            <a:r>
              <a:rPr lang="en-US" sz="2400" dirty="0">
                <a:latin typeface="Tw Cen MT" panose="020B0602020104020603" pitchFamily="34" charset="0"/>
                <a:ea typeface="Figtree"/>
                <a:cs typeface="Figtree"/>
                <a:sym typeface="Figtree"/>
              </a:rPr>
              <a:t>(</a:t>
            </a:r>
            <a:r>
              <a:rPr lang="en-US" sz="2400" i="1" dirty="0">
                <a:latin typeface="Tw Cen MT" panose="020B0602020104020603" pitchFamily="34" charset="0"/>
                <a:ea typeface="Figtree"/>
                <a:cs typeface="Figtree"/>
                <a:sym typeface="Figtree"/>
              </a:rPr>
              <a:t>One Click College Admit </a:t>
            </a:r>
            <a:r>
              <a:rPr lang="en-US" sz="2400" dirty="0">
                <a:latin typeface="Tw Cen MT" panose="020B0602020104020603" pitchFamily="34" charset="0"/>
                <a:ea typeface="Figtree"/>
                <a:cs typeface="Figtree"/>
                <a:sym typeface="Figtree"/>
              </a:rPr>
              <a:t>guide provides step by step directions)</a:t>
            </a:r>
            <a:endParaRPr lang="en-US" sz="2400" strike="sngStrike" dirty="0">
              <a:latin typeface="Tw Cen MT" panose="020B0602020104020603" pitchFamily="34" charset="0"/>
              <a:ea typeface="Figtree"/>
              <a:cs typeface="Figtree"/>
            </a:endParaRPr>
          </a:p>
          <a:p>
            <a:r>
              <a:rPr lang="en-US" sz="2400" dirty="0">
                <a:latin typeface="Tw Cen MT" panose="020B0602020104020603" pitchFamily="34" charset="0"/>
                <a:ea typeface="Figtree"/>
                <a:cs typeface="Figtree"/>
                <a:sym typeface="Figtree"/>
              </a:rPr>
              <a:t>That’s it – at this point there is no need to complete the full application inside Common App</a:t>
            </a:r>
            <a:endParaRPr lang="en-US" sz="2400" dirty="0">
              <a:latin typeface="Tw Cen MT" panose="020B0602020104020603" pitchFamily="34" charset="0"/>
              <a:ea typeface="Figtree"/>
              <a:cs typeface="Figtree"/>
            </a:endParaRPr>
          </a:p>
          <a:p>
            <a:r>
              <a:rPr lang="en-US" sz="2400" dirty="0">
                <a:latin typeface="Tw Cen MT" panose="020B0602020104020603" pitchFamily="34" charset="0"/>
                <a:ea typeface="Figtree"/>
                <a:cs typeface="Figtree"/>
                <a:sym typeface="Figtree"/>
              </a:rPr>
              <a:t>Eligibility match process will run weekly</a:t>
            </a:r>
          </a:p>
          <a:p>
            <a:r>
              <a:rPr lang="en-US" dirty="0">
                <a:latin typeface="Tw Cen MT" panose="020B0602020104020603" pitchFamily="34" charset="0"/>
                <a:ea typeface="Figtree"/>
                <a:cs typeface="Figtree"/>
                <a:sym typeface="Figtree"/>
              </a:rPr>
              <a:t>Institutions verify</a:t>
            </a:r>
            <a:r>
              <a:rPr lang="en-US" sz="2400" dirty="0">
                <a:latin typeface="Tw Cen MT" panose="020B0602020104020603" pitchFamily="34" charset="0"/>
                <a:ea typeface="Figtree"/>
                <a:cs typeface="Figtree"/>
                <a:sym typeface="Figtree"/>
              </a:rPr>
              <a:t> with transcripts before enrollment</a:t>
            </a:r>
          </a:p>
          <a:p>
            <a:endParaRPr lang="en-US" sz="2400" dirty="0">
              <a:latin typeface="Tw Cen MT" panose="020B0602020104020603" pitchFamily="34" charset="0"/>
              <a:ea typeface="Figtree"/>
              <a:cs typeface="Figtree"/>
            </a:endParaRPr>
          </a:p>
          <a:p>
            <a:pPr>
              <a:lnSpc>
                <a:spcPct val="115000"/>
              </a:lnSpc>
            </a:pPr>
            <a:r>
              <a:rPr lang="en-US" dirty="0"/>
              <a:t>More on how the program operates. </a:t>
            </a:r>
          </a:p>
          <a:p>
            <a:pPr>
              <a:lnSpc>
                <a:spcPct val="115000"/>
              </a:lnSpc>
            </a:pPr>
            <a:r>
              <a:rPr lang="en-US" dirty="0"/>
              <a:t>Students get both an email notification of the universities they are matched to and how to find their local community college and they can find more detail about the institutions through their Common App portal. </a:t>
            </a:r>
          </a:p>
          <a:p>
            <a:pPr>
              <a:lnSpc>
                <a:spcPct val="115000"/>
              </a:lnSpc>
            </a:pPr>
            <a:endParaRPr lang="en-US" dirty="0"/>
          </a:p>
          <a:p>
            <a:pPr>
              <a:lnSpc>
                <a:spcPct val="115000"/>
              </a:lnSpc>
            </a:pPr>
            <a:r>
              <a:rPr lang="en-US" dirty="0"/>
              <a:t>The key difference between the current program and what we will be able to do once the legislation passes:  today, students have to enter their GPA, so the participants are students who choose to open a Common App account and enter their GPA.  Under the full program, we will be able to do this more universally. </a:t>
            </a:r>
          </a:p>
          <a:p>
            <a:pPr>
              <a:lnSpc>
                <a:spcPct val="115000"/>
              </a:lnSpc>
            </a:pPr>
            <a:endParaRPr lang="en-US" dirty="0"/>
          </a:p>
          <a:p>
            <a:pPr>
              <a:lnSpc>
                <a:spcPct val="115000"/>
              </a:lnSpc>
            </a:pPr>
            <a:r>
              <a:rPr lang="en-US" dirty="0"/>
              <a:t>All public universities participating except ISU and the U of I schools.  </a:t>
            </a:r>
          </a:p>
          <a:p>
            <a:endParaRPr lang="en-US" dirty="0"/>
          </a:p>
          <a:p>
            <a:endParaRPr lang="en-US" dirty="0"/>
          </a:p>
          <a:p>
            <a:endParaRPr dirty="0"/>
          </a:p>
        </p:txBody>
      </p:sp>
      <p:sp>
        <p:nvSpPr>
          <p:cNvPr id="1201" name="Google Shape;1201;g2d7bddc8769_3_1085:notes">
            <a:extLst>
              <a:ext uri="{FF2B5EF4-FFF2-40B4-BE49-F238E27FC236}">
                <a16:creationId xmlns:a16="http://schemas.microsoft.com/office/drawing/2014/main" id="{97562078-8E61-8942-0A8E-D7DCF127D50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87711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F3157-910A-9ED7-AFF0-FEF3754C9F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95760F-AE7D-1741-DE2D-920E4E1072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17AE5F-5CB8-D662-0BE2-B4C30202D3A5}"/>
              </a:ext>
            </a:extLst>
          </p:cNvPr>
          <p:cNvSpPr>
            <a:spLocks noGrp="1"/>
          </p:cNvSpPr>
          <p:nvPr>
            <p:ph type="body" idx="1"/>
          </p:nvPr>
        </p:nvSpPr>
        <p:spPr/>
        <p:txBody>
          <a:bodyPr/>
          <a:lstStyle/>
          <a:p>
            <a:r>
              <a:rPr lang="en-US" dirty="0">
                <a:solidFill>
                  <a:schemeClr val="accent5">
                    <a:lumMod val="50000"/>
                  </a:schemeClr>
                </a:solidFill>
                <a:latin typeface="Tw Cen MT"/>
              </a:rPr>
              <a:t>We want to implement a similar program for community college students who wish to transfer to be One Click admitted to  public universities.  </a:t>
            </a:r>
            <a:endParaRPr lang="en-US" dirty="0"/>
          </a:p>
          <a:p>
            <a:r>
              <a:rPr lang="en-US" dirty="0">
                <a:solidFill>
                  <a:schemeClr val="accent5">
                    <a:lumMod val="50000"/>
                  </a:schemeClr>
                </a:solidFill>
                <a:latin typeface="Tw Cen MT"/>
              </a:rPr>
              <a:t>Criteria for OneClick transfer refined (for legislation)</a:t>
            </a:r>
          </a:p>
          <a:p>
            <a:r>
              <a:rPr lang="en-US" dirty="0">
                <a:solidFill>
                  <a:schemeClr val="accent5">
                    <a:lumMod val="50000"/>
                  </a:schemeClr>
                </a:solidFill>
                <a:latin typeface="Tw Cen MT"/>
              </a:rPr>
              <a:t>ICCB works with community colleges to collect data to determine eligible students (timely GPA, course completion data needed).  ISAC matches then provides to Common App (we hope).. </a:t>
            </a:r>
          </a:p>
          <a:p>
            <a:endParaRPr lang="en-US" dirty="0">
              <a:solidFill>
                <a:schemeClr val="accent5">
                  <a:lumMod val="50000"/>
                </a:schemeClr>
              </a:solidFill>
              <a:latin typeface="Tw Cen MT"/>
            </a:endParaRPr>
          </a:p>
          <a:p>
            <a:pPr defTabSz="930945"/>
            <a:r>
              <a:rPr lang="en-US" dirty="0">
                <a:solidFill>
                  <a:schemeClr val="accent1">
                    <a:lumMod val="50000"/>
                  </a:schemeClr>
                </a:solidFill>
                <a:latin typeface="Tw Cen MT"/>
              </a:rPr>
              <a:t>Work with stakeholders to ensure successful participation</a:t>
            </a:r>
          </a:p>
          <a:p>
            <a:endParaRPr lang="en-US" dirty="0"/>
          </a:p>
          <a:p>
            <a:pPr defTabSz="930945"/>
            <a:r>
              <a:rPr lang="en-US" dirty="0">
                <a:solidFill>
                  <a:srgbClr val="002060"/>
                </a:solidFill>
                <a:latin typeface="Tw Cen MT"/>
              </a:rPr>
              <a:t>Goal: Implement for Fall 2027 semester</a:t>
            </a:r>
          </a:p>
          <a:p>
            <a:pPr defTabSz="930945"/>
            <a:endParaRPr lang="en-US" dirty="0">
              <a:solidFill>
                <a:srgbClr val="002060"/>
              </a:solidFill>
              <a:latin typeface="Tw Cen MT"/>
            </a:endParaRP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lang="en-US" sz="4800" b="1" i="0" u="none" strike="noStrike" baseline="0" dirty="0">
                <a:solidFill>
                  <a:srgbClr val="24719D"/>
                </a:solidFill>
                <a:latin typeface="Tw Cen MT" panose="020B0602020104020603" pitchFamily="34" charset="0"/>
              </a:rPr>
              <a:t>Public University Direct</a:t>
            </a:r>
            <a:r>
              <a:rPr lang="en-US" sz="4800" dirty="0">
                <a:solidFill>
                  <a:srgbClr val="24719D"/>
                </a:solidFill>
                <a:latin typeface="Tw Cen MT" panose="020B0602020104020603" pitchFamily="34" charset="0"/>
              </a:rPr>
              <a:t> </a:t>
            </a:r>
            <a:r>
              <a:rPr lang="en-US" sz="4800" b="1" i="0" u="none" strike="noStrike" baseline="0" dirty="0">
                <a:solidFill>
                  <a:srgbClr val="24719D"/>
                </a:solidFill>
                <a:latin typeface="Tw Cen MT" panose="020B0602020104020603" pitchFamily="34" charset="0"/>
              </a:rPr>
              <a:t>Program Act (</a:t>
            </a:r>
            <a:r>
              <a:rPr lang="en-US" sz="4800" i="0" u="none" strike="noStrike" baseline="0" dirty="0">
                <a:solidFill>
                  <a:srgbClr val="24719D"/>
                </a:solidFill>
                <a:latin typeface="Tw Cen MT" panose="020B0602020104020603" pitchFamily="34" charset="0"/>
              </a:rPr>
              <a:t>HB3522 and SB2448)</a:t>
            </a:r>
            <a:br>
              <a:rPr lang="en-US" sz="4800" b="1" i="0" u="none" strike="noStrike" baseline="0" dirty="0">
                <a:solidFill>
                  <a:srgbClr val="24719D"/>
                </a:solidFill>
                <a:latin typeface="Tw Cen MT" panose="020B0602020104020603" pitchFamily="34" charset="0"/>
              </a:rPr>
            </a:br>
            <a:r>
              <a:rPr lang="en-US" sz="4800" dirty="0">
                <a:latin typeface="TW Cen MT"/>
                <a:ea typeface="Figtree"/>
                <a:cs typeface="Figtree"/>
                <a:sym typeface="Figtree"/>
              </a:rPr>
              <a:t>Implementation Timeline: Fall 2027 Enrollment</a:t>
            </a:r>
            <a:endParaRPr kumimoji="0" lang="en" sz="2200" b="1" i="0" u="none" strike="noStrike" kern="1200" cap="none" spc="0" normalizeH="0" baseline="0" noProof="0" dirty="0">
              <a:ln>
                <a:noFill/>
              </a:ln>
              <a:solidFill>
                <a:srgbClr val="000000"/>
              </a:solidFill>
              <a:effectLst/>
              <a:uLnTx/>
              <a:uFillTx/>
              <a:latin typeface="TW Cen MT"/>
              <a:ea typeface="Figtree"/>
              <a:cs typeface="Figtree"/>
              <a:sym typeface="Figtree"/>
            </a:endParaRP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endParaRPr kumimoji="0" lang="en" sz="2200" b="1" i="0" u="none" strike="noStrike" kern="1200" cap="none" spc="0" normalizeH="0" baseline="0" noProof="0" dirty="0">
              <a:ln>
                <a:noFill/>
              </a:ln>
              <a:solidFill>
                <a:srgbClr val="000000"/>
              </a:solidFill>
              <a:effectLst/>
              <a:uLnTx/>
              <a:uFillTx/>
              <a:latin typeface="TW Cen MT"/>
              <a:ea typeface="Figtree"/>
              <a:cs typeface="Figtree"/>
              <a:sym typeface="Figtree"/>
            </a:endParaRP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200" b="1" i="0" u="none" strike="noStrike" kern="1200" cap="none" spc="0" normalizeH="0" baseline="0" noProof="0" dirty="0">
                <a:ln>
                  <a:noFill/>
                </a:ln>
                <a:solidFill>
                  <a:srgbClr val="000000"/>
                </a:solidFill>
                <a:effectLst/>
                <a:uLnTx/>
                <a:uFillTx/>
                <a:latin typeface="TW Cen MT"/>
                <a:ea typeface="Figtree"/>
                <a:cs typeface="Figtree"/>
                <a:sym typeface="Figtree"/>
              </a:rPr>
              <a:t>Fall 2025</a:t>
            </a:r>
            <a:endParaRPr kumimoji="0" lang="en" sz="2200" b="1" i="0" u="none" strike="noStrike" kern="1200" cap="none" spc="0" normalizeH="0" baseline="0" noProof="0" dirty="0">
              <a:ln>
                <a:noFill/>
              </a:ln>
              <a:solidFill>
                <a:srgbClr val="000000"/>
              </a:solidFill>
              <a:effectLst/>
              <a:uLnTx/>
              <a:uFillTx/>
              <a:latin typeface="TW Cen MT"/>
              <a:ea typeface="Figtree"/>
              <a:cs typeface="Figtree"/>
            </a:endParaRPr>
          </a:p>
          <a:p>
            <a:pPr marL="1218565" marR="0" lvl="1" indent="-431165" algn="l" defTabSz="914400" rtl="0" eaLnBrk="1" fontAlgn="auto" latinLnBrk="0" hangingPunct="1">
              <a:lnSpc>
                <a:spcPct val="100000"/>
              </a:lnSpc>
              <a:spcBef>
                <a:spcPts val="0"/>
              </a:spcBef>
              <a:spcAft>
                <a:spcPts val="0"/>
              </a:spcAft>
              <a:buClr>
                <a:srgbClr val="000000"/>
              </a:buClr>
              <a:buSzPts val="1500"/>
              <a:buFont typeface="Figtree"/>
              <a:buChar char="○"/>
              <a:tabLst/>
              <a:defRPr/>
            </a:pPr>
            <a:r>
              <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August 2025 </a:t>
            </a:r>
            <a:r>
              <a:rPr kumimoji="0" lang="en-US" sz="2200" b="0"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School districts begin collecting opt-in forms during registration for high school juniors; community colleges begin collecting opt-in forms for transfer students.</a:t>
            </a: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200" b="1" i="0" u="none" strike="noStrike" kern="1200" cap="none" spc="0" normalizeH="0" baseline="0" noProof="0" dirty="0">
                <a:ln>
                  <a:noFill/>
                </a:ln>
                <a:solidFill>
                  <a:srgbClr val="000000"/>
                </a:solidFill>
                <a:effectLst/>
                <a:uLnTx/>
                <a:uFillTx/>
                <a:latin typeface="TW Cen MT"/>
                <a:ea typeface="Figtree"/>
                <a:cs typeface="Figtree"/>
                <a:sym typeface="Figtree"/>
              </a:rPr>
              <a:t>Spring 2026</a:t>
            </a:r>
            <a:endParaRPr kumimoji="0" lang="en" sz="2200" b="1" i="0" u="none" strike="noStrike" kern="1200" cap="none" spc="0" normalizeH="0" baseline="0" noProof="0" dirty="0">
              <a:ln>
                <a:noFill/>
              </a:ln>
              <a:solidFill>
                <a:srgbClr val="000000"/>
              </a:solidFill>
              <a:effectLst/>
              <a:uLnTx/>
              <a:uFillTx/>
              <a:latin typeface="TW Cen MT"/>
              <a:ea typeface="Figtree"/>
              <a:cs typeface="Figtree"/>
            </a:endParaRPr>
          </a:p>
          <a:p>
            <a:pPr marL="1218565" marR="0" lvl="1" indent="-431165" algn="l" defTabSz="914400" rtl="0" eaLnBrk="1" fontAlgn="auto" latinLnBrk="0" hangingPunct="1">
              <a:lnSpc>
                <a:spcPct val="100000"/>
              </a:lnSpc>
              <a:spcBef>
                <a:spcPts val="0"/>
              </a:spcBef>
              <a:spcAft>
                <a:spcPts val="0"/>
              </a:spcAft>
              <a:buClr>
                <a:srgbClr val="000000"/>
              </a:buClr>
              <a:buSzPts val="1500"/>
              <a:buFont typeface="Figtree"/>
              <a:buChar char="○"/>
              <a:tabLst/>
              <a:defRPr/>
            </a:pPr>
            <a:r>
              <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Beginning March 1, 2026 (Annually after) </a:t>
            </a:r>
            <a:r>
              <a:rPr kumimoji="0" lang="en-US" sz="2200" b="0"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Public universities submit GPA admission standards; UIC/UIUC submit out-reach and access criteria.</a:t>
            </a:r>
            <a:endParaRPr kumimoji="0" lang="en-US" sz="2200" b="0" i="0" u="none" strike="noStrike" kern="1200" cap="none" spc="0" normalizeH="0" baseline="0" noProof="0" dirty="0">
              <a:ln>
                <a:noFill/>
              </a:ln>
              <a:solidFill>
                <a:srgbClr val="000000"/>
              </a:solidFill>
              <a:effectLst/>
              <a:uLnTx/>
              <a:uFillTx/>
              <a:latin typeface="TW Cen MT"/>
              <a:ea typeface="Figtree"/>
              <a:cs typeface="Times New Roman"/>
            </a:endParaRP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US" sz="2200" b="1" i="0" u="none" strike="noStrike" kern="1200" cap="none" spc="0" normalizeH="0" baseline="0" noProof="0" dirty="0">
                <a:ln>
                  <a:noFill/>
                </a:ln>
                <a:solidFill>
                  <a:srgbClr val="000000"/>
                </a:solidFill>
                <a:effectLst/>
                <a:uLnTx/>
                <a:uFillTx/>
                <a:latin typeface="TW Cen MT"/>
                <a:ea typeface="Figtree"/>
                <a:cs typeface="Figtree"/>
                <a:sym typeface="Figtree"/>
              </a:rPr>
              <a:t>Summer 2026</a:t>
            </a:r>
            <a:endPar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panose="02020603050405020304" pitchFamily="18" charset="0"/>
            </a:endParaRPr>
          </a:p>
          <a:p>
            <a:pPr marL="1216025" marR="0" lvl="1" indent="-431165" algn="l" defTabSz="914400" rtl="0" eaLnBrk="1" fontAlgn="auto" latinLnBrk="0" hangingPunct="1">
              <a:lnSpc>
                <a:spcPct val="100000"/>
              </a:lnSpc>
              <a:spcBef>
                <a:spcPts val="0"/>
              </a:spcBef>
              <a:spcAft>
                <a:spcPts val="0"/>
              </a:spcAft>
              <a:buClr>
                <a:srgbClr val="000000"/>
              </a:buClr>
              <a:buSzPts val="1500"/>
              <a:buFont typeface="Courier New" panose="02070309020205020404" pitchFamily="49" charset="0"/>
              <a:buChar char="o"/>
              <a:tabLst/>
              <a:defRPr/>
            </a:pPr>
            <a:r>
              <a:rPr kumimoji="0" lang="en-US" sz="2200" b="0"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By </a:t>
            </a:r>
            <a:r>
              <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July 1, 2026, </a:t>
            </a:r>
            <a:r>
              <a:rPr kumimoji="0" lang="en-US" sz="2200" b="0"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High schools begin providing junior/rising senior student data to ISAC for admission determinations. Community colleges will begin to provide transfer student data to ISAC for admission determinations.</a:t>
            </a: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 sz="2200" b="1" i="0" u="none" strike="noStrike" kern="1200" cap="none" spc="0" normalizeH="0" baseline="0" noProof="0" dirty="0">
                <a:ln>
                  <a:noFill/>
                </a:ln>
                <a:solidFill>
                  <a:srgbClr val="000000"/>
                </a:solidFill>
                <a:effectLst/>
                <a:uLnTx/>
                <a:uFillTx/>
                <a:latin typeface="TW Cen MT"/>
                <a:ea typeface="Figtree"/>
                <a:cs typeface="Figtree"/>
                <a:sym typeface="Figtree"/>
              </a:rPr>
              <a:t>Fall 2026</a:t>
            </a:r>
            <a:endParaRPr kumimoji="0" lang="en" sz="2200" b="1" i="0" u="none" strike="noStrike" kern="1200" cap="none" spc="0" normalizeH="0" baseline="0" noProof="0" dirty="0">
              <a:ln>
                <a:noFill/>
              </a:ln>
              <a:solidFill>
                <a:srgbClr val="000000"/>
              </a:solidFill>
              <a:effectLst/>
              <a:uLnTx/>
              <a:uFillTx/>
              <a:latin typeface="TW Cen MT"/>
              <a:ea typeface="Figtree"/>
              <a:cs typeface="Figtree"/>
            </a:endParaRPr>
          </a:p>
          <a:p>
            <a:pPr marL="1066165" marR="0" lvl="1" indent="-431165" algn="l" defTabSz="914400" rtl="0" eaLnBrk="1" fontAlgn="auto" latinLnBrk="0" hangingPunct="1">
              <a:lnSpc>
                <a:spcPct val="100000"/>
              </a:lnSpc>
              <a:spcBef>
                <a:spcPts val="0"/>
              </a:spcBef>
              <a:spcAft>
                <a:spcPts val="0"/>
              </a:spcAft>
              <a:buClr>
                <a:srgbClr val="000000"/>
              </a:buClr>
              <a:buSzPts val="1500"/>
              <a:buFont typeface="Courier New" panose="02070309020205020404" pitchFamily="49" charset="0"/>
              <a:buChar char="o"/>
              <a:tabLst/>
              <a:defRPr/>
            </a:pPr>
            <a:r>
              <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September 2026 </a:t>
            </a:r>
            <a:r>
              <a:rPr kumimoji="0" lang="en-US" sz="2200" b="0"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First direct admission offers, and pre-selection notifications issued for enrollment in Fall 2027.</a:t>
            </a:r>
            <a:endPar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endParaRPr>
          </a:p>
          <a:p>
            <a:pPr marL="177800" marR="0" lvl="0" indent="0" algn="l" defTabSz="914400" rtl="0" eaLnBrk="1" fontAlgn="auto" latinLnBrk="0" hangingPunct="1">
              <a:lnSpc>
                <a:spcPct val="100000"/>
              </a:lnSpc>
              <a:spcBef>
                <a:spcPts val="0"/>
              </a:spcBef>
              <a:spcAft>
                <a:spcPts val="0"/>
              </a:spcAft>
              <a:buClr>
                <a:srgbClr val="000000"/>
              </a:buClr>
              <a:buSzPts val="1500"/>
              <a:buFontTx/>
              <a:buNone/>
              <a:tabLst/>
              <a:defRPr/>
            </a:pPr>
            <a:r>
              <a:rPr kumimoji="0" lang="en-US" sz="2200" b="1"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August 1, 2029</a:t>
            </a:r>
          </a:p>
          <a:p>
            <a:pPr marL="977900" marR="0" lvl="1" indent="-342900" algn="l" defTabSz="914400" rtl="0" eaLnBrk="1" fontAlgn="auto" latinLnBrk="0" hangingPunct="1">
              <a:lnSpc>
                <a:spcPct val="100000"/>
              </a:lnSpc>
              <a:spcBef>
                <a:spcPts val="0"/>
              </a:spcBef>
              <a:spcAft>
                <a:spcPts val="0"/>
              </a:spcAft>
              <a:buClr>
                <a:srgbClr val="000000"/>
              </a:buClr>
              <a:buSzPts val="1500"/>
              <a:buFont typeface="Courier New" panose="02070309020205020404" pitchFamily="49" charset="0"/>
              <a:buChar char="o"/>
              <a:tabLst/>
              <a:defRPr/>
            </a:pPr>
            <a:r>
              <a:rPr kumimoji="0" lang="en-US" sz="2200" b="0" i="0" u="none" strike="noStrike" kern="100" cap="none" spc="0" normalizeH="0" baseline="0" noProof="0" dirty="0">
                <a:ln>
                  <a:noFill/>
                </a:ln>
                <a:solidFill>
                  <a:srgbClr val="000000"/>
                </a:solidFill>
                <a:effectLst/>
                <a:uLnTx/>
                <a:uFillTx/>
                <a:latin typeface="TW Cen MT"/>
                <a:ea typeface="Aptos" panose="020B0004020202020204" pitchFamily="34" charset="0"/>
                <a:cs typeface="Times New Roman"/>
              </a:rPr>
              <a:t>Program report submitted to the Governor and General Assembly.</a:t>
            </a:r>
          </a:p>
          <a:p>
            <a:pPr defTabSz="930945"/>
            <a:endParaRPr lang="en-US" dirty="0">
              <a:solidFill>
                <a:srgbClr val="002060"/>
              </a:solidFill>
              <a:latin typeface="Tw Cen MT"/>
            </a:endParaRPr>
          </a:p>
        </p:txBody>
      </p:sp>
      <p:sp>
        <p:nvSpPr>
          <p:cNvPr id="4" name="Slide Number Placeholder 3">
            <a:extLst>
              <a:ext uri="{FF2B5EF4-FFF2-40B4-BE49-F238E27FC236}">
                <a16:creationId xmlns:a16="http://schemas.microsoft.com/office/drawing/2014/main" id="{B4A067F7-F3EA-1D58-2B67-DD6E99BAFA9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021671-45A6-4D3D-9B77-8207E84A22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6715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Technical delays in the Gateways portal impacted the timing of applications in Round 2, so all Round 1 grantees were automatically renewed in Round 2. In Round 3 and going forward, programs must proactively indicate that they would like to continue, and typically we expect small amount of attrition between the rounds (generally countered by new applicants entering for the first time).</a:t>
            </a:r>
          </a:p>
          <a:p>
            <a:endParaRPr lang="en-US" dirty="0"/>
          </a:p>
          <a:p>
            <a:r>
              <a:rPr lang="en-US" dirty="0"/>
              <a:t>Round 1: 3,604</a:t>
            </a:r>
          </a:p>
          <a:p>
            <a:r>
              <a:rPr lang="en-US" dirty="0"/>
              <a:t>Round 2: 3,880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Round 3: 3,743 </a:t>
            </a:r>
          </a:p>
          <a:p>
            <a:endParaRPr lang="en-US" dirty="0"/>
          </a:p>
        </p:txBody>
      </p:sp>
      <p:sp>
        <p:nvSpPr>
          <p:cNvPr id="4" name="Slide Number Placeholder 3"/>
          <p:cNvSpPr>
            <a:spLocks noGrp="1"/>
          </p:cNvSpPr>
          <p:nvPr>
            <p:ph type="sldNum" sz="quarter" idx="5"/>
          </p:nvPr>
        </p:nvSpPr>
        <p:spPr/>
        <p:txBody>
          <a:bodyPr/>
          <a:lstStyle/>
          <a:p>
            <a:fld id="{65AC6B2E-C9C4-44A6-854A-B541E272F375}" type="slidenum">
              <a:rPr lang="en-US" smtClean="0"/>
              <a:t>26</a:t>
            </a:fld>
            <a:endParaRPr lang="en-US" dirty="0"/>
          </a:p>
        </p:txBody>
      </p:sp>
    </p:spTree>
    <p:extLst>
      <p:ext uri="{BB962C8B-B14F-4D97-AF65-F5344CB8AC3E}">
        <p14:creationId xmlns:p14="http://schemas.microsoft.com/office/powerpoint/2010/main" val="4252071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4E0F1-F15C-9EE6-E5BB-91E4FA000E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CEA45-840E-AAF5-BA5A-94F8F62551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B6B2D7-0BC6-3E46-8E64-AF675767F9F0}"/>
              </a:ext>
            </a:extLst>
          </p:cNvPr>
          <p:cNvSpPr>
            <a:spLocks noGrp="1"/>
          </p:cNvSpPr>
          <p:nvPr>
            <p:ph type="body" idx="1"/>
          </p:nvPr>
        </p:nvSpPr>
        <p:spPr/>
        <p:txBody>
          <a:bodyPr/>
          <a:lstStyle/>
          <a:p>
            <a:pPr marL="0" indent="0">
              <a:buFontTx/>
              <a:buNone/>
            </a:pPr>
            <a:r>
              <a:rPr lang="en-US" dirty="0"/>
              <a:t>Round 1: $44.37 million</a:t>
            </a:r>
          </a:p>
          <a:p>
            <a:pPr marL="0" indent="0">
              <a:buFontTx/>
              <a:buNone/>
            </a:pPr>
            <a:r>
              <a:rPr lang="en-US" dirty="0"/>
              <a:t>Round 2: $47.74 million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Round 3: $47.04 million</a:t>
            </a:r>
          </a:p>
          <a:p>
            <a:pPr marL="0" indent="0">
              <a:buFontTx/>
              <a:buNone/>
            </a:pPr>
            <a:endParaRPr lang="en-US" dirty="0"/>
          </a:p>
        </p:txBody>
      </p:sp>
      <p:sp>
        <p:nvSpPr>
          <p:cNvPr id="4" name="Slide Number Placeholder 3">
            <a:extLst>
              <a:ext uri="{FF2B5EF4-FFF2-40B4-BE49-F238E27FC236}">
                <a16:creationId xmlns:a16="http://schemas.microsoft.com/office/drawing/2014/main" id="{40C5B055-23B7-C483-E210-29B27C5424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157196-4B86-4A84-906F-A8965458211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24266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0C080-751E-C51C-1251-C33262F19A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444FBA-243C-64D4-23F6-0E942BF81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0C70E2-93DC-2273-4EF0-E4B5FEBBCCA5}"/>
              </a:ext>
            </a:extLst>
          </p:cNvPr>
          <p:cNvSpPr>
            <a:spLocks noGrp="1"/>
          </p:cNvSpPr>
          <p:nvPr>
            <p:ph type="body" idx="1"/>
          </p:nvPr>
        </p:nvSpPr>
        <p:spPr/>
        <p:txBody>
          <a:bodyPr/>
          <a:lstStyle/>
          <a:p>
            <a:r>
              <a:rPr lang="en-US" b="0" i="0" dirty="0">
                <a:solidFill>
                  <a:srgbClr val="696969"/>
                </a:solidFill>
                <a:effectLst/>
                <a:latin typeface="PT Sans" panose="020B0503020203020204" pitchFamily="34" charset="0"/>
              </a:rPr>
              <a:t>The Smart Start Quality Support Program is an Illinois Department of Human Services (IDHS) program targeting support for quality improvement at center-based child care facilities. The program assists participating centers cover staffing costs associated with higher quality and guide staff in their quality improvement work. Currently, a limited number of licensed child care centers serving 40% Child Care Assistance Program (CCAP) children are participating. This program derives from the ExceleRate Illinois Child Care Center Pilot. </a:t>
            </a:r>
            <a:endParaRPr lang="en-US" dirty="0"/>
          </a:p>
        </p:txBody>
      </p:sp>
      <p:sp>
        <p:nvSpPr>
          <p:cNvPr id="4" name="Slide Number Placeholder 3">
            <a:extLst>
              <a:ext uri="{FF2B5EF4-FFF2-40B4-BE49-F238E27FC236}">
                <a16:creationId xmlns:a16="http://schemas.microsoft.com/office/drawing/2014/main" id="{7ABE4ECB-7F5C-7245-DCE1-7201B8CD5B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5490C2-7C91-C143-8C99-540B81EFBE60}"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285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FD00649-4ECA-4C0E-A857-86F3FBA0EAC0}" type="slidenum">
              <a:rPr lang="en-US" smtClean="0"/>
              <a:t>30</a:t>
            </a:fld>
            <a:endParaRPr lang="en-US" dirty="0"/>
          </a:p>
        </p:txBody>
      </p:sp>
    </p:spTree>
    <p:extLst>
      <p:ext uri="{BB962C8B-B14F-4D97-AF65-F5344CB8AC3E}">
        <p14:creationId xmlns:p14="http://schemas.microsoft.com/office/powerpoint/2010/main" val="3860018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FD00649-4ECA-4C0E-A857-86F3FBA0EAC0}" type="slidenum">
              <a:rPr lang="en-US" smtClean="0"/>
              <a:t>31</a:t>
            </a:fld>
            <a:endParaRPr lang="en-US" dirty="0"/>
          </a:p>
        </p:txBody>
      </p:sp>
    </p:spTree>
    <p:extLst>
      <p:ext uri="{BB962C8B-B14F-4D97-AF65-F5344CB8AC3E}">
        <p14:creationId xmlns:p14="http://schemas.microsoft.com/office/powerpoint/2010/main" val="3788577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0C080-751E-C51C-1251-C33262F19A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444FBA-243C-64D4-23F6-0E942BF81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0C70E2-93DC-2273-4EF0-E4B5FEBBCCA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ABE4ECB-7F5C-7245-DCE1-7201B8CD5B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5490C2-7C91-C143-8C99-540B81EFBE60}"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63307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5174150" y="2011680"/>
            <a:ext cx="6752961"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5174150" y="1092416"/>
            <a:ext cx="6752961"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grpSp>
        <p:nvGrpSpPr>
          <p:cNvPr id="7" name="Group 6">
            <a:extLst>
              <a:ext uri="{FF2B5EF4-FFF2-40B4-BE49-F238E27FC236}">
                <a16:creationId xmlns:a16="http://schemas.microsoft.com/office/drawing/2014/main" id="{CED6B2FE-01F0-D031-A25D-AE8A8A41441F}"/>
              </a:ext>
            </a:extLst>
          </p:cNvPr>
          <p:cNvGrpSpPr/>
          <p:nvPr userDrawn="1"/>
        </p:nvGrpSpPr>
        <p:grpSpPr>
          <a:xfrm flipH="1">
            <a:off x="0" y="0"/>
            <a:ext cx="4489913" cy="6864955"/>
            <a:chOff x="7702087" y="0"/>
            <a:chExt cx="4489913" cy="6864955"/>
          </a:xfrm>
        </p:grpSpPr>
        <p:pic>
          <p:nvPicPr>
            <p:cNvPr id="2" name="Google Shape;54;p13">
              <a:extLst>
                <a:ext uri="{FF2B5EF4-FFF2-40B4-BE49-F238E27FC236}">
                  <a16:creationId xmlns:a16="http://schemas.microsoft.com/office/drawing/2014/main" id="{8E298BD6-02F9-416A-BFDB-A9A8394EC78C}"/>
                </a:ext>
              </a:extLst>
            </p:cNvPr>
            <p:cNvPicPr preferRelativeResize="0"/>
            <p:nvPr userDrawn="1"/>
          </p:nvPicPr>
          <p:blipFill rotWithShape="1">
            <a:blip r:embed="rId2" cstate="email">
              <a:alphaModFix/>
              <a:extLst>
                <a:ext uri="{28A0092B-C50C-407E-A947-70E740481C1C}">
                  <a14:useLocalDpi xmlns:a14="http://schemas.microsoft.com/office/drawing/2010/main"/>
                </a:ext>
              </a:extLst>
            </a:blip>
            <a:srcRect/>
            <a:stretch/>
          </p:blipFill>
          <p:spPr>
            <a:xfrm>
              <a:off x="7702087" y="0"/>
              <a:ext cx="4489913" cy="6858000"/>
            </a:xfrm>
            <a:prstGeom prst="rect">
              <a:avLst/>
            </a:prstGeom>
            <a:noFill/>
            <a:ln>
              <a:noFill/>
            </a:ln>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7702087" y="6955"/>
              <a:ext cx="4489913"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solidFill>
                  <a:schemeClr val="tx1"/>
                </a:solidFill>
              </a:defRPr>
            </a:lvl1pPr>
          </a:lstStyle>
          <a:p>
            <a:fld id="{1AF6F2DA-B01E-0F4A-9C3D-CC5E8B20FA62}" type="slidenum">
              <a:rPr lang="en-US" smtClean="0"/>
              <a:pPr/>
              <a:t>‹#›</a:t>
            </a:fld>
            <a:endParaRPr lang="en-US" dirty="0"/>
          </a:p>
        </p:txBody>
      </p:sp>
      <p:pic>
        <p:nvPicPr>
          <p:cNvPr id="9" name="Picture 8">
            <a:extLst>
              <a:ext uri="{FF2B5EF4-FFF2-40B4-BE49-F238E27FC236}">
                <a16:creationId xmlns:a16="http://schemas.microsoft.com/office/drawing/2014/main" id="{A9ACDAA2-C656-4E93-B66E-AB094FAD6F78}"/>
              </a:ext>
            </a:extLst>
          </p:cNvPr>
          <p:cNvPicPr>
            <a:picLocks noChangeAspect="1"/>
          </p:cNvPicPr>
          <p:nvPr userDrawn="1"/>
        </p:nvPicPr>
        <p:blipFill>
          <a:blip r:embed="rId3"/>
          <a:srcRect/>
          <a:stretch/>
        </p:blipFill>
        <p:spPr>
          <a:xfrm>
            <a:off x="120199" y="3280961"/>
            <a:ext cx="2354822" cy="3351095"/>
          </a:xfrm>
          <a:prstGeom prst="rect">
            <a:avLst/>
          </a:prstGeom>
        </p:spPr>
      </p:pic>
    </p:spTree>
    <p:extLst>
      <p:ext uri="{BB962C8B-B14F-4D97-AF65-F5344CB8AC3E}">
        <p14:creationId xmlns:p14="http://schemas.microsoft.com/office/powerpoint/2010/main" val="3614964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7B05-786D-8752-4E0E-80BB6F5064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B5DAFE-6434-6A62-62E1-6BD40CCB80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18FB47-DD0E-8E2C-DFC8-C490E5DBBF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5140F9B-1AC9-561D-E818-1D4BB40C8C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32400B-A936-9B02-9FA7-28AE4299C0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1568144-1E45-2693-5134-802855C3D954}"/>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8" name="Footer Placeholder 7">
            <a:extLst>
              <a:ext uri="{FF2B5EF4-FFF2-40B4-BE49-F238E27FC236}">
                <a16:creationId xmlns:a16="http://schemas.microsoft.com/office/drawing/2014/main" id="{56BAFF75-63BD-2BE7-594C-8C0E5B8CF3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C91D26D-6472-BC52-7112-045E849CC13D}"/>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3071793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A0C0E-17F5-A4DD-349D-4C4F2A6D63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133F413-F677-68ED-C7B6-C4978CD94F67}"/>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4" name="Footer Placeholder 3">
            <a:extLst>
              <a:ext uri="{FF2B5EF4-FFF2-40B4-BE49-F238E27FC236}">
                <a16:creationId xmlns:a16="http://schemas.microsoft.com/office/drawing/2014/main" id="{F69CB2A5-DB5E-D925-6E2B-841FAD67B3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E5C485B-F75C-868B-06C3-DDCE76211377}"/>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2752062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2A2FFD-DB0B-2652-A9B4-81E40FC0725D}"/>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3" name="Footer Placeholder 2">
            <a:extLst>
              <a:ext uri="{FF2B5EF4-FFF2-40B4-BE49-F238E27FC236}">
                <a16:creationId xmlns:a16="http://schemas.microsoft.com/office/drawing/2014/main" id="{109E7230-73F3-A06C-6939-BDB56FC3DC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6F6AE-B138-8111-AE18-40C976BB4664}"/>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990797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56869-E9F0-4FB1-413E-64658DCBCC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521DFE-F4AC-5277-00C8-AB19A26F50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F2C6B0-083E-4B78-082F-FCE6B1DDD0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89781A-613E-F46D-CFE9-B1A6690B2B61}"/>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6" name="Footer Placeholder 5">
            <a:extLst>
              <a:ext uri="{FF2B5EF4-FFF2-40B4-BE49-F238E27FC236}">
                <a16:creationId xmlns:a16="http://schemas.microsoft.com/office/drawing/2014/main" id="{4651E834-7C1C-0558-DD08-68F1F9541B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4ACBAF-8F0B-88AC-6F33-47C3135736C8}"/>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1891465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71220-D1F4-F6B3-D3E2-46DBFA38E4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7BED97-DBDC-8C0B-8A4F-6B34143E31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93B1A40-509B-810C-78A1-2DC342D8AC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451B78-2AA7-15BB-97E2-1C9CB9024A16}"/>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6" name="Footer Placeholder 5">
            <a:extLst>
              <a:ext uri="{FF2B5EF4-FFF2-40B4-BE49-F238E27FC236}">
                <a16:creationId xmlns:a16="http://schemas.microsoft.com/office/drawing/2014/main" id="{D34EEA27-5917-1B67-493A-9C379A5C79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7878F3-E0B6-7BAA-4127-88C3350964DC}"/>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1561933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B36B8-37D4-9934-A552-312924A812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87195C-F4C0-E832-5D39-E6CF431C65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FCF0F4-5EAB-AA39-C9CB-5EE7AAD02D83}"/>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5" name="Footer Placeholder 4">
            <a:extLst>
              <a:ext uri="{FF2B5EF4-FFF2-40B4-BE49-F238E27FC236}">
                <a16:creationId xmlns:a16="http://schemas.microsoft.com/office/drawing/2014/main" id="{5D105053-2505-22D7-B3DD-D8C5CE5EB4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13F519-26CC-3707-DD19-15B86C9E7896}"/>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4294282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098DF32-0951-1543-033F-BEFB163734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7FE57D-31B0-313D-F01E-9466EE15F4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DA4BAF-0131-0276-0B56-583AD2D953C6}"/>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5" name="Footer Placeholder 4">
            <a:extLst>
              <a:ext uri="{FF2B5EF4-FFF2-40B4-BE49-F238E27FC236}">
                <a16:creationId xmlns:a16="http://schemas.microsoft.com/office/drawing/2014/main" id="{AFE47704-5FF7-7703-2193-3673797D4E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0C7D03-D2C1-6C05-ECDF-7A11613E3978}"/>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839148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D369C33-9107-2B32-41FF-B6B0C1A5063F}"/>
              </a:ext>
            </a:extLst>
          </p:cNvPr>
          <p:cNvSpPr/>
          <p:nvPr userDrawn="1"/>
        </p:nvSpPr>
        <p:spPr>
          <a:xfrm flipH="1">
            <a:off x="6827859" y="309844"/>
            <a:ext cx="1932673" cy="3137554"/>
          </a:xfrm>
          <a:prstGeom prst="rect">
            <a:avLst/>
          </a:prstGeom>
          <a:solidFill>
            <a:srgbClr val="141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b="0" i="0">
              <a:latin typeface="Lato" panose="020F0502020204030203" pitchFamily="34" charset="0"/>
            </a:endParaRPr>
          </a:p>
        </p:txBody>
      </p:sp>
      <p:sp>
        <p:nvSpPr>
          <p:cNvPr id="14" name="Rectangle 13">
            <a:extLst>
              <a:ext uri="{FF2B5EF4-FFF2-40B4-BE49-F238E27FC236}">
                <a16:creationId xmlns:a16="http://schemas.microsoft.com/office/drawing/2014/main" id="{7F4E617A-7004-CA2A-2D73-FC5D0FF34B1B}"/>
              </a:ext>
            </a:extLst>
          </p:cNvPr>
          <p:cNvSpPr/>
          <p:nvPr userDrawn="1"/>
        </p:nvSpPr>
        <p:spPr>
          <a:xfrm flipH="1">
            <a:off x="5639" y="1"/>
            <a:ext cx="219754" cy="6857999"/>
          </a:xfrm>
          <a:prstGeom prst="rect">
            <a:avLst/>
          </a:prstGeom>
          <a:solidFill>
            <a:srgbClr val="3B2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b="0" i="0">
              <a:latin typeface="Lato" panose="020F0502020204030203" pitchFamily="34" charset="0"/>
            </a:endParaRPr>
          </a:p>
        </p:txBody>
      </p:sp>
      <p:sp>
        <p:nvSpPr>
          <p:cNvPr id="15" name="Rectangle 14">
            <a:extLst>
              <a:ext uri="{FF2B5EF4-FFF2-40B4-BE49-F238E27FC236}">
                <a16:creationId xmlns:a16="http://schemas.microsoft.com/office/drawing/2014/main" id="{05965317-0B62-FE92-C221-5DB2717FBD9F}"/>
              </a:ext>
            </a:extLst>
          </p:cNvPr>
          <p:cNvSpPr/>
          <p:nvPr userDrawn="1"/>
        </p:nvSpPr>
        <p:spPr>
          <a:xfrm>
            <a:off x="7160151" y="624751"/>
            <a:ext cx="5026210" cy="572707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49" b="0" i="0">
              <a:latin typeface="Lato" panose="020F0502020204030203" pitchFamily="34" charset="0"/>
            </a:endParaRPr>
          </a:p>
        </p:txBody>
      </p:sp>
      <p:sp>
        <p:nvSpPr>
          <p:cNvPr id="19" name="Text Placeholder 17">
            <a:extLst>
              <a:ext uri="{FF2B5EF4-FFF2-40B4-BE49-F238E27FC236}">
                <a16:creationId xmlns:a16="http://schemas.microsoft.com/office/drawing/2014/main" id="{C766FB11-A9AB-DC77-906A-FF1DAF8941EE}"/>
              </a:ext>
            </a:extLst>
          </p:cNvPr>
          <p:cNvSpPr>
            <a:spLocks noGrp="1"/>
          </p:cNvSpPr>
          <p:nvPr>
            <p:ph type="body" sz="quarter" idx="11" hasCustomPrompt="1"/>
          </p:nvPr>
        </p:nvSpPr>
        <p:spPr>
          <a:xfrm>
            <a:off x="628328" y="1828801"/>
            <a:ext cx="5467672" cy="1754344"/>
          </a:xfrm>
          <a:prstGeom prst="rect">
            <a:avLst/>
          </a:prstGeom>
        </p:spPr>
        <p:txBody>
          <a:bodyPr anchor="b">
            <a:normAutofit/>
          </a:bodyPr>
          <a:lstStyle>
            <a:lvl1pPr marL="0" indent="0">
              <a:lnSpc>
                <a:spcPct val="100000"/>
              </a:lnSpc>
              <a:buNone/>
              <a:defRPr sz="4000" b="1">
                <a:solidFill>
                  <a:schemeClr val="tx1"/>
                </a:solidFill>
                <a:latin typeface="Lato" panose="020F0502020204030203" pitchFamily="34" charset="0"/>
                <a:ea typeface="Lato" panose="020F0502020204030203" pitchFamily="34" charset="0"/>
                <a:cs typeface="Lato" panose="020F0502020204030203" pitchFamily="34" charset="0"/>
              </a:defRPr>
            </a:lvl1pPr>
            <a:lvl2pPr marL="457200" indent="0">
              <a:buNone/>
              <a:defRPr>
                <a:latin typeface="Lato" panose="020F0502020204030203" pitchFamily="34" charset="0"/>
                <a:ea typeface="Lato" panose="020F0502020204030203" pitchFamily="34" charset="0"/>
                <a:cs typeface="Lato" panose="020F0502020204030203" pitchFamily="34" charset="0"/>
              </a:defRPr>
            </a:lvl2pPr>
            <a:lvl3pPr marL="914400" indent="0">
              <a:buNone/>
              <a:defRPr>
                <a:latin typeface="Lato" panose="020F0502020204030203" pitchFamily="34" charset="0"/>
                <a:ea typeface="Lato" panose="020F0502020204030203" pitchFamily="34" charset="0"/>
                <a:cs typeface="Lato" panose="020F0502020204030203" pitchFamily="34" charset="0"/>
              </a:defRPr>
            </a:lvl3pPr>
            <a:lvl4pPr marL="1371600" indent="0">
              <a:buNone/>
              <a:defRPr>
                <a:latin typeface="Lato" panose="020F0502020204030203" pitchFamily="34" charset="0"/>
                <a:ea typeface="Lato" panose="020F0502020204030203" pitchFamily="34" charset="0"/>
                <a:cs typeface="Lato" panose="020F0502020204030203" pitchFamily="34" charset="0"/>
              </a:defRPr>
            </a:lvl4pPr>
            <a:lvl5pPr marL="1828800" indent="0">
              <a:buNone/>
              <a:defRPr>
                <a:latin typeface="Lato" panose="020F0502020204030203" pitchFamily="34" charset="0"/>
                <a:ea typeface="Lato" panose="020F0502020204030203" pitchFamily="34" charset="0"/>
                <a:cs typeface="Lato" panose="020F0502020204030203" pitchFamily="34" charset="0"/>
              </a:defRPr>
            </a:lvl5pPr>
          </a:lstStyle>
          <a:p>
            <a:pPr lvl="0"/>
            <a:r>
              <a:rPr lang="en-US"/>
              <a:t>Header</a:t>
            </a:r>
          </a:p>
        </p:txBody>
      </p:sp>
      <p:sp>
        <p:nvSpPr>
          <p:cNvPr id="21" name="Picture Placeholder 14">
            <a:extLst>
              <a:ext uri="{FF2B5EF4-FFF2-40B4-BE49-F238E27FC236}">
                <a16:creationId xmlns:a16="http://schemas.microsoft.com/office/drawing/2014/main" id="{F1FB3D47-690A-28E5-190D-5D0E246F0971}"/>
              </a:ext>
            </a:extLst>
          </p:cNvPr>
          <p:cNvSpPr>
            <a:spLocks noGrp="1"/>
          </p:cNvSpPr>
          <p:nvPr>
            <p:ph type="pic" sz="quarter" idx="10"/>
          </p:nvPr>
        </p:nvSpPr>
        <p:spPr>
          <a:xfrm>
            <a:off x="7165790" y="624751"/>
            <a:ext cx="5026210" cy="5712550"/>
          </a:xfrm>
          <a:prstGeom prst="rect">
            <a:avLst/>
          </a:prstGeom>
        </p:spPr>
        <p:txBody>
          <a:bodyPr/>
          <a:lstStyle>
            <a:lvl1pPr>
              <a:defRPr sz="900" b="0" i="0">
                <a:latin typeface="Lato" panose="020F0502020204030203" pitchFamily="34" charset="0"/>
              </a:defRPr>
            </a:lvl1pPr>
          </a:lstStyle>
          <a:p>
            <a:endParaRPr lang="en-US"/>
          </a:p>
        </p:txBody>
      </p:sp>
      <p:sp>
        <p:nvSpPr>
          <p:cNvPr id="22" name="Slide Number Placeholder 1">
            <a:extLst>
              <a:ext uri="{FF2B5EF4-FFF2-40B4-BE49-F238E27FC236}">
                <a16:creationId xmlns:a16="http://schemas.microsoft.com/office/drawing/2014/main" id="{CC304E8D-E335-D31E-1F37-49131669679E}"/>
              </a:ext>
            </a:extLst>
          </p:cNvPr>
          <p:cNvSpPr>
            <a:spLocks noGrp="1"/>
          </p:cNvSpPr>
          <p:nvPr>
            <p:ph type="sldNum" sz="quarter" idx="4"/>
          </p:nvPr>
        </p:nvSpPr>
        <p:spPr>
          <a:xfrm>
            <a:off x="11608904" y="6474943"/>
            <a:ext cx="508236" cy="288722"/>
          </a:xfrm>
          <a:prstGeom prst="rect">
            <a:avLst/>
          </a:prstGeom>
        </p:spPr>
        <p:txBody>
          <a:bodyPr vert="horz" lIns="91440" tIns="45720" rIns="91440" bIns="45720" rtlCol="0" anchor="ctr"/>
          <a:lstStyle>
            <a:defPPr>
              <a:defRPr lang="en-US"/>
            </a:defPPr>
            <a:lvl1pPr marL="0" algn="r" defTabSz="342991" rtl="0" eaLnBrk="1" latinLnBrk="0" hangingPunct="1">
              <a:defRPr sz="1400"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a:lstStyle>
          <a:p>
            <a:fld id="{82EE24B5-652C-4DB5-B7C3-B5BBEC1280B1}" type="slidenum">
              <a:rPr lang="en-US" smtClean="0"/>
              <a:pPr/>
              <a:t>‹#›</a:t>
            </a:fld>
            <a:endParaRPr lang="en-US"/>
          </a:p>
        </p:txBody>
      </p:sp>
      <p:sp>
        <p:nvSpPr>
          <p:cNvPr id="23" name="Text Placeholder 17">
            <a:extLst>
              <a:ext uri="{FF2B5EF4-FFF2-40B4-BE49-F238E27FC236}">
                <a16:creationId xmlns:a16="http://schemas.microsoft.com/office/drawing/2014/main" id="{4CEE57D2-DFA1-6B55-5725-D1B0553711EF}"/>
              </a:ext>
            </a:extLst>
          </p:cNvPr>
          <p:cNvSpPr>
            <a:spLocks noGrp="1"/>
          </p:cNvSpPr>
          <p:nvPr>
            <p:ph type="body" sz="quarter" idx="12"/>
          </p:nvPr>
        </p:nvSpPr>
        <p:spPr>
          <a:xfrm>
            <a:off x="628328" y="3656965"/>
            <a:ext cx="5467672" cy="2694856"/>
          </a:xfrm>
          <a:prstGeom prst="rect">
            <a:avLst/>
          </a:prstGeom>
        </p:spPr>
        <p:txBody>
          <a:bodyPr>
            <a:normAutofit/>
          </a:bodyPr>
          <a:lstStyle>
            <a:lvl1pPr marL="0" indent="0">
              <a:lnSpc>
                <a:spcPct val="100000"/>
              </a:lnSpc>
              <a:buNone/>
              <a:defRPr sz="1600">
                <a:solidFill>
                  <a:schemeClr val="tx1"/>
                </a:solidFill>
                <a:latin typeface="Lato" panose="020F0502020204030203" pitchFamily="34" charset="0"/>
                <a:ea typeface="Lato" panose="020F0502020204030203" pitchFamily="34" charset="0"/>
                <a:cs typeface="Lato" panose="020F0502020204030203" pitchFamily="34" charset="0"/>
              </a:defRPr>
            </a:lvl1pPr>
            <a:lvl2pPr marL="800100" indent="-342900">
              <a:lnSpc>
                <a:spcPct val="100000"/>
              </a:lnSpc>
              <a:buFont typeface="Arial" panose="020B0604020202020204" pitchFamily="34" charset="0"/>
              <a:buChar char="•"/>
              <a:defRPr sz="1500">
                <a:latin typeface="Lato" panose="020F0502020204030203" pitchFamily="34" charset="0"/>
                <a:ea typeface="Lato" panose="020F0502020204030203" pitchFamily="34" charset="0"/>
                <a:cs typeface="Lato" panose="020F0502020204030203" pitchFamily="34" charset="0"/>
              </a:defRPr>
            </a:lvl2pPr>
            <a:lvl3pPr marL="1257300" indent="-342900">
              <a:lnSpc>
                <a:spcPct val="100000"/>
              </a:lnSpc>
              <a:buFont typeface="Arial" panose="020B0604020202020204" pitchFamily="34" charset="0"/>
              <a:buChar char="•"/>
              <a:defRPr sz="1400">
                <a:latin typeface="Lato" panose="020F0502020204030203" pitchFamily="34" charset="0"/>
                <a:ea typeface="Lato" panose="020F0502020204030203" pitchFamily="34" charset="0"/>
                <a:cs typeface="Lato" panose="020F0502020204030203" pitchFamily="34" charset="0"/>
              </a:defRPr>
            </a:lvl3pPr>
            <a:lvl4pPr marL="1657350" indent="-285750">
              <a:lnSpc>
                <a:spcPct val="100000"/>
              </a:lnSpc>
              <a:buFont typeface="Arial" panose="020B0604020202020204" pitchFamily="34" charset="0"/>
              <a:buChar char="•"/>
              <a:defRPr sz="1200">
                <a:latin typeface="Lato" panose="020F0502020204030203" pitchFamily="34" charset="0"/>
                <a:ea typeface="Lato" panose="020F0502020204030203" pitchFamily="34" charset="0"/>
                <a:cs typeface="Lato" panose="020F0502020204030203" pitchFamily="34" charset="0"/>
              </a:defRPr>
            </a:lvl4pPr>
            <a:lvl5pPr marL="2114550" indent="-285750">
              <a:lnSpc>
                <a:spcPct val="100000"/>
              </a:lnSpc>
              <a:buFont typeface="Arial" panose="020B0604020202020204" pitchFamily="34" charset="0"/>
              <a:buChar char="•"/>
              <a:defRPr sz="1000">
                <a:latin typeface="Lato" panose="020F0502020204030203" pitchFamily="34" charset="0"/>
                <a:ea typeface="Lato" panose="020F0502020204030203" pitchFamily="34" charset="0"/>
                <a:cs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4815499"/>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Onl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DBE5CB-BE40-423B-A414-456018CD2564}"/>
              </a:ext>
            </a:extLst>
          </p:cNvPr>
          <p:cNvSpPr/>
          <p:nvPr userDrawn="1"/>
        </p:nvSpPr>
        <p:spPr>
          <a:xfrm>
            <a:off x="0" y="0"/>
            <a:ext cx="4275438"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Date Placeholder 2">
            <a:extLst>
              <a:ext uri="{FF2B5EF4-FFF2-40B4-BE49-F238E27FC236}">
                <a16:creationId xmlns:a16="http://schemas.microsoft.com/office/drawing/2014/main" id="{58E7B731-5B96-467F-B287-2DA62DAB686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71E5264E-FC56-473E-8047-6055EFCB715A}"/>
              </a:ext>
            </a:extLst>
          </p:cNvPr>
          <p:cNvSpPr>
            <a:spLocks noGrp="1"/>
          </p:cNvSpPr>
          <p:nvPr>
            <p:ph type="ftr" sz="quarter" idx="11"/>
          </p:nvPr>
        </p:nvSpPr>
        <p:spPr>
          <a:xfrm>
            <a:off x="685800" y="6446838"/>
            <a:ext cx="5067300" cy="136525"/>
          </a:xfrm>
        </p:spPr>
        <p:txBody>
          <a:bodyPr/>
          <a:lstStyle>
            <a:lvl1pPr>
              <a:defRPr>
                <a:solidFill>
                  <a:schemeClr val="accent3"/>
                </a:solidFill>
              </a:defRPr>
            </a:lvl1pPr>
          </a:lstStyle>
          <a:p>
            <a:endParaRPr lang="en-US"/>
          </a:p>
        </p:txBody>
      </p:sp>
      <p:sp>
        <p:nvSpPr>
          <p:cNvPr id="5" name="Slide Number Placeholder 4">
            <a:extLst>
              <a:ext uri="{FF2B5EF4-FFF2-40B4-BE49-F238E27FC236}">
                <a16:creationId xmlns:a16="http://schemas.microsoft.com/office/drawing/2014/main" id="{122A86AF-51F1-4EC7-AB26-5B66D7449595}"/>
              </a:ext>
            </a:extLst>
          </p:cNvPr>
          <p:cNvSpPr>
            <a:spLocks noGrp="1"/>
          </p:cNvSpPr>
          <p:nvPr>
            <p:ph type="sldNum" sz="quarter" idx="12"/>
          </p:nvPr>
        </p:nvSpPr>
        <p:spPr/>
        <p:txBody>
          <a:bodyPr/>
          <a:lstStyle/>
          <a:p>
            <a:fld id="{4737D6AF-2FA5-476A-AF60-7A8CDF2E2DFB}" type="slidenum">
              <a:rPr lang="en-US" smtClean="0"/>
              <a:t>‹#›</a:t>
            </a:fld>
            <a:endParaRPr lang="en-US"/>
          </a:p>
        </p:txBody>
      </p:sp>
      <p:sp>
        <p:nvSpPr>
          <p:cNvPr id="6" name="Title 5">
            <a:extLst>
              <a:ext uri="{FF2B5EF4-FFF2-40B4-BE49-F238E27FC236}">
                <a16:creationId xmlns:a16="http://schemas.microsoft.com/office/drawing/2014/main" id="{ADEAC822-7884-4DFB-9CCE-3D2128C1C48B}"/>
              </a:ext>
            </a:extLst>
          </p:cNvPr>
          <p:cNvSpPr>
            <a:spLocks noGrp="1"/>
          </p:cNvSpPr>
          <p:nvPr>
            <p:ph type="title"/>
          </p:nvPr>
        </p:nvSpPr>
        <p:spPr>
          <a:xfrm>
            <a:off x="685800" y="685800"/>
            <a:ext cx="3293076" cy="914400"/>
          </a:xfrm>
        </p:spPr>
        <p:txBody>
          <a:bodyPr/>
          <a:lstStyle>
            <a:lvl1pPr>
              <a:defRPr>
                <a:solidFill>
                  <a:schemeClr val="bg1"/>
                </a:solidFill>
              </a:defRPr>
            </a:lvl1pPr>
          </a:lstStyle>
          <a:p>
            <a:r>
              <a:rPr lang="en-US"/>
              <a:t>Click to edit Master title style</a:t>
            </a:r>
          </a:p>
        </p:txBody>
      </p:sp>
      <p:sp>
        <p:nvSpPr>
          <p:cNvPr id="7" name="Text Placeholder 22">
            <a:extLst>
              <a:ext uri="{FF2B5EF4-FFF2-40B4-BE49-F238E27FC236}">
                <a16:creationId xmlns:a16="http://schemas.microsoft.com/office/drawing/2014/main" id="{008349BB-5C4D-463A-8E68-87FF193CF3C4}"/>
              </a:ext>
            </a:extLst>
          </p:cNvPr>
          <p:cNvSpPr>
            <a:spLocks noGrp="1"/>
          </p:cNvSpPr>
          <p:nvPr>
            <p:ph type="body" sz="quarter" idx="15"/>
          </p:nvPr>
        </p:nvSpPr>
        <p:spPr>
          <a:xfrm>
            <a:off x="6781800" y="685800"/>
            <a:ext cx="4724400" cy="914400"/>
          </a:xfrm>
        </p:spPr>
        <p:txBody>
          <a:bodyPr/>
          <a:lstStyle>
            <a:lvl1pPr marL="0" indent="0">
              <a:lnSpc>
                <a:spcPct val="90000"/>
              </a:lnSpc>
              <a:buNone/>
              <a:defRPr sz="3600" b="1">
                <a:solidFill>
                  <a:schemeClr val="tx1"/>
                </a:solidFill>
              </a:defRPr>
            </a:lvl1pPr>
            <a:lvl2pPr marL="233362" indent="0">
              <a:lnSpc>
                <a:spcPct val="90000"/>
              </a:lnSpc>
              <a:buNone/>
              <a:defRPr sz="3600" b="1">
                <a:solidFill>
                  <a:schemeClr val="bg1"/>
                </a:solidFill>
              </a:defRPr>
            </a:lvl2pPr>
            <a:lvl3pPr marL="457200" indent="0">
              <a:lnSpc>
                <a:spcPct val="90000"/>
              </a:lnSpc>
              <a:buNone/>
              <a:defRPr sz="3600" b="1">
                <a:solidFill>
                  <a:schemeClr val="bg1"/>
                </a:solidFill>
              </a:defRPr>
            </a:lvl3pPr>
            <a:lvl4pPr marL="690562" indent="0">
              <a:lnSpc>
                <a:spcPct val="90000"/>
              </a:lnSpc>
              <a:buNone/>
              <a:defRPr sz="3600" b="1">
                <a:solidFill>
                  <a:schemeClr val="bg1"/>
                </a:solidFill>
              </a:defRPr>
            </a:lvl4pPr>
            <a:lvl5pPr marL="914400" indent="0">
              <a:lnSpc>
                <a:spcPct val="90000"/>
              </a:lnSpc>
              <a:buNone/>
              <a:defRPr sz="3600" b="1">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3270199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lide Number Placeholder 1">
            <a:extLst>
              <a:ext uri="{FF2B5EF4-FFF2-40B4-BE49-F238E27FC236}">
                <a16:creationId xmlns:a16="http://schemas.microsoft.com/office/drawing/2014/main" id="{045FE592-AF74-10BF-8C96-E4B842A471BC}"/>
              </a:ext>
            </a:extLst>
          </p:cNvPr>
          <p:cNvSpPr>
            <a:spLocks noGrp="1"/>
          </p:cNvSpPr>
          <p:nvPr>
            <p:ph type="sldNum" sz="quarter" idx="4"/>
          </p:nvPr>
        </p:nvSpPr>
        <p:spPr>
          <a:xfrm>
            <a:off x="11608904" y="6474943"/>
            <a:ext cx="508236" cy="288722"/>
          </a:xfrm>
          <a:prstGeom prst="rect">
            <a:avLst/>
          </a:prstGeom>
        </p:spPr>
        <p:txBody>
          <a:bodyPr vert="horz" lIns="91440" tIns="45720" rIns="91440" bIns="45720" rtlCol="0" anchor="ctr"/>
          <a:lstStyle>
            <a:defPPr>
              <a:defRPr lang="en-US"/>
            </a:defPPr>
            <a:lvl1pPr marL="0" algn="r" defTabSz="342991" rtl="0" eaLnBrk="1" latinLnBrk="0" hangingPunct="1">
              <a:defRPr sz="1400"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a:lstStyle>
          <a:p>
            <a:fld id="{82EE24B5-652C-4DB5-B7C3-B5BBEC1280B1}" type="slidenum">
              <a:rPr lang="en-US" smtClean="0"/>
              <a:pPr/>
              <a:t>‹#›</a:t>
            </a:fld>
            <a:endParaRPr lang="en-US"/>
          </a:p>
        </p:txBody>
      </p:sp>
      <p:sp>
        <p:nvSpPr>
          <p:cNvPr id="6" name="Rectangle 5">
            <a:extLst>
              <a:ext uri="{FF2B5EF4-FFF2-40B4-BE49-F238E27FC236}">
                <a16:creationId xmlns:a16="http://schemas.microsoft.com/office/drawing/2014/main" id="{348A5B92-015B-5168-80E6-14D9D5D33AA7}"/>
              </a:ext>
            </a:extLst>
          </p:cNvPr>
          <p:cNvSpPr/>
          <p:nvPr userDrawn="1"/>
        </p:nvSpPr>
        <p:spPr>
          <a:xfrm flipH="1">
            <a:off x="0" y="0"/>
            <a:ext cx="219754" cy="6857999"/>
          </a:xfrm>
          <a:prstGeom prst="rect">
            <a:avLst/>
          </a:prstGeom>
          <a:solidFill>
            <a:srgbClr val="3B2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b="0" i="0">
              <a:latin typeface="Lato" panose="020F0502020204030203" pitchFamily="34" charset="0"/>
            </a:endParaRPr>
          </a:p>
        </p:txBody>
      </p:sp>
      <p:sp>
        <p:nvSpPr>
          <p:cNvPr id="2" name="Text Placeholder 17">
            <a:extLst>
              <a:ext uri="{FF2B5EF4-FFF2-40B4-BE49-F238E27FC236}">
                <a16:creationId xmlns:a16="http://schemas.microsoft.com/office/drawing/2014/main" id="{8D518C63-1E13-DA0D-0210-58A92B2C4A51}"/>
              </a:ext>
            </a:extLst>
          </p:cNvPr>
          <p:cNvSpPr>
            <a:spLocks noGrp="1"/>
          </p:cNvSpPr>
          <p:nvPr>
            <p:ph type="body" sz="quarter" idx="11" hasCustomPrompt="1"/>
          </p:nvPr>
        </p:nvSpPr>
        <p:spPr>
          <a:xfrm>
            <a:off x="439270" y="190833"/>
            <a:ext cx="11313464" cy="1225592"/>
          </a:xfrm>
          <a:prstGeom prst="rect">
            <a:avLst/>
          </a:prstGeom>
        </p:spPr>
        <p:txBody>
          <a:bodyPr anchor="b">
            <a:normAutofit/>
          </a:bodyPr>
          <a:lstStyle>
            <a:lvl1pPr marL="0" indent="0">
              <a:lnSpc>
                <a:spcPct val="100000"/>
              </a:lnSpc>
              <a:buNone/>
              <a:defRPr sz="4000" b="1">
                <a:solidFill>
                  <a:schemeClr val="tx1"/>
                </a:solidFill>
                <a:latin typeface="Lato" panose="020F0502020204030203" pitchFamily="34" charset="0"/>
                <a:ea typeface="Lato" panose="020F0502020204030203" pitchFamily="34" charset="0"/>
                <a:cs typeface="Lato" panose="020F0502020204030203" pitchFamily="34" charset="0"/>
              </a:defRPr>
            </a:lvl1pPr>
            <a:lvl2pPr marL="457200" indent="0">
              <a:buNone/>
              <a:defRPr>
                <a:latin typeface="Lato" panose="020F0502020204030203" pitchFamily="34" charset="0"/>
                <a:ea typeface="Lato" panose="020F0502020204030203" pitchFamily="34" charset="0"/>
                <a:cs typeface="Lato" panose="020F0502020204030203" pitchFamily="34" charset="0"/>
              </a:defRPr>
            </a:lvl2pPr>
            <a:lvl3pPr marL="914400" indent="0">
              <a:buNone/>
              <a:defRPr>
                <a:latin typeface="Lato" panose="020F0502020204030203" pitchFamily="34" charset="0"/>
                <a:ea typeface="Lato" panose="020F0502020204030203" pitchFamily="34" charset="0"/>
                <a:cs typeface="Lato" panose="020F0502020204030203" pitchFamily="34" charset="0"/>
              </a:defRPr>
            </a:lvl3pPr>
            <a:lvl4pPr marL="1371600" indent="0">
              <a:buNone/>
              <a:defRPr>
                <a:latin typeface="Lato" panose="020F0502020204030203" pitchFamily="34" charset="0"/>
                <a:ea typeface="Lato" panose="020F0502020204030203" pitchFamily="34" charset="0"/>
                <a:cs typeface="Lato" panose="020F0502020204030203" pitchFamily="34" charset="0"/>
              </a:defRPr>
            </a:lvl4pPr>
            <a:lvl5pPr marL="1828800" indent="0">
              <a:buNone/>
              <a:defRPr>
                <a:latin typeface="Lato" panose="020F0502020204030203" pitchFamily="34" charset="0"/>
                <a:ea typeface="Lato" panose="020F0502020204030203" pitchFamily="34" charset="0"/>
                <a:cs typeface="Lato" panose="020F0502020204030203" pitchFamily="34" charset="0"/>
              </a:defRPr>
            </a:lvl5pPr>
          </a:lstStyle>
          <a:p>
            <a:pPr lvl="0"/>
            <a:r>
              <a:rPr lang="en-US"/>
              <a:t>Header</a:t>
            </a:r>
          </a:p>
        </p:txBody>
      </p:sp>
    </p:spTree>
    <p:extLst>
      <p:ext uri="{BB962C8B-B14F-4D97-AF65-F5344CB8AC3E}">
        <p14:creationId xmlns:p14="http://schemas.microsoft.com/office/powerpoint/2010/main" val="19882019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7" name="Google Shape;122;p18">
            <a:extLst>
              <a:ext uri="{FF2B5EF4-FFF2-40B4-BE49-F238E27FC236}">
                <a16:creationId xmlns:a16="http://schemas.microsoft.com/office/drawing/2014/main" id="{34EEEDD2-A258-2F1F-176D-5B993090DBDF}"/>
              </a:ext>
            </a:extLst>
          </p:cNvPr>
          <p:cNvSpPr/>
          <p:nvPr userDrawn="1"/>
        </p:nvSpPr>
        <p:spPr>
          <a:xfrm flipH="1">
            <a:off x="6096000" y="-9728"/>
            <a:ext cx="6096000" cy="6867728"/>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375386" y="2011680"/>
            <a:ext cx="5468560" cy="3927158"/>
          </a:xfrm>
        </p:spPr>
        <p:txBody>
          <a:bodyPr>
            <a:normAutofit/>
          </a:bodyPr>
          <a:lstStyle>
            <a:lvl1pPr>
              <a:defRPr sz="200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375386" y="1092416"/>
            <a:ext cx="5468560"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sp>
        <p:nvSpPr>
          <p:cNvPr id="3" name="Text Placeholder 3">
            <a:extLst>
              <a:ext uri="{FF2B5EF4-FFF2-40B4-BE49-F238E27FC236}">
                <a16:creationId xmlns:a16="http://schemas.microsoft.com/office/drawing/2014/main" id="{0DE1D078-3D0A-670A-0490-71FD30945BF2}"/>
              </a:ext>
            </a:extLst>
          </p:cNvPr>
          <p:cNvSpPr>
            <a:spLocks noGrp="1"/>
          </p:cNvSpPr>
          <p:nvPr>
            <p:ph type="body" sz="quarter" idx="15"/>
          </p:nvPr>
        </p:nvSpPr>
        <p:spPr>
          <a:xfrm>
            <a:off x="6448927" y="2011680"/>
            <a:ext cx="5468560" cy="392715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a:extLst>
              <a:ext uri="{FF2B5EF4-FFF2-40B4-BE49-F238E27FC236}">
                <a16:creationId xmlns:a16="http://schemas.microsoft.com/office/drawing/2014/main" id="{7B8335FE-1BC1-E981-F047-4A7E35239174}"/>
              </a:ext>
            </a:extLst>
          </p:cNvPr>
          <p:cNvSpPr>
            <a:spLocks noGrp="1"/>
          </p:cNvSpPr>
          <p:nvPr>
            <p:ph type="body" sz="quarter" idx="16"/>
          </p:nvPr>
        </p:nvSpPr>
        <p:spPr>
          <a:xfrm>
            <a:off x="6448927" y="1092416"/>
            <a:ext cx="5468560" cy="462013"/>
          </a:xfrm>
        </p:spPr>
        <p:txBody>
          <a:bodyPr>
            <a:normAutofit/>
          </a:bodyPr>
          <a:lstStyle>
            <a:lvl1pPr marL="0" indent="0">
              <a:buNone/>
              <a:defRPr sz="2400" b="1" i="0">
                <a:solidFill>
                  <a:schemeClr val="bg1"/>
                </a:solidFill>
                <a:latin typeface="Montserrat SemiBold" pitchFamily="2" charset="77"/>
              </a:defRPr>
            </a:lvl1pPr>
          </a:lstStyle>
          <a:p>
            <a:pPr lvl="0"/>
            <a:r>
              <a:rPr lang="en-US"/>
              <a:t>Click to edit Master text styles</a:t>
            </a:r>
          </a:p>
        </p:txBody>
      </p:sp>
      <p:sp>
        <p:nvSpPr>
          <p:cNvPr id="8" name="Title 13">
            <a:extLst>
              <a:ext uri="{FF2B5EF4-FFF2-40B4-BE49-F238E27FC236}">
                <a16:creationId xmlns:a16="http://schemas.microsoft.com/office/drawing/2014/main" id="{5248D51F-FE71-3703-B796-1487E8782086}"/>
              </a:ext>
            </a:extLst>
          </p:cNvPr>
          <p:cNvSpPr>
            <a:spLocks noGrp="1"/>
          </p:cNvSpPr>
          <p:nvPr>
            <p:ph type="title"/>
          </p:nvPr>
        </p:nvSpPr>
        <p:spPr>
          <a:xfrm>
            <a:off x="264888" y="150075"/>
            <a:ext cx="5673899" cy="344737"/>
          </a:xfrm>
        </p:spPr>
        <p:txBody>
          <a:bodyPr>
            <a:normAutofit/>
          </a:bodyPr>
          <a:lstStyle>
            <a:lvl1pPr>
              <a:defRPr sz="2000">
                <a:solidFill>
                  <a:srgbClr val="0C70C8"/>
                </a:solidFill>
              </a:defRPr>
            </a:lvl1pPr>
          </a:lstStyle>
          <a:p>
            <a:r>
              <a:rPr lang="en-US"/>
              <a:t>Click to edit Master title style</a:t>
            </a:r>
          </a:p>
        </p:txBody>
      </p:sp>
      <p:sp>
        <p:nvSpPr>
          <p:cNvPr id="9" name="Slide Number Placeholder 5">
            <a:extLst>
              <a:ext uri="{FF2B5EF4-FFF2-40B4-BE49-F238E27FC236}">
                <a16:creationId xmlns:a16="http://schemas.microsoft.com/office/drawing/2014/main" id="{27E322E5-2DA2-4AB2-3752-83B98FA9DF61}"/>
              </a:ext>
            </a:extLst>
          </p:cNvPr>
          <p:cNvSpPr>
            <a:spLocks noGrp="1"/>
          </p:cNvSpPr>
          <p:nvPr>
            <p:ph type="sldNum" sz="quarter" idx="12"/>
          </p:nvPr>
        </p:nvSpPr>
        <p:spPr>
          <a:xfrm>
            <a:off x="11445498" y="6365726"/>
            <a:ext cx="481614" cy="365125"/>
          </a:xfrm>
          <a:solidFill>
            <a:srgbClr val="0C70C8"/>
          </a:solidFill>
        </p:spPr>
        <p:txBody>
          <a:bodyPr/>
          <a:lstStyle>
            <a:lvl1pPr>
              <a:defRPr sz="1000" b="0" i="0">
                <a:solidFill>
                  <a:schemeClr val="bg1"/>
                </a:solidFill>
                <a:latin typeface="Montserrat Medium" pitchFamily="2" charset="77"/>
              </a:defRPr>
            </a:lvl1pPr>
          </a:lstStyle>
          <a:p>
            <a:fld id="{1AF6F2DA-B01E-0F4A-9C3D-CC5E8B20FA62}" type="slidenum">
              <a:rPr lang="en-US" smtClean="0"/>
              <a:pPr/>
              <a:t>‹#›</a:t>
            </a:fld>
            <a:endParaRPr lang="en-US" dirty="0"/>
          </a:p>
        </p:txBody>
      </p:sp>
      <p:pic>
        <p:nvPicPr>
          <p:cNvPr id="2" name="Picture 1">
            <a:extLst>
              <a:ext uri="{FF2B5EF4-FFF2-40B4-BE49-F238E27FC236}">
                <a16:creationId xmlns:a16="http://schemas.microsoft.com/office/drawing/2014/main" id="{E7E92912-68FA-2A15-954C-242CFB346F02}"/>
              </a:ext>
            </a:extLst>
          </p:cNvPr>
          <p:cNvPicPr>
            <a:picLocks noChangeAspect="1"/>
          </p:cNvPicPr>
          <p:nvPr userDrawn="1"/>
        </p:nvPicPr>
        <p:blipFill>
          <a:blip r:embed="rId2"/>
          <a:srcRect/>
          <a:stretch/>
        </p:blipFill>
        <p:spPr>
          <a:xfrm>
            <a:off x="9541043" y="-308867"/>
            <a:ext cx="2533657" cy="1548585"/>
          </a:xfrm>
          <a:prstGeom prst="rect">
            <a:avLst/>
          </a:prstGeom>
        </p:spPr>
      </p:pic>
    </p:spTree>
    <p:extLst>
      <p:ext uri="{BB962C8B-B14F-4D97-AF65-F5344CB8AC3E}">
        <p14:creationId xmlns:p14="http://schemas.microsoft.com/office/powerpoint/2010/main" val="4263937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Cover AL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70703B-3075-356F-3816-8E2292911058}"/>
              </a:ext>
            </a:extLst>
          </p:cNvPr>
          <p:cNvSpPr/>
          <p:nvPr userDrawn="1"/>
        </p:nvSpPr>
        <p:spPr>
          <a:xfrm>
            <a:off x="7087670" y="0"/>
            <a:ext cx="5098690" cy="6858001"/>
          </a:xfrm>
          <a:prstGeom prst="rect">
            <a:avLst/>
          </a:prstGeom>
          <a:solidFill>
            <a:srgbClr val="3B2D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585">
              <a:defRPr/>
            </a:pPr>
            <a:endParaRPr lang="en-US" sz="1199" b="0" i="0">
              <a:latin typeface="Lato" panose="020F0502020204030203" pitchFamily="34" charset="0"/>
            </a:endParaRPr>
          </a:p>
        </p:txBody>
      </p:sp>
      <p:pic>
        <p:nvPicPr>
          <p:cNvPr id="12" name="Picture 11">
            <a:extLst>
              <a:ext uri="{FF2B5EF4-FFF2-40B4-BE49-F238E27FC236}">
                <a16:creationId xmlns:a16="http://schemas.microsoft.com/office/drawing/2014/main" id="{DC07AD62-B266-95B5-3231-C1B0E7D04E90}"/>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400000"/>
                    </a14:imgEffect>
                  </a14:imgLayer>
                </a14:imgProps>
              </a:ext>
            </a:extLst>
          </a:blip>
          <a:srcRect/>
          <a:stretch/>
        </p:blipFill>
        <p:spPr>
          <a:xfrm>
            <a:off x="17492029" y="1228647"/>
            <a:ext cx="1834107" cy="554252"/>
          </a:xfrm>
          <a:prstGeom prst="rect">
            <a:avLst/>
          </a:prstGeom>
        </p:spPr>
      </p:pic>
      <p:pic>
        <p:nvPicPr>
          <p:cNvPr id="13" name="Picture 12" descr="A logo for an early childhood access forum&#10;&#10;Description automatically generated">
            <a:extLst>
              <a:ext uri="{FF2B5EF4-FFF2-40B4-BE49-F238E27FC236}">
                <a16:creationId xmlns:a16="http://schemas.microsoft.com/office/drawing/2014/main" id="{D8313347-8830-AC45-313F-8A251884465C}"/>
              </a:ext>
            </a:extLst>
          </p:cNvPr>
          <p:cNvPicPr>
            <a:picLocks noChangeAspect="1"/>
          </p:cNvPicPr>
          <p:nvPr userDrawn="1"/>
        </p:nvPicPr>
        <p:blipFill rotWithShape="1">
          <a:blip r:embed="rId4"/>
          <a:srcRect l="15514" t="31931" r="25014" b="32710"/>
          <a:stretch/>
        </p:blipFill>
        <p:spPr>
          <a:xfrm>
            <a:off x="8360592" y="372989"/>
            <a:ext cx="2552846" cy="853745"/>
          </a:xfrm>
          <a:prstGeom prst="rect">
            <a:avLst/>
          </a:prstGeom>
        </p:spPr>
      </p:pic>
      <p:sp>
        <p:nvSpPr>
          <p:cNvPr id="15" name="Picture Placeholder 14">
            <a:extLst>
              <a:ext uri="{FF2B5EF4-FFF2-40B4-BE49-F238E27FC236}">
                <a16:creationId xmlns:a16="http://schemas.microsoft.com/office/drawing/2014/main" id="{C8FE9BAF-7456-51FE-57DB-5C49D433681C}"/>
              </a:ext>
            </a:extLst>
          </p:cNvPr>
          <p:cNvSpPr>
            <a:spLocks noGrp="1"/>
          </p:cNvSpPr>
          <p:nvPr>
            <p:ph type="pic" sz="quarter" idx="10"/>
          </p:nvPr>
        </p:nvSpPr>
        <p:spPr>
          <a:xfrm>
            <a:off x="0" y="0"/>
            <a:ext cx="7087669" cy="6858001"/>
          </a:xfrm>
          <a:prstGeom prst="rect">
            <a:avLst/>
          </a:prstGeom>
        </p:spPr>
        <p:txBody>
          <a:bodyPr/>
          <a:lstStyle>
            <a:lvl1pPr>
              <a:defRPr b="0" i="0">
                <a:latin typeface="Lato" panose="020F0502020204030203" pitchFamily="34" charset="0"/>
              </a:defRPr>
            </a:lvl1pPr>
          </a:lstStyle>
          <a:p>
            <a:endParaRPr lang="en-US"/>
          </a:p>
        </p:txBody>
      </p:sp>
      <p:sp>
        <p:nvSpPr>
          <p:cNvPr id="16" name="Text Placeholder 17">
            <a:extLst>
              <a:ext uri="{FF2B5EF4-FFF2-40B4-BE49-F238E27FC236}">
                <a16:creationId xmlns:a16="http://schemas.microsoft.com/office/drawing/2014/main" id="{3DF41F98-13D6-6909-3901-665DA82EF22B}"/>
              </a:ext>
            </a:extLst>
          </p:cNvPr>
          <p:cNvSpPr>
            <a:spLocks noGrp="1"/>
          </p:cNvSpPr>
          <p:nvPr>
            <p:ph type="body" sz="quarter" idx="11" hasCustomPrompt="1"/>
          </p:nvPr>
        </p:nvSpPr>
        <p:spPr>
          <a:xfrm>
            <a:off x="7274740" y="1391478"/>
            <a:ext cx="4690422" cy="1668934"/>
          </a:xfrm>
          <a:prstGeom prst="rect">
            <a:avLst/>
          </a:prstGeom>
        </p:spPr>
        <p:txBody>
          <a:bodyPr anchor="b">
            <a:normAutofit/>
          </a:bodyPr>
          <a:lstStyle>
            <a:lvl1pPr marL="0" indent="0" algn="ctr">
              <a:lnSpc>
                <a:spcPct val="100000"/>
              </a:lnSpc>
              <a:buNone/>
              <a:defRPr sz="4000" b="1">
                <a:solidFill>
                  <a:schemeClr val="bg1">
                    <a:lumMod val="95000"/>
                  </a:schemeClr>
                </a:solidFill>
                <a:latin typeface="Lato" panose="020F0502020204030203" pitchFamily="34" charset="0"/>
                <a:ea typeface="Lato" panose="020F0502020204030203" pitchFamily="34" charset="0"/>
                <a:cs typeface="Lato" panose="020F0502020204030203" pitchFamily="34" charset="0"/>
              </a:defRPr>
            </a:lvl1pPr>
            <a:lvl2pPr marL="457200" indent="0">
              <a:buNone/>
              <a:defRPr>
                <a:latin typeface="Lato" panose="020F0502020204030203" pitchFamily="34" charset="0"/>
                <a:ea typeface="Lato" panose="020F0502020204030203" pitchFamily="34" charset="0"/>
                <a:cs typeface="Lato" panose="020F0502020204030203" pitchFamily="34" charset="0"/>
              </a:defRPr>
            </a:lvl2pPr>
            <a:lvl3pPr marL="914400" indent="0">
              <a:buNone/>
              <a:defRPr>
                <a:latin typeface="Lato" panose="020F0502020204030203" pitchFamily="34" charset="0"/>
                <a:ea typeface="Lato" panose="020F0502020204030203" pitchFamily="34" charset="0"/>
                <a:cs typeface="Lato" panose="020F0502020204030203" pitchFamily="34" charset="0"/>
              </a:defRPr>
            </a:lvl3pPr>
            <a:lvl4pPr marL="1371600" indent="0">
              <a:buNone/>
              <a:defRPr>
                <a:latin typeface="Lato" panose="020F0502020204030203" pitchFamily="34" charset="0"/>
                <a:ea typeface="Lato" panose="020F0502020204030203" pitchFamily="34" charset="0"/>
                <a:cs typeface="Lato" panose="020F0502020204030203" pitchFamily="34" charset="0"/>
              </a:defRPr>
            </a:lvl4pPr>
            <a:lvl5pPr marL="1828800" indent="0">
              <a:buNone/>
              <a:defRPr>
                <a:latin typeface="Lato" panose="020F0502020204030203" pitchFamily="34" charset="0"/>
                <a:ea typeface="Lato" panose="020F0502020204030203" pitchFamily="34" charset="0"/>
                <a:cs typeface="Lato" panose="020F0502020204030203" pitchFamily="34" charset="0"/>
              </a:defRPr>
            </a:lvl5pPr>
          </a:lstStyle>
          <a:p>
            <a:pPr lvl="0"/>
            <a:r>
              <a:rPr lang="en-US"/>
              <a:t>Add Title</a:t>
            </a:r>
          </a:p>
        </p:txBody>
      </p:sp>
      <p:sp>
        <p:nvSpPr>
          <p:cNvPr id="17" name="Text Placeholder 17">
            <a:extLst>
              <a:ext uri="{FF2B5EF4-FFF2-40B4-BE49-F238E27FC236}">
                <a16:creationId xmlns:a16="http://schemas.microsoft.com/office/drawing/2014/main" id="{E0AA3B04-6AF4-0099-1DFF-FB98E70C7B50}"/>
              </a:ext>
            </a:extLst>
          </p:cNvPr>
          <p:cNvSpPr>
            <a:spLocks noGrp="1"/>
          </p:cNvSpPr>
          <p:nvPr>
            <p:ph type="body" sz="quarter" idx="12" hasCustomPrompt="1"/>
          </p:nvPr>
        </p:nvSpPr>
        <p:spPr>
          <a:xfrm>
            <a:off x="7274740" y="3189733"/>
            <a:ext cx="4690422" cy="2535205"/>
          </a:xfrm>
          <a:prstGeom prst="rect">
            <a:avLst/>
          </a:prstGeom>
        </p:spPr>
        <p:txBody>
          <a:bodyPr>
            <a:normAutofit/>
          </a:bodyPr>
          <a:lstStyle>
            <a:lvl1pPr marL="0" indent="0" algn="ctr">
              <a:lnSpc>
                <a:spcPct val="100000"/>
              </a:lnSpc>
              <a:buNone/>
              <a:defRPr sz="2000" spc="600">
                <a:solidFill>
                  <a:schemeClr val="bg1">
                    <a:lumMod val="95000"/>
                  </a:schemeClr>
                </a:solidFill>
                <a:latin typeface="Lato" panose="020F0502020204030203" pitchFamily="34" charset="0"/>
                <a:ea typeface="Lato" panose="020F0502020204030203" pitchFamily="34" charset="0"/>
                <a:cs typeface="Lato" panose="020F0502020204030203" pitchFamily="34" charset="0"/>
              </a:defRPr>
            </a:lvl1pPr>
            <a:lvl2pPr marL="457200" indent="0">
              <a:buNone/>
              <a:defRPr>
                <a:latin typeface="Lato" panose="020F0502020204030203" pitchFamily="34" charset="0"/>
                <a:ea typeface="Lato" panose="020F0502020204030203" pitchFamily="34" charset="0"/>
                <a:cs typeface="Lato" panose="020F0502020204030203" pitchFamily="34" charset="0"/>
              </a:defRPr>
            </a:lvl2pPr>
            <a:lvl3pPr marL="914400" indent="0">
              <a:buNone/>
              <a:defRPr>
                <a:latin typeface="Lato" panose="020F0502020204030203" pitchFamily="34" charset="0"/>
                <a:ea typeface="Lato" panose="020F0502020204030203" pitchFamily="34" charset="0"/>
                <a:cs typeface="Lato" panose="020F0502020204030203" pitchFamily="34" charset="0"/>
              </a:defRPr>
            </a:lvl3pPr>
            <a:lvl4pPr marL="1371600" indent="0">
              <a:buNone/>
              <a:defRPr>
                <a:latin typeface="Lato" panose="020F0502020204030203" pitchFamily="34" charset="0"/>
                <a:ea typeface="Lato" panose="020F0502020204030203" pitchFamily="34" charset="0"/>
                <a:cs typeface="Lato" panose="020F0502020204030203" pitchFamily="34" charset="0"/>
              </a:defRPr>
            </a:lvl4pPr>
            <a:lvl5pPr marL="1828800" indent="0">
              <a:buNone/>
              <a:defRPr>
                <a:latin typeface="Lato" panose="020F0502020204030203" pitchFamily="34" charset="0"/>
                <a:ea typeface="Lato" panose="020F0502020204030203" pitchFamily="34" charset="0"/>
                <a:cs typeface="Lato" panose="020F0502020204030203" pitchFamily="34" charset="0"/>
              </a:defRPr>
            </a:lvl5pPr>
          </a:lstStyle>
          <a:p>
            <a:pPr lvl="0"/>
            <a:r>
              <a:rPr lang="en-US"/>
              <a:t>ADD TITLE</a:t>
            </a:r>
          </a:p>
        </p:txBody>
      </p:sp>
      <p:sp>
        <p:nvSpPr>
          <p:cNvPr id="18" name="Text Placeholder 17">
            <a:extLst>
              <a:ext uri="{FF2B5EF4-FFF2-40B4-BE49-F238E27FC236}">
                <a16:creationId xmlns:a16="http://schemas.microsoft.com/office/drawing/2014/main" id="{83B093C0-A683-2EC9-229A-3D2C90A34131}"/>
              </a:ext>
            </a:extLst>
          </p:cNvPr>
          <p:cNvSpPr>
            <a:spLocks noGrp="1"/>
          </p:cNvSpPr>
          <p:nvPr>
            <p:ph type="body" sz="quarter" idx="13" hasCustomPrompt="1"/>
          </p:nvPr>
        </p:nvSpPr>
        <p:spPr>
          <a:xfrm>
            <a:off x="7274740" y="6361328"/>
            <a:ext cx="4690422" cy="247366"/>
          </a:xfrm>
          <a:prstGeom prst="rect">
            <a:avLst/>
          </a:prstGeom>
        </p:spPr>
        <p:txBody>
          <a:bodyPr>
            <a:normAutofit/>
          </a:bodyPr>
          <a:lstStyle>
            <a:lvl1pPr marL="0" indent="0" algn="ctr">
              <a:buNone/>
              <a:defRPr sz="1500">
                <a:solidFill>
                  <a:schemeClr val="bg1">
                    <a:lumMod val="95000"/>
                  </a:schemeClr>
                </a:solidFill>
                <a:latin typeface="Lato" panose="020F0502020204030203" pitchFamily="34" charset="0"/>
                <a:ea typeface="Lato" panose="020F0502020204030203" pitchFamily="34" charset="0"/>
                <a:cs typeface="Lato" panose="020F0502020204030203" pitchFamily="34" charset="0"/>
              </a:defRPr>
            </a:lvl1pPr>
            <a:lvl2pPr marL="457200" indent="0">
              <a:buNone/>
              <a:defRPr>
                <a:latin typeface="Lato" panose="020F0502020204030203" pitchFamily="34" charset="0"/>
                <a:ea typeface="Lato" panose="020F0502020204030203" pitchFamily="34" charset="0"/>
                <a:cs typeface="Lato" panose="020F0502020204030203" pitchFamily="34" charset="0"/>
              </a:defRPr>
            </a:lvl2pPr>
            <a:lvl3pPr marL="914400" indent="0">
              <a:buNone/>
              <a:defRPr>
                <a:latin typeface="Lato" panose="020F0502020204030203" pitchFamily="34" charset="0"/>
                <a:ea typeface="Lato" panose="020F0502020204030203" pitchFamily="34" charset="0"/>
                <a:cs typeface="Lato" panose="020F0502020204030203" pitchFamily="34" charset="0"/>
              </a:defRPr>
            </a:lvl3pPr>
            <a:lvl4pPr marL="1371600" indent="0">
              <a:buNone/>
              <a:defRPr>
                <a:latin typeface="Lato" panose="020F0502020204030203" pitchFamily="34" charset="0"/>
                <a:ea typeface="Lato" panose="020F0502020204030203" pitchFamily="34" charset="0"/>
                <a:cs typeface="Lato" panose="020F0502020204030203" pitchFamily="34" charset="0"/>
              </a:defRPr>
            </a:lvl4pPr>
            <a:lvl5pPr marL="1828800" indent="0">
              <a:buNone/>
              <a:defRPr>
                <a:latin typeface="Lato" panose="020F0502020204030203" pitchFamily="34" charset="0"/>
                <a:ea typeface="Lato" panose="020F0502020204030203" pitchFamily="34" charset="0"/>
                <a:cs typeface="Lato" panose="020F0502020204030203" pitchFamily="34" charset="0"/>
              </a:defRPr>
            </a:lvl5pPr>
          </a:lstStyle>
          <a:p>
            <a:pPr lvl="0"/>
            <a:r>
              <a:rPr lang="en-US"/>
              <a:t>Date</a:t>
            </a:r>
          </a:p>
        </p:txBody>
      </p:sp>
    </p:spTree>
    <p:extLst>
      <p:ext uri="{BB962C8B-B14F-4D97-AF65-F5344CB8AC3E}">
        <p14:creationId xmlns:p14="http://schemas.microsoft.com/office/powerpoint/2010/main" val="34962485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714"/>
        <p:cNvGrpSpPr/>
        <p:nvPr/>
      </p:nvGrpSpPr>
      <p:grpSpPr>
        <a:xfrm>
          <a:off x="0" y="0"/>
          <a:ext cx="0" cy="0"/>
          <a:chOff x="0" y="0"/>
          <a:chExt cx="0" cy="0"/>
        </a:xfrm>
      </p:grpSpPr>
      <p:sp>
        <p:nvSpPr>
          <p:cNvPr id="715" name="Google Shape;715;p76"/>
          <p:cNvSpPr/>
          <p:nvPr/>
        </p:nvSpPr>
        <p:spPr>
          <a:xfrm flipH="1">
            <a:off x="6828132" y="309844"/>
            <a:ext cx="1932400" cy="3137600"/>
          </a:xfrm>
          <a:prstGeom prst="rect">
            <a:avLst/>
          </a:prstGeom>
          <a:solidFill>
            <a:srgbClr val="141D42"/>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Lato"/>
              <a:ea typeface="Lato"/>
              <a:cs typeface="Lato"/>
              <a:sym typeface="Lato"/>
            </a:endParaRPr>
          </a:p>
        </p:txBody>
      </p:sp>
      <p:sp>
        <p:nvSpPr>
          <p:cNvPr id="716" name="Google Shape;716;p76"/>
          <p:cNvSpPr/>
          <p:nvPr/>
        </p:nvSpPr>
        <p:spPr>
          <a:xfrm flipH="1">
            <a:off x="5393" y="1"/>
            <a:ext cx="220000" cy="6858000"/>
          </a:xfrm>
          <a:prstGeom prst="rect">
            <a:avLst/>
          </a:prstGeom>
          <a:solidFill>
            <a:srgbClr val="3B2D59"/>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Lato"/>
              <a:ea typeface="Lato"/>
              <a:cs typeface="Lato"/>
              <a:sym typeface="Lato"/>
            </a:endParaRPr>
          </a:p>
        </p:txBody>
      </p:sp>
      <p:sp>
        <p:nvSpPr>
          <p:cNvPr id="717" name="Google Shape;717;p76"/>
          <p:cNvSpPr/>
          <p:nvPr/>
        </p:nvSpPr>
        <p:spPr>
          <a:xfrm>
            <a:off x="7160151" y="624751"/>
            <a:ext cx="5026400" cy="5727200"/>
          </a:xfrm>
          <a:prstGeom prst="rect">
            <a:avLst/>
          </a:prstGeom>
          <a:solidFill>
            <a:srgbClr val="D8D8D8"/>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1333" b="0" i="0" u="none" strike="noStrike" cap="none">
              <a:solidFill>
                <a:schemeClr val="lt1"/>
              </a:solidFill>
              <a:latin typeface="Lato"/>
              <a:ea typeface="Lato"/>
              <a:cs typeface="Lato"/>
              <a:sym typeface="Lato"/>
            </a:endParaRPr>
          </a:p>
        </p:txBody>
      </p:sp>
      <p:sp>
        <p:nvSpPr>
          <p:cNvPr id="718" name="Google Shape;718;p76"/>
          <p:cNvSpPr txBox="1">
            <a:spLocks noGrp="1"/>
          </p:cNvSpPr>
          <p:nvPr>
            <p:ph type="body" idx="1"/>
          </p:nvPr>
        </p:nvSpPr>
        <p:spPr>
          <a:xfrm>
            <a:off x="628328" y="1828801"/>
            <a:ext cx="5468000" cy="1754400"/>
          </a:xfrm>
          <a:prstGeom prst="rect">
            <a:avLst/>
          </a:prstGeom>
          <a:noFill/>
          <a:ln>
            <a:noFill/>
          </a:ln>
        </p:spPr>
        <p:txBody>
          <a:bodyPr spcFirstLastPara="1" wrap="square" lIns="68575" tIns="34275" rIns="68575" bIns="34275" anchor="b" anchorCtr="0">
            <a:normAutofit/>
          </a:bodyPr>
          <a:lstStyle>
            <a:lvl1pPr marL="609585" marR="0" lvl="0" indent="-304792" algn="l">
              <a:lnSpc>
                <a:spcPct val="100000"/>
              </a:lnSpc>
              <a:spcBef>
                <a:spcPts val="1067"/>
              </a:spcBef>
              <a:spcAft>
                <a:spcPts val="0"/>
              </a:spcAft>
              <a:buClr>
                <a:schemeClr val="dk1"/>
              </a:buClr>
              <a:buSzPts val="3000"/>
              <a:buFont typeface="Arial"/>
              <a:buNone/>
              <a:defRPr sz="4000" b="1" i="0" u="none" strike="noStrike" cap="none">
                <a:solidFill>
                  <a:schemeClr val="dk1"/>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719" name="Google Shape;719;p76"/>
          <p:cNvSpPr>
            <a:spLocks noGrp="1"/>
          </p:cNvSpPr>
          <p:nvPr>
            <p:ph type="pic" idx="2"/>
          </p:nvPr>
        </p:nvSpPr>
        <p:spPr>
          <a:xfrm>
            <a:off x="7165791" y="624751"/>
            <a:ext cx="5026400" cy="5712800"/>
          </a:xfrm>
          <a:prstGeom prst="rect">
            <a:avLst/>
          </a:prstGeom>
          <a:noFill/>
          <a:ln>
            <a:noFill/>
          </a:ln>
        </p:spPr>
      </p:sp>
      <p:sp>
        <p:nvSpPr>
          <p:cNvPr id="720" name="Google Shape;720;p76"/>
          <p:cNvSpPr txBox="1">
            <a:spLocks noGrp="1"/>
          </p:cNvSpPr>
          <p:nvPr>
            <p:ph type="sldNum" idx="12"/>
          </p:nvPr>
        </p:nvSpPr>
        <p:spPr>
          <a:xfrm>
            <a:off x="11608904" y="6474943"/>
            <a:ext cx="508400" cy="288400"/>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1467" b="0" i="0" u="none" strike="noStrike" cap="none">
                <a:solidFill>
                  <a:schemeClr val="dk1"/>
                </a:solidFill>
                <a:latin typeface="Lato"/>
                <a:ea typeface="Lato"/>
                <a:cs typeface="Lato"/>
                <a:sym typeface="Lato"/>
              </a:defRPr>
            </a:lvl1pPr>
            <a:lvl2pPr marL="0" lvl="1" indent="0" algn="r">
              <a:spcBef>
                <a:spcPts val="0"/>
              </a:spcBef>
              <a:buNone/>
              <a:defRPr sz="1467" b="0" i="0" u="none" strike="noStrike" cap="none">
                <a:solidFill>
                  <a:schemeClr val="dk1"/>
                </a:solidFill>
                <a:latin typeface="Lato"/>
                <a:ea typeface="Lato"/>
                <a:cs typeface="Lato"/>
                <a:sym typeface="Lato"/>
              </a:defRPr>
            </a:lvl2pPr>
            <a:lvl3pPr marL="0" lvl="2" indent="0" algn="r">
              <a:spcBef>
                <a:spcPts val="0"/>
              </a:spcBef>
              <a:buNone/>
              <a:defRPr sz="1467" b="0" i="0" u="none" strike="noStrike" cap="none">
                <a:solidFill>
                  <a:schemeClr val="dk1"/>
                </a:solidFill>
                <a:latin typeface="Lato"/>
                <a:ea typeface="Lato"/>
                <a:cs typeface="Lato"/>
                <a:sym typeface="Lato"/>
              </a:defRPr>
            </a:lvl3pPr>
            <a:lvl4pPr marL="0" lvl="3" indent="0" algn="r">
              <a:spcBef>
                <a:spcPts val="0"/>
              </a:spcBef>
              <a:buNone/>
              <a:defRPr sz="1467" b="0" i="0" u="none" strike="noStrike" cap="none">
                <a:solidFill>
                  <a:schemeClr val="dk1"/>
                </a:solidFill>
                <a:latin typeface="Lato"/>
                <a:ea typeface="Lato"/>
                <a:cs typeface="Lato"/>
                <a:sym typeface="Lato"/>
              </a:defRPr>
            </a:lvl4pPr>
            <a:lvl5pPr marL="0" lvl="4" indent="0" algn="r">
              <a:spcBef>
                <a:spcPts val="0"/>
              </a:spcBef>
              <a:buNone/>
              <a:defRPr sz="1467" b="0" i="0" u="none" strike="noStrike" cap="none">
                <a:solidFill>
                  <a:schemeClr val="dk1"/>
                </a:solidFill>
                <a:latin typeface="Lato"/>
                <a:ea typeface="Lato"/>
                <a:cs typeface="Lato"/>
                <a:sym typeface="Lato"/>
              </a:defRPr>
            </a:lvl5pPr>
            <a:lvl6pPr marL="0" lvl="5" indent="0" algn="r">
              <a:spcBef>
                <a:spcPts val="0"/>
              </a:spcBef>
              <a:buNone/>
              <a:defRPr sz="1467" b="0" i="0" u="none" strike="noStrike" cap="none">
                <a:solidFill>
                  <a:schemeClr val="dk1"/>
                </a:solidFill>
                <a:latin typeface="Lato"/>
                <a:ea typeface="Lato"/>
                <a:cs typeface="Lato"/>
                <a:sym typeface="Lato"/>
              </a:defRPr>
            </a:lvl6pPr>
            <a:lvl7pPr marL="0" lvl="6" indent="0" algn="r">
              <a:spcBef>
                <a:spcPts val="0"/>
              </a:spcBef>
              <a:buNone/>
              <a:defRPr sz="1467" b="0" i="0" u="none" strike="noStrike" cap="none">
                <a:solidFill>
                  <a:schemeClr val="dk1"/>
                </a:solidFill>
                <a:latin typeface="Lato"/>
                <a:ea typeface="Lato"/>
                <a:cs typeface="Lato"/>
                <a:sym typeface="Lato"/>
              </a:defRPr>
            </a:lvl7pPr>
            <a:lvl8pPr marL="0" lvl="7" indent="0" algn="r">
              <a:spcBef>
                <a:spcPts val="0"/>
              </a:spcBef>
              <a:buNone/>
              <a:defRPr sz="1467" b="0" i="0" u="none" strike="noStrike" cap="none">
                <a:solidFill>
                  <a:schemeClr val="dk1"/>
                </a:solidFill>
                <a:latin typeface="Lato"/>
                <a:ea typeface="Lato"/>
                <a:cs typeface="Lato"/>
                <a:sym typeface="Lato"/>
              </a:defRPr>
            </a:lvl8pPr>
            <a:lvl9pPr marL="0" lvl="8" indent="0" algn="r">
              <a:spcBef>
                <a:spcPts val="0"/>
              </a:spcBef>
              <a:buNone/>
              <a:defRPr sz="1467" b="0" i="0" u="none" strike="noStrike" cap="none">
                <a:solidFill>
                  <a:schemeClr val="dk1"/>
                </a:solidFill>
                <a:latin typeface="Lato"/>
                <a:ea typeface="Lato"/>
                <a:cs typeface="Lato"/>
                <a:sym typeface="Lato"/>
              </a:defRPr>
            </a:lvl9pPr>
          </a:lstStyle>
          <a:p>
            <a:fld id="{00000000-1234-1234-1234-123412341234}" type="slidenum">
              <a:rPr lang="en" smtClean="0"/>
              <a:pPr/>
              <a:t>‹#›</a:t>
            </a:fld>
            <a:endParaRPr lang="en"/>
          </a:p>
        </p:txBody>
      </p:sp>
      <p:sp>
        <p:nvSpPr>
          <p:cNvPr id="721" name="Google Shape;721;p76"/>
          <p:cNvSpPr txBox="1">
            <a:spLocks noGrp="1"/>
          </p:cNvSpPr>
          <p:nvPr>
            <p:ph type="body" idx="3"/>
          </p:nvPr>
        </p:nvSpPr>
        <p:spPr>
          <a:xfrm>
            <a:off x="628328" y="3656965"/>
            <a:ext cx="5468000" cy="2694800"/>
          </a:xfrm>
          <a:prstGeom prst="rect">
            <a:avLst/>
          </a:prstGeom>
          <a:noFill/>
          <a:ln>
            <a:noFill/>
          </a:ln>
        </p:spPr>
        <p:txBody>
          <a:bodyPr spcFirstLastPara="1" wrap="square" lIns="68575" tIns="34275" rIns="68575" bIns="34275" anchor="t" anchorCtr="0">
            <a:normAutofit/>
          </a:bodyPr>
          <a:lstStyle>
            <a:lvl1pPr marL="609585" marR="0" lvl="0" indent="-304792" algn="l">
              <a:lnSpc>
                <a:spcPct val="100000"/>
              </a:lnSpc>
              <a:spcBef>
                <a:spcPts val="1067"/>
              </a:spcBef>
              <a:spcAft>
                <a:spcPts val="0"/>
              </a:spcAft>
              <a:buClr>
                <a:schemeClr val="dk1"/>
              </a:buClr>
              <a:buSzPts val="1200"/>
              <a:buFont typeface="Arial"/>
              <a:buNone/>
              <a:defRPr sz="1600" b="0" i="0" u="none" strike="noStrike" cap="none">
                <a:solidFill>
                  <a:schemeClr val="dk1"/>
                </a:solidFill>
                <a:latin typeface="Lato"/>
                <a:ea typeface="Lato"/>
                <a:cs typeface="Lato"/>
                <a:sym typeface="Lato"/>
              </a:defRPr>
            </a:lvl1pPr>
            <a:lvl2pPr marL="1219170" marR="0" lvl="1" indent="-397923" algn="l">
              <a:lnSpc>
                <a:spcPct val="100000"/>
              </a:lnSpc>
              <a:spcBef>
                <a:spcPts val="533"/>
              </a:spcBef>
              <a:spcAft>
                <a:spcPts val="0"/>
              </a:spcAft>
              <a:buClr>
                <a:schemeClr val="dk1"/>
              </a:buClr>
              <a:buSzPts val="1100"/>
              <a:buFont typeface="Arial"/>
              <a:buChar char="•"/>
              <a:defRPr sz="1467" b="0" i="0" u="none" strike="noStrike" cap="none">
                <a:solidFill>
                  <a:schemeClr val="dk1"/>
                </a:solidFill>
                <a:latin typeface="Lato"/>
                <a:ea typeface="Lato"/>
                <a:cs typeface="Lato"/>
                <a:sym typeface="Lato"/>
              </a:defRPr>
            </a:lvl2pPr>
            <a:lvl3pPr marL="1828754" marR="0" lvl="2" indent="-397923" algn="l">
              <a:lnSpc>
                <a:spcPct val="100000"/>
              </a:lnSpc>
              <a:spcBef>
                <a:spcPts val="533"/>
              </a:spcBef>
              <a:spcAft>
                <a:spcPts val="0"/>
              </a:spcAft>
              <a:buClr>
                <a:schemeClr val="dk1"/>
              </a:buClr>
              <a:buSzPts val="1100"/>
              <a:buFont typeface="Arial"/>
              <a:buChar char="•"/>
              <a:defRPr sz="1467" b="0" i="0" u="none" strike="noStrike" cap="none">
                <a:solidFill>
                  <a:schemeClr val="dk1"/>
                </a:solidFill>
                <a:latin typeface="Lato"/>
                <a:ea typeface="Lato"/>
                <a:cs typeface="Lato"/>
                <a:sym typeface="Lato"/>
              </a:defRPr>
            </a:lvl3pPr>
            <a:lvl4pPr marL="2438339" marR="0" lvl="3" indent="-380990" algn="l">
              <a:lnSpc>
                <a:spcPct val="100000"/>
              </a:lnSpc>
              <a:spcBef>
                <a:spcPts val="533"/>
              </a:spcBef>
              <a:spcAft>
                <a:spcPts val="0"/>
              </a:spcAft>
              <a:buClr>
                <a:schemeClr val="dk1"/>
              </a:buClr>
              <a:buSzPts val="900"/>
              <a:buFont typeface="Arial"/>
              <a:buChar char="•"/>
              <a:defRPr sz="1200" b="0" i="0" u="none" strike="noStrike" cap="none">
                <a:solidFill>
                  <a:schemeClr val="dk1"/>
                </a:solidFill>
                <a:latin typeface="Lato"/>
                <a:ea typeface="Lato"/>
                <a:cs typeface="Lato"/>
                <a:sym typeface="Lato"/>
              </a:defRPr>
            </a:lvl4pPr>
            <a:lvl5pPr marL="3047924" marR="0" lvl="4" indent="-372524" algn="l">
              <a:lnSpc>
                <a:spcPct val="100000"/>
              </a:lnSpc>
              <a:spcBef>
                <a:spcPts val="533"/>
              </a:spcBef>
              <a:spcAft>
                <a:spcPts val="0"/>
              </a:spcAft>
              <a:buClr>
                <a:schemeClr val="dk1"/>
              </a:buClr>
              <a:buSzPts val="800"/>
              <a:buFont typeface="Arial"/>
              <a:buChar char="•"/>
              <a:defRPr sz="10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8191353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Picture with Caption">
  <p:cSld name="1_Picture with Caption">
    <p:spTree>
      <p:nvGrpSpPr>
        <p:cNvPr id="1" name="Shape 981"/>
        <p:cNvGrpSpPr/>
        <p:nvPr/>
      </p:nvGrpSpPr>
      <p:grpSpPr>
        <a:xfrm>
          <a:off x="0" y="0"/>
          <a:ext cx="0" cy="0"/>
          <a:chOff x="0" y="0"/>
          <a:chExt cx="0" cy="0"/>
        </a:xfrm>
      </p:grpSpPr>
      <p:cxnSp>
        <p:nvCxnSpPr>
          <p:cNvPr id="982" name="Google Shape;982;p103"/>
          <p:cNvCxnSpPr/>
          <p:nvPr/>
        </p:nvCxnSpPr>
        <p:spPr>
          <a:xfrm>
            <a:off x="3050820" y="3432172"/>
            <a:ext cx="2284000" cy="0"/>
          </a:xfrm>
          <a:prstGeom prst="straightConnector1">
            <a:avLst/>
          </a:prstGeom>
          <a:noFill/>
          <a:ln w="38100" cap="flat" cmpd="sng">
            <a:solidFill>
              <a:srgbClr val="E3AB7C"/>
            </a:solidFill>
            <a:prstDash val="dashDot"/>
            <a:miter lim="400000"/>
            <a:headEnd type="none" w="sm" len="sm"/>
            <a:tailEnd type="none" w="sm" len="sm"/>
          </a:ln>
        </p:spPr>
      </p:cxnSp>
      <p:cxnSp>
        <p:nvCxnSpPr>
          <p:cNvPr id="983" name="Google Shape;983;p103"/>
          <p:cNvCxnSpPr/>
          <p:nvPr/>
        </p:nvCxnSpPr>
        <p:spPr>
          <a:xfrm>
            <a:off x="6857295" y="3429000"/>
            <a:ext cx="2284000" cy="0"/>
          </a:xfrm>
          <a:prstGeom prst="straightConnector1">
            <a:avLst/>
          </a:prstGeom>
          <a:noFill/>
          <a:ln w="38100" cap="flat" cmpd="sng">
            <a:solidFill>
              <a:srgbClr val="E3AB7C"/>
            </a:solidFill>
            <a:prstDash val="dashDot"/>
            <a:miter lim="400000"/>
            <a:headEnd type="none" w="sm" len="sm"/>
            <a:tailEnd type="none" w="sm" len="sm"/>
          </a:ln>
        </p:spPr>
      </p:cxnSp>
      <p:cxnSp>
        <p:nvCxnSpPr>
          <p:cNvPr id="984" name="Google Shape;984;p103"/>
          <p:cNvCxnSpPr/>
          <p:nvPr/>
        </p:nvCxnSpPr>
        <p:spPr>
          <a:xfrm>
            <a:off x="0" y="3429000"/>
            <a:ext cx="1522400" cy="0"/>
          </a:xfrm>
          <a:prstGeom prst="straightConnector1">
            <a:avLst/>
          </a:prstGeom>
          <a:noFill/>
          <a:ln w="38100" cap="flat" cmpd="sng">
            <a:solidFill>
              <a:srgbClr val="E3AB7C"/>
            </a:solidFill>
            <a:prstDash val="dashDot"/>
            <a:miter lim="400000"/>
            <a:headEnd type="none" w="sm" len="sm"/>
            <a:tailEnd type="none" w="sm" len="sm"/>
          </a:ln>
        </p:spPr>
      </p:cxnSp>
      <p:sp>
        <p:nvSpPr>
          <p:cNvPr id="985" name="Google Shape;985;p103"/>
          <p:cNvSpPr/>
          <p:nvPr/>
        </p:nvSpPr>
        <p:spPr>
          <a:xfrm>
            <a:off x="1414035" y="2553511"/>
            <a:ext cx="1751200" cy="1751200"/>
          </a:xfrm>
          <a:prstGeom prst="ellipse">
            <a:avLst/>
          </a:prstGeom>
          <a:solidFill>
            <a:srgbClr val="BFBFBF"/>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Lato"/>
              <a:ea typeface="Lato"/>
              <a:cs typeface="Lato"/>
              <a:sym typeface="Lato"/>
            </a:endParaRPr>
          </a:p>
        </p:txBody>
      </p:sp>
      <p:sp>
        <p:nvSpPr>
          <p:cNvPr id="986" name="Google Shape;986;p103"/>
          <p:cNvSpPr/>
          <p:nvPr/>
        </p:nvSpPr>
        <p:spPr>
          <a:xfrm>
            <a:off x="5220511" y="2553511"/>
            <a:ext cx="1751200" cy="1751200"/>
          </a:xfrm>
          <a:prstGeom prst="ellipse">
            <a:avLst/>
          </a:prstGeom>
          <a:solidFill>
            <a:srgbClr val="BFBFBF"/>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Lato"/>
              <a:ea typeface="Lato"/>
              <a:cs typeface="Lato"/>
              <a:sym typeface="Lato"/>
            </a:endParaRPr>
          </a:p>
        </p:txBody>
      </p:sp>
      <p:sp>
        <p:nvSpPr>
          <p:cNvPr id="987" name="Google Shape;987;p103"/>
          <p:cNvSpPr/>
          <p:nvPr/>
        </p:nvSpPr>
        <p:spPr>
          <a:xfrm>
            <a:off x="9026987" y="2553511"/>
            <a:ext cx="1751200" cy="1751200"/>
          </a:xfrm>
          <a:prstGeom prst="ellipse">
            <a:avLst/>
          </a:prstGeom>
          <a:solidFill>
            <a:srgbClr val="BFBFBF"/>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Lato"/>
              <a:ea typeface="Lato"/>
              <a:cs typeface="Lato"/>
              <a:sym typeface="Lato"/>
            </a:endParaRPr>
          </a:p>
        </p:txBody>
      </p:sp>
      <p:sp>
        <p:nvSpPr>
          <p:cNvPr id="988" name="Google Shape;988;p103"/>
          <p:cNvSpPr>
            <a:spLocks noGrp="1"/>
          </p:cNvSpPr>
          <p:nvPr>
            <p:ph type="pic" idx="2"/>
          </p:nvPr>
        </p:nvSpPr>
        <p:spPr>
          <a:xfrm>
            <a:off x="1408795" y="2546100"/>
            <a:ext cx="1751200" cy="1749200"/>
          </a:xfrm>
          <a:prstGeom prst="ellipse">
            <a:avLst/>
          </a:prstGeom>
          <a:noFill/>
          <a:ln>
            <a:noFill/>
          </a:ln>
        </p:spPr>
      </p:sp>
      <p:sp>
        <p:nvSpPr>
          <p:cNvPr id="989" name="Google Shape;989;p103"/>
          <p:cNvSpPr>
            <a:spLocks noGrp="1"/>
          </p:cNvSpPr>
          <p:nvPr>
            <p:ph type="pic" idx="3"/>
          </p:nvPr>
        </p:nvSpPr>
        <p:spPr>
          <a:xfrm>
            <a:off x="5220479" y="2553511"/>
            <a:ext cx="1751200" cy="1749200"/>
          </a:xfrm>
          <a:prstGeom prst="ellipse">
            <a:avLst/>
          </a:prstGeom>
          <a:noFill/>
          <a:ln>
            <a:noFill/>
          </a:ln>
        </p:spPr>
      </p:sp>
      <p:sp>
        <p:nvSpPr>
          <p:cNvPr id="990" name="Google Shape;990;p103"/>
          <p:cNvSpPr>
            <a:spLocks noGrp="1"/>
          </p:cNvSpPr>
          <p:nvPr>
            <p:ph type="pic" idx="4"/>
          </p:nvPr>
        </p:nvSpPr>
        <p:spPr>
          <a:xfrm>
            <a:off x="9022665" y="2553511"/>
            <a:ext cx="1751200" cy="1749200"/>
          </a:xfrm>
          <a:prstGeom prst="ellipse">
            <a:avLst/>
          </a:prstGeom>
          <a:noFill/>
          <a:ln>
            <a:noFill/>
          </a:ln>
        </p:spPr>
      </p:sp>
      <p:sp>
        <p:nvSpPr>
          <p:cNvPr id="991" name="Google Shape;991;p103"/>
          <p:cNvSpPr txBox="1">
            <a:spLocks noGrp="1"/>
          </p:cNvSpPr>
          <p:nvPr>
            <p:ph type="body" idx="1"/>
          </p:nvPr>
        </p:nvSpPr>
        <p:spPr>
          <a:xfrm>
            <a:off x="1103820" y="4596371"/>
            <a:ext cx="2393200" cy="512000"/>
          </a:xfrm>
          <a:prstGeom prst="rect">
            <a:avLst/>
          </a:prstGeom>
          <a:noFill/>
          <a:ln>
            <a:noFill/>
          </a:ln>
        </p:spPr>
        <p:txBody>
          <a:bodyPr spcFirstLastPara="1" wrap="square" lIns="68575" tIns="34275" rIns="68575" bIns="34275" anchor="b" anchorCtr="0">
            <a:normAutofit/>
          </a:bodyPr>
          <a:lstStyle>
            <a:lvl1pPr marL="609585" marR="0" lvl="0" indent="-304792" algn="ctr">
              <a:lnSpc>
                <a:spcPct val="100000"/>
              </a:lnSpc>
              <a:spcBef>
                <a:spcPts val="1067"/>
              </a:spcBef>
              <a:spcAft>
                <a:spcPts val="0"/>
              </a:spcAft>
              <a:buClr>
                <a:schemeClr val="lt2"/>
              </a:buClr>
              <a:buSzPts val="1100"/>
              <a:buFont typeface="Arial"/>
              <a:buNone/>
              <a:defRPr sz="1467" b="1" i="0" u="none" strike="noStrike" cap="none">
                <a:solidFill>
                  <a:schemeClr val="lt2"/>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992" name="Google Shape;992;p103"/>
          <p:cNvSpPr txBox="1">
            <a:spLocks noGrp="1"/>
          </p:cNvSpPr>
          <p:nvPr>
            <p:ph type="body" idx="5"/>
          </p:nvPr>
        </p:nvSpPr>
        <p:spPr>
          <a:xfrm>
            <a:off x="1103820" y="5181597"/>
            <a:ext cx="2393200" cy="864800"/>
          </a:xfrm>
          <a:prstGeom prst="rect">
            <a:avLst/>
          </a:prstGeom>
          <a:noFill/>
          <a:ln>
            <a:noFill/>
          </a:ln>
        </p:spPr>
        <p:txBody>
          <a:bodyPr spcFirstLastPara="1" wrap="square" lIns="68575" tIns="34275" rIns="68575" bIns="34275" anchor="t" anchorCtr="0">
            <a:normAutofit/>
          </a:bodyPr>
          <a:lstStyle>
            <a:lvl1pPr marL="609585" marR="0" lvl="0" indent="-304792" algn="ctr">
              <a:lnSpc>
                <a:spcPct val="100000"/>
              </a:lnSpc>
              <a:spcBef>
                <a:spcPts val="1067"/>
              </a:spcBef>
              <a:spcAft>
                <a:spcPts val="0"/>
              </a:spcAft>
              <a:buClr>
                <a:srgbClr val="3D3D3D"/>
              </a:buClr>
              <a:buSzPts val="1100"/>
              <a:buFont typeface="Arial"/>
              <a:buNone/>
              <a:defRPr sz="1467" b="0" i="0" u="none" strike="noStrike" cap="none">
                <a:solidFill>
                  <a:srgbClr val="3D3D3D"/>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993" name="Google Shape;993;p103"/>
          <p:cNvSpPr txBox="1">
            <a:spLocks noGrp="1"/>
          </p:cNvSpPr>
          <p:nvPr>
            <p:ph type="body" idx="6"/>
          </p:nvPr>
        </p:nvSpPr>
        <p:spPr>
          <a:xfrm>
            <a:off x="5045615" y="4548473"/>
            <a:ext cx="2393200" cy="512000"/>
          </a:xfrm>
          <a:prstGeom prst="rect">
            <a:avLst/>
          </a:prstGeom>
          <a:noFill/>
          <a:ln>
            <a:noFill/>
          </a:ln>
        </p:spPr>
        <p:txBody>
          <a:bodyPr spcFirstLastPara="1" wrap="square" lIns="68575" tIns="34275" rIns="68575" bIns="34275" anchor="b" anchorCtr="0">
            <a:normAutofit/>
          </a:bodyPr>
          <a:lstStyle>
            <a:lvl1pPr marL="609585" marR="0" lvl="0" indent="-304792" algn="ctr">
              <a:lnSpc>
                <a:spcPct val="100000"/>
              </a:lnSpc>
              <a:spcBef>
                <a:spcPts val="1067"/>
              </a:spcBef>
              <a:spcAft>
                <a:spcPts val="0"/>
              </a:spcAft>
              <a:buClr>
                <a:schemeClr val="lt2"/>
              </a:buClr>
              <a:buSzPts val="1100"/>
              <a:buFont typeface="Arial"/>
              <a:buNone/>
              <a:defRPr sz="1467" b="1" i="0" u="none" strike="noStrike" cap="none">
                <a:solidFill>
                  <a:schemeClr val="lt2"/>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994" name="Google Shape;994;p103"/>
          <p:cNvSpPr txBox="1">
            <a:spLocks noGrp="1"/>
          </p:cNvSpPr>
          <p:nvPr>
            <p:ph type="body" idx="7"/>
          </p:nvPr>
        </p:nvSpPr>
        <p:spPr>
          <a:xfrm>
            <a:off x="5045615" y="5133699"/>
            <a:ext cx="2393200" cy="864800"/>
          </a:xfrm>
          <a:prstGeom prst="rect">
            <a:avLst/>
          </a:prstGeom>
          <a:noFill/>
          <a:ln>
            <a:noFill/>
          </a:ln>
        </p:spPr>
        <p:txBody>
          <a:bodyPr spcFirstLastPara="1" wrap="square" lIns="68575" tIns="34275" rIns="68575" bIns="34275" anchor="t" anchorCtr="0">
            <a:normAutofit/>
          </a:bodyPr>
          <a:lstStyle>
            <a:lvl1pPr marL="609585" marR="0" lvl="0" indent="-304792" algn="ctr">
              <a:lnSpc>
                <a:spcPct val="100000"/>
              </a:lnSpc>
              <a:spcBef>
                <a:spcPts val="1067"/>
              </a:spcBef>
              <a:spcAft>
                <a:spcPts val="0"/>
              </a:spcAft>
              <a:buClr>
                <a:srgbClr val="3D3D3D"/>
              </a:buClr>
              <a:buSzPts val="1100"/>
              <a:buFont typeface="Arial"/>
              <a:buNone/>
              <a:defRPr sz="1467" b="0" i="0" u="none" strike="noStrike" cap="none">
                <a:solidFill>
                  <a:srgbClr val="3D3D3D"/>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995" name="Google Shape;995;p103"/>
          <p:cNvSpPr txBox="1">
            <a:spLocks noGrp="1"/>
          </p:cNvSpPr>
          <p:nvPr>
            <p:ph type="body" idx="8"/>
          </p:nvPr>
        </p:nvSpPr>
        <p:spPr>
          <a:xfrm>
            <a:off x="8694852" y="4548473"/>
            <a:ext cx="2393200" cy="512000"/>
          </a:xfrm>
          <a:prstGeom prst="rect">
            <a:avLst/>
          </a:prstGeom>
          <a:noFill/>
          <a:ln>
            <a:noFill/>
          </a:ln>
        </p:spPr>
        <p:txBody>
          <a:bodyPr spcFirstLastPara="1" wrap="square" lIns="68575" tIns="34275" rIns="68575" bIns="34275" anchor="b" anchorCtr="0">
            <a:normAutofit/>
          </a:bodyPr>
          <a:lstStyle>
            <a:lvl1pPr marL="609585" marR="0" lvl="0" indent="-304792" algn="ctr">
              <a:lnSpc>
                <a:spcPct val="100000"/>
              </a:lnSpc>
              <a:spcBef>
                <a:spcPts val="1067"/>
              </a:spcBef>
              <a:spcAft>
                <a:spcPts val="0"/>
              </a:spcAft>
              <a:buClr>
                <a:schemeClr val="lt2"/>
              </a:buClr>
              <a:buSzPts val="1100"/>
              <a:buFont typeface="Arial"/>
              <a:buNone/>
              <a:defRPr sz="1467" b="1" i="0" u="none" strike="noStrike" cap="none">
                <a:solidFill>
                  <a:schemeClr val="lt2"/>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996" name="Google Shape;996;p103"/>
          <p:cNvSpPr txBox="1">
            <a:spLocks noGrp="1"/>
          </p:cNvSpPr>
          <p:nvPr>
            <p:ph type="body" idx="9"/>
          </p:nvPr>
        </p:nvSpPr>
        <p:spPr>
          <a:xfrm>
            <a:off x="8694852" y="5133699"/>
            <a:ext cx="2393200" cy="864800"/>
          </a:xfrm>
          <a:prstGeom prst="rect">
            <a:avLst/>
          </a:prstGeom>
          <a:noFill/>
          <a:ln>
            <a:noFill/>
          </a:ln>
        </p:spPr>
        <p:txBody>
          <a:bodyPr spcFirstLastPara="1" wrap="square" lIns="68575" tIns="34275" rIns="68575" bIns="34275" anchor="t" anchorCtr="0">
            <a:normAutofit/>
          </a:bodyPr>
          <a:lstStyle>
            <a:lvl1pPr marL="609585" marR="0" lvl="0" indent="-304792" algn="ctr">
              <a:lnSpc>
                <a:spcPct val="100000"/>
              </a:lnSpc>
              <a:spcBef>
                <a:spcPts val="1067"/>
              </a:spcBef>
              <a:spcAft>
                <a:spcPts val="0"/>
              </a:spcAft>
              <a:buClr>
                <a:srgbClr val="3D3D3D"/>
              </a:buClr>
              <a:buSzPts val="1100"/>
              <a:buFont typeface="Arial"/>
              <a:buNone/>
              <a:defRPr sz="1467" b="0" i="0" u="none" strike="noStrike" cap="none">
                <a:solidFill>
                  <a:srgbClr val="3D3D3D"/>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997" name="Google Shape;997;p103"/>
          <p:cNvSpPr txBox="1">
            <a:spLocks noGrp="1"/>
          </p:cNvSpPr>
          <p:nvPr>
            <p:ph type="sldNum" idx="12"/>
          </p:nvPr>
        </p:nvSpPr>
        <p:spPr>
          <a:xfrm>
            <a:off x="11608904" y="6474943"/>
            <a:ext cx="508400" cy="288400"/>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1467" b="0" i="0" u="none" strike="noStrike" cap="none">
                <a:solidFill>
                  <a:schemeClr val="dk1"/>
                </a:solidFill>
                <a:latin typeface="Lato"/>
                <a:ea typeface="Lato"/>
                <a:cs typeface="Lato"/>
                <a:sym typeface="Lato"/>
              </a:defRPr>
            </a:lvl1pPr>
            <a:lvl2pPr marL="0" lvl="1" indent="0" algn="r">
              <a:spcBef>
                <a:spcPts val="0"/>
              </a:spcBef>
              <a:buNone/>
              <a:defRPr sz="1467" b="0" i="0" u="none" strike="noStrike" cap="none">
                <a:solidFill>
                  <a:schemeClr val="dk1"/>
                </a:solidFill>
                <a:latin typeface="Lato"/>
                <a:ea typeface="Lato"/>
                <a:cs typeface="Lato"/>
                <a:sym typeface="Lato"/>
              </a:defRPr>
            </a:lvl2pPr>
            <a:lvl3pPr marL="0" lvl="2" indent="0" algn="r">
              <a:spcBef>
                <a:spcPts val="0"/>
              </a:spcBef>
              <a:buNone/>
              <a:defRPr sz="1467" b="0" i="0" u="none" strike="noStrike" cap="none">
                <a:solidFill>
                  <a:schemeClr val="dk1"/>
                </a:solidFill>
                <a:latin typeface="Lato"/>
                <a:ea typeface="Lato"/>
                <a:cs typeface="Lato"/>
                <a:sym typeface="Lato"/>
              </a:defRPr>
            </a:lvl3pPr>
            <a:lvl4pPr marL="0" lvl="3" indent="0" algn="r">
              <a:spcBef>
                <a:spcPts val="0"/>
              </a:spcBef>
              <a:buNone/>
              <a:defRPr sz="1467" b="0" i="0" u="none" strike="noStrike" cap="none">
                <a:solidFill>
                  <a:schemeClr val="dk1"/>
                </a:solidFill>
                <a:latin typeface="Lato"/>
                <a:ea typeface="Lato"/>
                <a:cs typeface="Lato"/>
                <a:sym typeface="Lato"/>
              </a:defRPr>
            </a:lvl4pPr>
            <a:lvl5pPr marL="0" lvl="4" indent="0" algn="r">
              <a:spcBef>
                <a:spcPts val="0"/>
              </a:spcBef>
              <a:buNone/>
              <a:defRPr sz="1467" b="0" i="0" u="none" strike="noStrike" cap="none">
                <a:solidFill>
                  <a:schemeClr val="dk1"/>
                </a:solidFill>
                <a:latin typeface="Lato"/>
                <a:ea typeface="Lato"/>
                <a:cs typeface="Lato"/>
                <a:sym typeface="Lato"/>
              </a:defRPr>
            </a:lvl5pPr>
            <a:lvl6pPr marL="0" lvl="5" indent="0" algn="r">
              <a:spcBef>
                <a:spcPts val="0"/>
              </a:spcBef>
              <a:buNone/>
              <a:defRPr sz="1467" b="0" i="0" u="none" strike="noStrike" cap="none">
                <a:solidFill>
                  <a:schemeClr val="dk1"/>
                </a:solidFill>
                <a:latin typeface="Lato"/>
                <a:ea typeface="Lato"/>
                <a:cs typeface="Lato"/>
                <a:sym typeface="Lato"/>
              </a:defRPr>
            </a:lvl6pPr>
            <a:lvl7pPr marL="0" lvl="6" indent="0" algn="r">
              <a:spcBef>
                <a:spcPts val="0"/>
              </a:spcBef>
              <a:buNone/>
              <a:defRPr sz="1467" b="0" i="0" u="none" strike="noStrike" cap="none">
                <a:solidFill>
                  <a:schemeClr val="dk1"/>
                </a:solidFill>
                <a:latin typeface="Lato"/>
                <a:ea typeface="Lato"/>
                <a:cs typeface="Lato"/>
                <a:sym typeface="Lato"/>
              </a:defRPr>
            </a:lvl7pPr>
            <a:lvl8pPr marL="0" lvl="7" indent="0" algn="r">
              <a:spcBef>
                <a:spcPts val="0"/>
              </a:spcBef>
              <a:buNone/>
              <a:defRPr sz="1467" b="0" i="0" u="none" strike="noStrike" cap="none">
                <a:solidFill>
                  <a:schemeClr val="dk1"/>
                </a:solidFill>
                <a:latin typeface="Lato"/>
                <a:ea typeface="Lato"/>
                <a:cs typeface="Lato"/>
                <a:sym typeface="Lato"/>
              </a:defRPr>
            </a:lvl8pPr>
            <a:lvl9pPr marL="0" lvl="8" indent="0" algn="r">
              <a:spcBef>
                <a:spcPts val="0"/>
              </a:spcBef>
              <a:buNone/>
              <a:defRPr sz="1467" b="0" i="0" u="none" strike="noStrike" cap="none">
                <a:solidFill>
                  <a:schemeClr val="dk1"/>
                </a:solidFill>
                <a:latin typeface="Lato"/>
                <a:ea typeface="Lato"/>
                <a:cs typeface="Lato"/>
                <a:sym typeface="Lato"/>
              </a:defRPr>
            </a:lvl9pPr>
          </a:lstStyle>
          <a:p>
            <a:fld id="{00000000-1234-1234-1234-123412341234}" type="slidenum">
              <a:rPr lang="en" smtClean="0"/>
              <a:pPr/>
              <a:t>‹#›</a:t>
            </a:fld>
            <a:endParaRPr lang="en"/>
          </a:p>
        </p:txBody>
      </p:sp>
      <p:sp>
        <p:nvSpPr>
          <p:cNvPr id="998" name="Google Shape;998;p103"/>
          <p:cNvSpPr txBox="1">
            <a:spLocks noGrp="1"/>
          </p:cNvSpPr>
          <p:nvPr>
            <p:ph type="body" idx="13"/>
          </p:nvPr>
        </p:nvSpPr>
        <p:spPr>
          <a:xfrm>
            <a:off x="439271" y="190833"/>
            <a:ext cx="11313600" cy="1225600"/>
          </a:xfrm>
          <a:prstGeom prst="rect">
            <a:avLst/>
          </a:prstGeom>
          <a:noFill/>
          <a:ln>
            <a:noFill/>
          </a:ln>
        </p:spPr>
        <p:txBody>
          <a:bodyPr spcFirstLastPara="1" wrap="square" lIns="68575" tIns="34275" rIns="68575" bIns="34275" anchor="b" anchorCtr="0">
            <a:normAutofit/>
          </a:bodyPr>
          <a:lstStyle>
            <a:lvl1pPr marL="609585" marR="0" lvl="0" indent="-304792" algn="l">
              <a:lnSpc>
                <a:spcPct val="100000"/>
              </a:lnSpc>
              <a:spcBef>
                <a:spcPts val="1067"/>
              </a:spcBef>
              <a:spcAft>
                <a:spcPts val="0"/>
              </a:spcAft>
              <a:buClr>
                <a:schemeClr val="dk1"/>
              </a:buClr>
              <a:buSzPts val="3000"/>
              <a:buFont typeface="Arial"/>
              <a:buNone/>
              <a:defRPr sz="4000" b="1" i="0" u="none" strike="noStrike" cap="none">
                <a:solidFill>
                  <a:schemeClr val="dk1"/>
                </a:solidFill>
                <a:latin typeface="Lato"/>
                <a:ea typeface="Lato"/>
                <a:cs typeface="Lato"/>
                <a:sym typeface="Lato"/>
              </a:defRPr>
            </a:lvl1pPr>
            <a:lvl2pPr marL="1219170" marR="0" lvl="1" indent="-304792" algn="l">
              <a:lnSpc>
                <a:spcPct val="90000"/>
              </a:lnSpc>
              <a:spcBef>
                <a:spcPts val="533"/>
              </a:spcBef>
              <a:spcAft>
                <a:spcPts val="0"/>
              </a:spcAft>
              <a:buClr>
                <a:schemeClr val="dk1"/>
              </a:buClr>
              <a:buSzPts val="1800"/>
              <a:buFont typeface="Arial"/>
              <a:buNone/>
              <a:defRPr sz="2400" b="0" i="0" u="none" strike="noStrike" cap="none">
                <a:solidFill>
                  <a:schemeClr val="dk1"/>
                </a:solidFill>
                <a:latin typeface="Lato"/>
                <a:ea typeface="Lato"/>
                <a:cs typeface="Lato"/>
                <a:sym typeface="Lato"/>
              </a:defRPr>
            </a:lvl2pPr>
            <a:lvl3pPr marL="1828754" marR="0" lvl="2" indent="-304792" algn="l">
              <a:lnSpc>
                <a:spcPct val="90000"/>
              </a:lnSpc>
              <a:spcBef>
                <a:spcPts val="533"/>
              </a:spcBef>
              <a:spcAft>
                <a:spcPts val="0"/>
              </a:spcAft>
              <a:buClr>
                <a:schemeClr val="dk1"/>
              </a:buClr>
              <a:buSzPts val="1500"/>
              <a:buFont typeface="Arial"/>
              <a:buNone/>
              <a:defRPr sz="2000" b="0" i="0" u="none" strike="noStrike" cap="none">
                <a:solidFill>
                  <a:schemeClr val="dk1"/>
                </a:solidFill>
                <a:latin typeface="Lato"/>
                <a:ea typeface="Lato"/>
                <a:cs typeface="Lato"/>
                <a:sym typeface="Lato"/>
              </a:defRPr>
            </a:lvl3pPr>
            <a:lvl4pPr marL="2438339" marR="0" lvl="3"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4pPr>
            <a:lvl5pPr marL="3047924" marR="0" lvl="4" indent="-304792" algn="l">
              <a:lnSpc>
                <a:spcPct val="90000"/>
              </a:lnSpc>
              <a:spcBef>
                <a:spcPts val="533"/>
              </a:spcBef>
              <a:spcAft>
                <a:spcPts val="0"/>
              </a:spcAft>
              <a:buClr>
                <a:schemeClr val="dk1"/>
              </a:buClr>
              <a:buSzPts val="1400"/>
              <a:buFont typeface="Arial"/>
              <a:buNone/>
              <a:defRPr sz="1867" b="0" i="0" u="none" strike="noStrike" cap="none">
                <a:solidFill>
                  <a:schemeClr val="dk1"/>
                </a:solidFill>
                <a:latin typeface="Lato"/>
                <a:ea typeface="Lato"/>
                <a:cs typeface="Lato"/>
                <a:sym typeface="Lato"/>
              </a:defRPr>
            </a:lvl5pPr>
            <a:lvl6pPr marL="3657509" marR="0" lvl="5"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6pPr>
            <a:lvl7pPr marL="4267093" marR="0" lvl="6"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7pPr>
            <a:lvl8pPr marL="4876678" marR="0" lvl="7"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8pPr>
            <a:lvl9pPr marL="5486263" marR="0" lvl="8" indent="-423323" algn="l">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2793979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6D5BFE72-F6D1-4225-7A0E-362EDB5D57C9}"/>
              </a:ext>
            </a:extLst>
          </p:cNvPr>
          <p:cNvSpPr>
            <a:spLocks noGrp="1"/>
          </p:cNvSpPr>
          <p:nvPr>
            <p:ph type="sldNum" sz="quarter" idx="4"/>
          </p:nvPr>
        </p:nvSpPr>
        <p:spPr>
          <a:xfrm>
            <a:off x="10291155" y="6356351"/>
            <a:ext cx="1687485" cy="343708"/>
          </a:xfrm>
          <a:prstGeom prst="rect">
            <a:avLst/>
          </a:prstGeom>
        </p:spPr>
        <p:txBody>
          <a:bodyPr/>
          <a:lstStyle>
            <a:lvl1pPr algn="r">
              <a:defRPr/>
            </a:lvl1pPr>
          </a:lstStyle>
          <a:p>
            <a:fld id="{DA3191F6-569B-43B6-BFE8-E208C1B6C7B8}" type="slidenum">
              <a:rPr lang="en-US" smtClean="0"/>
              <a:pPr/>
              <a:t>‹#›</a:t>
            </a:fld>
            <a:endParaRPr lang="en-US"/>
          </a:p>
        </p:txBody>
      </p:sp>
    </p:spTree>
    <p:extLst>
      <p:ext uri="{BB962C8B-B14F-4D97-AF65-F5344CB8AC3E}">
        <p14:creationId xmlns:p14="http://schemas.microsoft.com/office/powerpoint/2010/main" val="24450670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C94FFA1C-2849-AF08-112F-E0961202DE62}"/>
              </a:ext>
            </a:extLst>
          </p:cNvPr>
          <p:cNvSpPr>
            <a:spLocks noGrp="1"/>
          </p:cNvSpPr>
          <p:nvPr>
            <p:ph type="title"/>
          </p:nvPr>
        </p:nvSpPr>
        <p:spPr>
          <a:xfrm>
            <a:off x="1165746" y="320675"/>
            <a:ext cx="10515600" cy="744037"/>
          </a:xfrm>
          <a:prstGeom prst="rect">
            <a:avLst/>
          </a:prstGeom>
        </p:spPr>
        <p:txBody>
          <a:bodyPr anchor="ctr" anchorCtr="0">
            <a:normAutofit/>
          </a:bodyPr>
          <a:lstStyle>
            <a:lvl1pPr>
              <a:defRPr b="1">
                <a:solidFill>
                  <a:srgbClr val="136A91"/>
                </a:solidFill>
              </a:defRPr>
            </a:lvl1pPr>
          </a:lstStyle>
          <a:p>
            <a:pPr algn="l"/>
            <a:endParaRPr lang="en-US" sz="2800">
              <a:solidFill>
                <a:srgbClr val="136A91"/>
              </a:solidFill>
            </a:endParaRPr>
          </a:p>
        </p:txBody>
      </p:sp>
      <p:sp>
        <p:nvSpPr>
          <p:cNvPr id="5" name="Slide Number Placeholder 3">
            <a:extLst>
              <a:ext uri="{FF2B5EF4-FFF2-40B4-BE49-F238E27FC236}">
                <a16:creationId xmlns:a16="http://schemas.microsoft.com/office/drawing/2014/main" id="{38133477-AA61-5B60-9668-60B5DE8A5494}"/>
              </a:ext>
            </a:extLst>
          </p:cNvPr>
          <p:cNvSpPr>
            <a:spLocks noGrp="1"/>
          </p:cNvSpPr>
          <p:nvPr>
            <p:ph type="sldNum" sz="quarter" idx="12"/>
          </p:nvPr>
        </p:nvSpPr>
        <p:spPr>
          <a:xfrm>
            <a:off x="10291155" y="6356351"/>
            <a:ext cx="1687485" cy="343708"/>
          </a:xfrm>
          <a:prstGeom prst="rect">
            <a:avLst/>
          </a:prstGeom>
        </p:spPr>
        <p:txBody>
          <a:bodyPr/>
          <a:lstStyle>
            <a:lvl1pPr algn="r">
              <a:defRPr/>
            </a:lvl1pPr>
          </a:lstStyle>
          <a:p>
            <a:fld id="{DA3191F6-569B-43B6-BFE8-E208C1B6C7B8}" type="slidenum">
              <a:rPr lang="en-US" smtClean="0"/>
              <a:pPr/>
              <a:t>‹#›</a:t>
            </a:fld>
            <a:endParaRPr lang="en-US"/>
          </a:p>
        </p:txBody>
      </p:sp>
      <p:sp>
        <p:nvSpPr>
          <p:cNvPr id="7" name="Content Placeholder 30">
            <a:extLst>
              <a:ext uri="{FF2B5EF4-FFF2-40B4-BE49-F238E27FC236}">
                <a16:creationId xmlns:a16="http://schemas.microsoft.com/office/drawing/2014/main" id="{1ABE8036-9595-C81A-C203-16FB729DE0A3}"/>
              </a:ext>
            </a:extLst>
          </p:cNvPr>
          <p:cNvSpPr>
            <a:spLocks noGrp="1"/>
          </p:cNvSpPr>
          <p:nvPr>
            <p:ph idx="1"/>
          </p:nvPr>
        </p:nvSpPr>
        <p:spPr>
          <a:xfrm>
            <a:off x="1164609" y="1316736"/>
            <a:ext cx="10515600" cy="4864608"/>
          </a:xfrm>
          <a:prstGeom prst="rect">
            <a:avLst/>
          </a:prstGeom>
        </p:spPr>
        <p:txBody>
          <a:bodyPr/>
          <a:lstStyle>
            <a:lvl1pPr>
              <a:defRPr sz="2400"/>
            </a:lvl1pPr>
          </a:lstStyle>
          <a:p>
            <a:endParaRPr lang="en-US"/>
          </a:p>
        </p:txBody>
      </p:sp>
    </p:spTree>
    <p:extLst>
      <p:ext uri="{BB962C8B-B14F-4D97-AF65-F5344CB8AC3E}">
        <p14:creationId xmlns:p14="http://schemas.microsoft.com/office/powerpoint/2010/main" val="1996885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DE90EEC-F053-4CAE-8EB0-238CAA77B327}"/>
              </a:ext>
            </a:extLst>
          </p:cNvPr>
          <p:cNvSpPr>
            <a:spLocks noGrp="1"/>
          </p:cNvSpPr>
          <p:nvPr>
            <p:ph type="title" hasCustomPrompt="1"/>
          </p:nvPr>
        </p:nvSpPr>
        <p:spPr>
          <a:xfrm>
            <a:off x="495300" y="18255"/>
            <a:ext cx="10128364" cy="1325563"/>
          </a:xfrm>
          <a:prstGeom prst="rect">
            <a:avLst/>
          </a:prstGeom>
        </p:spPr>
        <p:txBody>
          <a:bodyPr anchor="ctr" anchorCtr="0">
            <a:normAutofit/>
          </a:bodyPr>
          <a:lstStyle/>
          <a:p>
            <a:r>
              <a:rPr lang="en-US" sz="3200">
                <a:solidFill>
                  <a:schemeClr val="bg1"/>
                </a:solidFill>
                <a:effectLst>
                  <a:outerShdw blurRad="38100" dist="38100" dir="2700000" algn="tl">
                    <a:srgbClr val="000000">
                      <a:alpha val="43137"/>
                    </a:srgbClr>
                  </a:outerShdw>
                </a:effectLst>
                <a:latin typeface="Tw Cen MT" panose="020B0602020104020603" pitchFamily="34" charset="0"/>
              </a:rPr>
              <a:t>Header</a:t>
            </a:r>
            <a:endParaRPr lang="en-US" sz="3600">
              <a:solidFill>
                <a:schemeClr val="bg1"/>
              </a:solidFill>
              <a:effectLst>
                <a:outerShdw blurRad="38100" dist="38100" dir="2700000" algn="tl">
                  <a:srgbClr val="000000">
                    <a:alpha val="43137"/>
                  </a:srgbClr>
                </a:outerShdw>
              </a:effectLst>
              <a:latin typeface="Tw Cen MT" panose="020B0602020104020603" pitchFamily="34" charset="0"/>
            </a:endParaRPr>
          </a:p>
        </p:txBody>
      </p:sp>
      <p:sp>
        <p:nvSpPr>
          <p:cNvPr id="8" name="Content Placeholder 2">
            <a:extLst>
              <a:ext uri="{FF2B5EF4-FFF2-40B4-BE49-F238E27FC236}">
                <a16:creationId xmlns:a16="http://schemas.microsoft.com/office/drawing/2014/main" id="{AF64377F-955F-45EB-8379-0D74804657DF}"/>
              </a:ext>
            </a:extLst>
          </p:cNvPr>
          <p:cNvSpPr>
            <a:spLocks noGrp="1"/>
          </p:cNvSpPr>
          <p:nvPr>
            <p:ph idx="1"/>
          </p:nvPr>
        </p:nvSpPr>
        <p:spPr>
          <a:xfrm>
            <a:off x="495300" y="1708394"/>
            <a:ext cx="11201400" cy="4739297"/>
          </a:xfrm>
          <a:prstGeom prst="rect">
            <a:avLst/>
          </a:prstGeom>
        </p:spPr>
        <p:txBody>
          <a:bodyPr>
            <a:normAutofit/>
          </a:bodyPr>
          <a:lstStyle/>
          <a:p>
            <a:endParaRPr lang="en-US" sz="2400">
              <a:latin typeface="Tw Cen MT" panose="020B0602020104020603" pitchFamily="34" charset="0"/>
            </a:endParaRPr>
          </a:p>
        </p:txBody>
      </p:sp>
      <p:sp>
        <p:nvSpPr>
          <p:cNvPr id="9" name="Slide Number Placeholder 14">
            <a:extLst>
              <a:ext uri="{FF2B5EF4-FFF2-40B4-BE49-F238E27FC236}">
                <a16:creationId xmlns:a16="http://schemas.microsoft.com/office/drawing/2014/main" id="{248D2990-EF2E-4BCB-A78D-6BD92C51E021}"/>
              </a:ext>
            </a:extLst>
          </p:cNvPr>
          <p:cNvSpPr>
            <a:spLocks noGrp="1"/>
          </p:cNvSpPr>
          <p:nvPr>
            <p:ph type="sldNum" sz="quarter" idx="12"/>
          </p:nvPr>
        </p:nvSpPr>
        <p:spPr>
          <a:xfrm>
            <a:off x="11696700" y="6419361"/>
            <a:ext cx="365066" cy="318784"/>
          </a:xfrm>
          <a:prstGeom prst="rect">
            <a:avLst/>
          </a:prstGeom>
        </p:spPr>
        <p:txBody>
          <a:bodyPr/>
          <a:lstStyle/>
          <a:p>
            <a:fld id="{88CE7937-128E-4595-8BDA-0229FEBE1BCA}" type="slidenum">
              <a:rPr lang="en-US" smtClean="0">
                <a:solidFill>
                  <a:srgbClr val="015D83"/>
                </a:solidFill>
                <a:latin typeface="Tw Cen MT" panose="020B0602020104020603" pitchFamily="34" charset="0"/>
              </a:rPr>
              <a:t>‹#›</a:t>
            </a:fld>
            <a:endParaRPr lang="en-US">
              <a:solidFill>
                <a:srgbClr val="015D83"/>
              </a:solidFill>
              <a:latin typeface="Tw Cen MT" panose="020B0602020104020603" pitchFamily="34" charset="0"/>
            </a:endParaRPr>
          </a:p>
        </p:txBody>
      </p:sp>
    </p:spTree>
    <p:extLst>
      <p:ext uri="{BB962C8B-B14F-4D97-AF65-F5344CB8AC3E}">
        <p14:creationId xmlns:p14="http://schemas.microsoft.com/office/powerpoint/2010/main" val="9934377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9">
            <a:extLst>
              <a:ext uri="{FF2B5EF4-FFF2-40B4-BE49-F238E27FC236}">
                <a16:creationId xmlns:a16="http://schemas.microsoft.com/office/drawing/2014/main" id="{5F900CA0-882B-6123-D1FA-616B3E443CD3}"/>
              </a:ext>
            </a:extLst>
          </p:cNvPr>
          <p:cNvSpPr>
            <a:spLocks noGrp="1"/>
          </p:cNvSpPr>
          <p:nvPr>
            <p:ph type="title"/>
          </p:nvPr>
        </p:nvSpPr>
        <p:spPr>
          <a:xfrm>
            <a:off x="1165746" y="320675"/>
            <a:ext cx="10515600" cy="744037"/>
          </a:xfrm>
          <a:prstGeom prst="rect">
            <a:avLst/>
          </a:prstGeom>
        </p:spPr>
        <p:txBody>
          <a:bodyPr>
            <a:normAutofit/>
          </a:bodyPr>
          <a:lstStyle>
            <a:lvl1pPr>
              <a:defRPr b="1">
                <a:latin typeface="Tw Cen MT" panose="020B0602020104020603" pitchFamily="34" charset="0"/>
              </a:defRPr>
            </a:lvl1pPr>
          </a:lstStyle>
          <a:p>
            <a:pPr algn="l"/>
            <a:endParaRPr lang="en-US" sz="2800">
              <a:solidFill>
                <a:srgbClr val="136A91"/>
              </a:solidFill>
            </a:endParaRPr>
          </a:p>
        </p:txBody>
      </p:sp>
      <p:sp>
        <p:nvSpPr>
          <p:cNvPr id="8" name="Slide Number Placeholder 3">
            <a:extLst>
              <a:ext uri="{FF2B5EF4-FFF2-40B4-BE49-F238E27FC236}">
                <a16:creationId xmlns:a16="http://schemas.microsoft.com/office/drawing/2014/main" id="{D6A08C83-5B0F-3E4F-93BF-D67BB41D20D9}"/>
              </a:ext>
            </a:extLst>
          </p:cNvPr>
          <p:cNvSpPr>
            <a:spLocks noGrp="1"/>
          </p:cNvSpPr>
          <p:nvPr>
            <p:ph type="sldNum" sz="quarter" idx="12"/>
          </p:nvPr>
        </p:nvSpPr>
        <p:spPr>
          <a:xfrm>
            <a:off x="10291155" y="6356351"/>
            <a:ext cx="1687485" cy="343708"/>
          </a:xfrm>
          <a:prstGeom prst="rect">
            <a:avLst/>
          </a:prstGeom>
        </p:spPr>
        <p:txBody>
          <a:bodyPr/>
          <a:lstStyle>
            <a:lvl1pPr>
              <a:defRPr sz="1800">
                <a:solidFill>
                  <a:schemeClr val="tx1"/>
                </a:solidFill>
                <a:latin typeface="Tw Cen MT" panose="020B0602020104020603" pitchFamily="34" charset="0"/>
              </a:defRPr>
            </a:lvl1pPr>
          </a:lstStyle>
          <a:p>
            <a:fld id="{DA3191F6-569B-43B6-BFE8-E208C1B6C7B8}" type="slidenum">
              <a:rPr lang="en-US" smtClean="0"/>
              <a:pPr/>
              <a:t>‹#›</a:t>
            </a:fld>
            <a:endParaRPr lang="en-US"/>
          </a:p>
        </p:txBody>
      </p:sp>
      <p:sp>
        <p:nvSpPr>
          <p:cNvPr id="9" name="Content Placeholder 30">
            <a:extLst>
              <a:ext uri="{FF2B5EF4-FFF2-40B4-BE49-F238E27FC236}">
                <a16:creationId xmlns:a16="http://schemas.microsoft.com/office/drawing/2014/main" id="{7AD24617-0DDD-FEEB-149B-23F7CCEDD337}"/>
              </a:ext>
            </a:extLst>
          </p:cNvPr>
          <p:cNvSpPr>
            <a:spLocks noGrp="1"/>
          </p:cNvSpPr>
          <p:nvPr>
            <p:ph idx="4294967295"/>
          </p:nvPr>
        </p:nvSpPr>
        <p:spPr>
          <a:xfrm>
            <a:off x="1164609" y="1316736"/>
            <a:ext cx="10515600" cy="4864608"/>
          </a:xfrm>
          <a:prstGeom prst="rect">
            <a:avLst/>
          </a:prstGeom>
        </p:spPr>
        <p:txBody>
          <a:bodyPr/>
          <a:lstStyle>
            <a:lvl1pPr>
              <a:defRPr>
                <a:latin typeface="Tw Cen MT" panose="020B0602020104020603" pitchFamily="34" charset="0"/>
              </a:defRPr>
            </a:lvl1pPr>
          </a:lstStyle>
          <a:p>
            <a:endParaRPr lang="en-US" sz="2400"/>
          </a:p>
        </p:txBody>
      </p:sp>
    </p:spTree>
    <p:extLst>
      <p:ext uri="{BB962C8B-B14F-4D97-AF65-F5344CB8AC3E}">
        <p14:creationId xmlns:p14="http://schemas.microsoft.com/office/powerpoint/2010/main" val="35662397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hank You">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152AC50-5EFF-04A1-15C0-224BB760F472}"/>
              </a:ext>
            </a:extLst>
          </p:cNvPr>
          <p:cNvPicPr>
            <a:picLocks noChangeAspect="1"/>
          </p:cNvPicPr>
          <p:nvPr userDrawn="1"/>
        </p:nvPicPr>
        <p:blipFill rotWithShape="1">
          <a:blip r:embed="rId2">
            <a:extLst>
              <a:ext uri="{28A0092B-C50C-407E-A947-70E740481C1C}">
                <a14:useLocalDpi xmlns:a14="http://schemas.microsoft.com/office/drawing/2010/main"/>
              </a:ext>
            </a:extLst>
          </a:blip>
          <a:srcRect l="16832" r="16832"/>
          <a:stretch/>
        </p:blipFill>
        <p:spPr>
          <a:xfrm>
            <a:off x="0" y="1980149"/>
            <a:ext cx="12192000" cy="2897702"/>
          </a:xfrm>
          <a:prstGeom prst="rect">
            <a:avLst/>
          </a:prstGeom>
        </p:spPr>
      </p:pic>
    </p:spTree>
    <p:extLst>
      <p:ext uri="{BB962C8B-B14F-4D97-AF65-F5344CB8AC3E}">
        <p14:creationId xmlns:p14="http://schemas.microsoft.com/office/powerpoint/2010/main" val="1080351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3" name="Picture 2" descr="A picture containing dark&#10;&#10;Description automatically generated">
            <a:extLst>
              <a:ext uri="{FF2B5EF4-FFF2-40B4-BE49-F238E27FC236}">
                <a16:creationId xmlns:a16="http://schemas.microsoft.com/office/drawing/2014/main" id="{E256A59C-2F53-42E9-B168-5B1D21B590A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0818" t="3496" r="30671" b="2376"/>
          <a:stretch/>
        </p:blipFill>
        <p:spPr>
          <a:xfrm>
            <a:off x="8316687" y="1"/>
            <a:ext cx="3889829" cy="5660571"/>
          </a:xfrm>
          <a:prstGeom prst="rect">
            <a:avLst/>
          </a:prstGeom>
        </p:spPr>
      </p:pic>
      <p:sp>
        <p:nvSpPr>
          <p:cNvPr id="4" name="Title 1">
            <a:extLst>
              <a:ext uri="{FF2B5EF4-FFF2-40B4-BE49-F238E27FC236}">
                <a16:creationId xmlns:a16="http://schemas.microsoft.com/office/drawing/2014/main" id="{B74844C8-2AA4-45F3-90A3-04A886F2969E}"/>
              </a:ext>
            </a:extLst>
          </p:cNvPr>
          <p:cNvSpPr>
            <a:spLocks noGrp="1"/>
          </p:cNvSpPr>
          <p:nvPr>
            <p:ph type="title"/>
          </p:nvPr>
        </p:nvSpPr>
        <p:spPr>
          <a:xfrm>
            <a:off x="609601" y="522514"/>
            <a:ext cx="7707087" cy="762000"/>
          </a:xfrm>
        </p:spPr>
        <p:txBody>
          <a:bodyPr>
            <a:noAutofit/>
          </a:bodyPr>
          <a:lstStyle>
            <a:lvl1pPr algn="l">
              <a:defRPr sz="3500">
                <a:solidFill>
                  <a:srgbClr val="003B5C"/>
                </a:solidFill>
              </a:defRPr>
            </a:lvl1pPr>
          </a:lstStyle>
          <a:p>
            <a:r>
              <a:rPr lang="en-US"/>
              <a:t>Click to edit Master title style</a:t>
            </a:r>
          </a:p>
        </p:txBody>
      </p:sp>
      <p:sp>
        <p:nvSpPr>
          <p:cNvPr id="5" name="Content Placeholder 2">
            <a:extLst>
              <a:ext uri="{FF2B5EF4-FFF2-40B4-BE49-F238E27FC236}">
                <a16:creationId xmlns:a16="http://schemas.microsoft.com/office/drawing/2014/main" id="{CF03A3CE-40C9-49C4-A165-6EF18EE3BBB3}"/>
              </a:ext>
            </a:extLst>
          </p:cNvPr>
          <p:cNvSpPr>
            <a:spLocks noGrp="1"/>
          </p:cNvSpPr>
          <p:nvPr>
            <p:ph idx="1"/>
          </p:nvPr>
        </p:nvSpPr>
        <p:spPr>
          <a:xfrm>
            <a:off x="609601" y="1382485"/>
            <a:ext cx="7707087" cy="4571999"/>
          </a:xfrm>
        </p:spPr>
        <p:txBody>
          <a:bodyPr/>
          <a:lstStyle>
            <a:lvl1pPr>
              <a:defRPr sz="3000">
                <a:solidFill>
                  <a:srgbClr val="003B5C"/>
                </a:solidFill>
              </a:defRPr>
            </a:lvl1pPr>
            <a:lvl2pPr>
              <a:defRPr sz="2700">
                <a:solidFill>
                  <a:srgbClr val="0077C8"/>
                </a:solidFill>
              </a:defRPr>
            </a:lvl2pPr>
            <a:lvl3pPr>
              <a:defRPr sz="2300">
                <a:solidFill>
                  <a:srgbClr val="003B5C"/>
                </a:solidFill>
              </a:defRPr>
            </a:lvl3pPr>
            <a:lvl4pPr>
              <a:defRPr sz="1900">
                <a:solidFill>
                  <a:srgbClr val="9E2A2B"/>
                </a:solidFill>
              </a:defRPr>
            </a:lvl4pPr>
            <a:lvl5pPr>
              <a:defRPr sz="1800">
                <a:solidFill>
                  <a:srgbClr val="003B5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3384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C3F4914-8BA0-4DE2-940A-7EBDFC4325F5}" type="datetimeFigureOut">
              <a:rPr lang="en-US" smtClean="0"/>
              <a:t>4/14/2025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solidFill>
            <a:srgbClr val="B7DB57"/>
          </a:solidFill>
        </p:spPr>
        <p:txBody>
          <a:bodyPr/>
          <a:lstStyle>
            <a:lvl1pPr>
              <a:defRPr>
                <a:solidFill>
                  <a:srgbClr val="FFFFFF"/>
                </a:solidFill>
              </a:defRPr>
            </a:lvl1pPr>
          </a:lstStyle>
          <a:p>
            <a:fld id="{51673D77-75BC-424E-BFFA-F0B1EFAD03D4}" type="slidenum">
              <a:rPr lang="en-US" smtClean="0"/>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519188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dirty="0"/>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sp>
        <p:nvSpPr>
          <p:cNvPr id="4" name="Text Placeholder 3">
            <a:extLst>
              <a:ext uri="{FF2B5EF4-FFF2-40B4-BE49-F238E27FC236}">
                <a16:creationId xmlns:a16="http://schemas.microsoft.com/office/drawing/2014/main" id="{57431E80-3A3E-C404-5774-64D726539B77}"/>
              </a:ext>
            </a:extLst>
          </p:cNvPr>
          <p:cNvSpPr>
            <a:spLocks noGrp="1"/>
          </p:cNvSpPr>
          <p:nvPr>
            <p:ph type="body" sz="quarter" idx="13"/>
          </p:nvPr>
        </p:nvSpPr>
        <p:spPr>
          <a:xfrm>
            <a:off x="836613" y="2011680"/>
            <a:ext cx="10501312" cy="392715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a:extLst>
              <a:ext uri="{FF2B5EF4-FFF2-40B4-BE49-F238E27FC236}">
                <a16:creationId xmlns:a16="http://schemas.microsoft.com/office/drawing/2014/main" id="{4DD3A86E-BBE5-088F-06D8-87782740C265}"/>
              </a:ext>
            </a:extLst>
          </p:cNvPr>
          <p:cNvSpPr>
            <a:spLocks noGrp="1"/>
          </p:cNvSpPr>
          <p:nvPr>
            <p:ph type="body" sz="quarter" idx="14"/>
          </p:nvPr>
        </p:nvSpPr>
        <p:spPr>
          <a:xfrm>
            <a:off x="836613" y="1092416"/>
            <a:ext cx="10501312" cy="462013"/>
          </a:xfrm>
        </p:spPr>
        <p:txBody>
          <a:bodyPr>
            <a:normAutofit/>
          </a:bodyPr>
          <a:lstStyle>
            <a:lvl1pPr marL="0" indent="0">
              <a:buNone/>
              <a:defRPr sz="2400" b="1" i="0">
                <a:solidFill>
                  <a:srgbClr val="020A78"/>
                </a:solidFill>
                <a:latin typeface="Montserrat SemiBold" pitchFamily="2" charset="77"/>
              </a:defRPr>
            </a:lvl1pPr>
          </a:lstStyle>
          <a:p>
            <a:pPr lvl="0"/>
            <a:r>
              <a:rPr lang="en-US"/>
              <a:t>Click to edit Master text styles</a:t>
            </a:r>
          </a:p>
        </p:txBody>
      </p:sp>
      <p:pic>
        <p:nvPicPr>
          <p:cNvPr id="9" name="Picture 8">
            <a:extLst>
              <a:ext uri="{FF2B5EF4-FFF2-40B4-BE49-F238E27FC236}">
                <a16:creationId xmlns:a16="http://schemas.microsoft.com/office/drawing/2014/main" id="{0519D05E-DD67-464C-BCFB-E904E627475C}"/>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24309536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05657DB-2492-3978-2AA4-9B3C7C56CBC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5321" r="30813"/>
          <a:stretch/>
        </p:blipFill>
        <p:spPr>
          <a:xfrm>
            <a:off x="7846869" y="-218974"/>
            <a:ext cx="4374161" cy="6019799"/>
          </a:xfrm>
          <a:prstGeom prst="rect">
            <a:avLst/>
          </a:prstGeom>
        </p:spPr>
      </p:pic>
      <p:sp>
        <p:nvSpPr>
          <p:cNvPr id="7" name="Title 1">
            <a:extLst>
              <a:ext uri="{FF2B5EF4-FFF2-40B4-BE49-F238E27FC236}">
                <a16:creationId xmlns:a16="http://schemas.microsoft.com/office/drawing/2014/main" id="{2C5A5713-0D57-7771-1CA0-CC533196E1BB}"/>
              </a:ext>
            </a:extLst>
          </p:cNvPr>
          <p:cNvSpPr>
            <a:spLocks noGrp="1"/>
          </p:cNvSpPr>
          <p:nvPr>
            <p:ph type="title"/>
          </p:nvPr>
        </p:nvSpPr>
        <p:spPr>
          <a:xfrm>
            <a:off x="609601" y="522514"/>
            <a:ext cx="7707087" cy="762000"/>
          </a:xfrm>
        </p:spPr>
        <p:txBody>
          <a:bodyPr>
            <a:noAutofit/>
          </a:bodyPr>
          <a:lstStyle>
            <a:lvl1pPr algn="l">
              <a:defRPr sz="3500">
                <a:solidFill>
                  <a:srgbClr val="003B5C"/>
                </a:solidFill>
              </a:defRPr>
            </a:lvl1pPr>
          </a:lstStyle>
          <a:p>
            <a:r>
              <a:rPr lang="en-US"/>
              <a:t>Click to edit Master title style</a:t>
            </a:r>
          </a:p>
        </p:txBody>
      </p:sp>
      <p:sp>
        <p:nvSpPr>
          <p:cNvPr id="8" name="Content Placeholder 2">
            <a:extLst>
              <a:ext uri="{FF2B5EF4-FFF2-40B4-BE49-F238E27FC236}">
                <a16:creationId xmlns:a16="http://schemas.microsoft.com/office/drawing/2014/main" id="{F87A028F-8E69-171E-DA54-690AA8305838}"/>
              </a:ext>
            </a:extLst>
          </p:cNvPr>
          <p:cNvSpPr>
            <a:spLocks noGrp="1"/>
          </p:cNvSpPr>
          <p:nvPr>
            <p:ph idx="1"/>
          </p:nvPr>
        </p:nvSpPr>
        <p:spPr>
          <a:xfrm>
            <a:off x="609601" y="1382485"/>
            <a:ext cx="7707087" cy="4571999"/>
          </a:xfrm>
        </p:spPr>
        <p:txBody>
          <a:bodyPr/>
          <a:lstStyle>
            <a:lvl1pPr>
              <a:defRPr sz="3000">
                <a:solidFill>
                  <a:srgbClr val="003B5C"/>
                </a:solidFill>
              </a:defRPr>
            </a:lvl1pPr>
            <a:lvl2pPr>
              <a:defRPr sz="2700">
                <a:solidFill>
                  <a:srgbClr val="0077C8"/>
                </a:solidFill>
              </a:defRPr>
            </a:lvl2pPr>
            <a:lvl3pPr>
              <a:defRPr sz="2300">
                <a:solidFill>
                  <a:srgbClr val="003B5C"/>
                </a:solidFill>
              </a:defRPr>
            </a:lvl3pPr>
            <a:lvl4pPr>
              <a:defRPr sz="1900">
                <a:solidFill>
                  <a:srgbClr val="9E2A2B"/>
                </a:solidFill>
              </a:defRPr>
            </a:lvl4pPr>
            <a:lvl5pPr>
              <a:defRPr sz="1800">
                <a:solidFill>
                  <a:srgbClr val="003B5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76873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B134F3C-79F8-4A46-B31C-E638532FA838}"/>
              </a:ext>
            </a:extLst>
          </p:cNvPr>
          <p:cNvSpPr>
            <a:spLocks noGrp="1"/>
          </p:cNvSpPr>
          <p:nvPr>
            <p:ph type="title"/>
          </p:nvPr>
        </p:nvSpPr>
        <p:spPr>
          <a:xfrm>
            <a:off x="609600" y="474889"/>
            <a:ext cx="10972800" cy="762000"/>
          </a:xfrm>
        </p:spPr>
        <p:txBody>
          <a:bodyPr/>
          <a:lstStyle>
            <a:lvl1pPr algn="l">
              <a:defRPr>
                <a:solidFill>
                  <a:srgbClr val="003B5C"/>
                </a:solidFill>
              </a:defRPr>
            </a:lvl1pPr>
          </a:lstStyle>
          <a:p>
            <a:r>
              <a:rPr lang="en-US"/>
              <a:t>Click to edit Master title style</a:t>
            </a:r>
          </a:p>
        </p:txBody>
      </p:sp>
      <p:sp>
        <p:nvSpPr>
          <p:cNvPr id="5" name="Content Placeholder 2">
            <a:extLst>
              <a:ext uri="{FF2B5EF4-FFF2-40B4-BE49-F238E27FC236}">
                <a16:creationId xmlns:a16="http://schemas.microsoft.com/office/drawing/2014/main" id="{5E9E628C-F9CA-4250-9715-CF5A06968D27}"/>
              </a:ext>
            </a:extLst>
          </p:cNvPr>
          <p:cNvSpPr>
            <a:spLocks noGrp="1"/>
          </p:cNvSpPr>
          <p:nvPr>
            <p:ph idx="1"/>
          </p:nvPr>
        </p:nvSpPr>
        <p:spPr>
          <a:xfrm>
            <a:off x="609600" y="1360714"/>
            <a:ext cx="10972800" cy="4191000"/>
          </a:xfrm>
        </p:spPr>
        <p:txBody>
          <a:bodyPr/>
          <a:lstStyle>
            <a:lvl1pPr>
              <a:defRPr sz="3000">
                <a:solidFill>
                  <a:srgbClr val="003B5C"/>
                </a:solidFill>
              </a:defRPr>
            </a:lvl1pPr>
            <a:lvl2pPr>
              <a:defRPr sz="2700">
                <a:solidFill>
                  <a:srgbClr val="0077C8"/>
                </a:solidFill>
              </a:defRPr>
            </a:lvl2pPr>
            <a:lvl3pPr>
              <a:defRPr sz="2300">
                <a:solidFill>
                  <a:srgbClr val="003B5C"/>
                </a:solidFill>
              </a:defRPr>
            </a:lvl3pPr>
            <a:lvl4pPr>
              <a:defRPr sz="1900">
                <a:solidFill>
                  <a:srgbClr val="9E2A2B"/>
                </a:solidFill>
              </a:defRPr>
            </a:lvl4pPr>
            <a:lvl5pPr>
              <a:defRPr sz="1800">
                <a:solidFill>
                  <a:srgbClr val="003B5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585131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isual Layout">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1A5AE45A-5F97-4C1C-A22E-3DEB60FDEA16}"/>
              </a:ext>
            </a:extLst>
          </p:cNvPr>
          <p:cNvGrpSpPr/>
          <p:nvPr userDrawn="1"/>
        </p:nvGrpSpPr>
        <p:grpSpPr>
          <a:xfrm>
            <a:off x="549982" y="1644075"/>
            <a:ext cx="11092037" cy="3047335"/>
            <a:chOff x="931517" y="2915246"/>
            <a:chExt cx="7063626" cy="2587470"/>
          </a:xfrm>
        </p:grpSpPr>
        <p:sp>
          <p:nvSpPr>
            <p:cNvPr id="16" name="Freeform 5">
              <a:extLst>
                <a:ext uri="{FF2B5EF4-FFF2-40B4-BE49-F238E27FC236}">
                  <a16:creationId xmlns:a16="http://schemas.microsoft.com/office/drawing/2014/main" id="{2A921AF3-F822-46DA-813C-3340F67571B0}"/>
                </a:ext>
              </a:extLst>
            </p:cNvPr>
            <p:cNvSpPr/>
            <p:nvPr/>
          </p:nvSpPr>
          <p:spPr>
            <a:xfrm>
              <a:off x="931517" y="2915246"/>
              <a:ext cx="2587470" cy="2587470"/>
            </a:xfrm>
            <a:custGeom>
              <a:avLst/>
              <a:gdLst>
                <a:gd name="connsiteX0" fmla="*/ 0 w 2342554"/>
                <a:gd name="connsiteY0" fmla="*/ 1171277 h 2342554"/>
                <a:gd name="connsiteX1" fmla="*/ 1171277 w 2342554"/>
                <a:gd name="connsiteY1" fmla="*/ 0 h 2342554"/>
                <a:gd name="connsiteX2" fmla="*/ 2342554 w 2342554"/>
                <a:gd name="connsiteY2" fmla="*/ 1171277 h 2342554"/>
                <a:gd name="connsiteX3" fmla="*/ 1171277 w 2342554"/>
                <a:gd name="connsiteY3" fmla="*/ 2342554 h 2342554"/>
                <a:gd name="connsiteX4" fmla="*/ 0 w 2342554"/>
                <a:gd name="connsiteY4" fmla="*/ 1171277 h 234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2554" h="2342554">
                  <a:moveTo>
                    <a:pt x="0" y="1171277"/>
                  </a:moveTo>
                  <a:cubicBezTo>
                    <a:pt x="0" y="524399"/>
                    <a:pt x="524399" y="0"/>
                    <a:pt x="1171277" y="0"/>
                  </a:cubicBezTo>
                  <a:cubicBezTo>
                    <a:pt x="1818155" y="0"/>
                    <a:pt x="2342554" y="524399"/>
                    <a:pt x="2342554" y="1171277"/>
                  </a:cubicBezTo>
                  <a:cubicBezTo>
                    <a:pt x="2342554" y="1818155"/>
                    <a:pt x="1818155" y="2342554"/>
                    <a:pt x="1171277" y="2342554"/>
                  </a:cubicBezTo>
                  <a:cubicBezTo>
                    <a:pt x="524399" y="2342554"/>
                    <a:pt x="0" y="1818155"/>
                    <a:pt x="0" y="1171277"/>
                  </a:cubicBezTo>
                  <a:close/>
                </a:path>
              </a:pathLst>
            </a:custGeom>
            <a:solidFill>
              <a:srgbClr val="003B5C"/>
            </a:solidFill>
            <a:ln w="3492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71978" tIns="363379" rIns="471978" bIns="363379" numCol="1" spcCol="1270" anchor="ctr" anchorCtr="0">
              <a:noAutofit/>
            </a:bodyPr>
            <a:lstStyle/>
            <a:p>
              <a:pPr marL="0" lvl="0" indent="0" algn="ctr" defTabSz="711200">
                <a:lnSpc>
                  <a:spcPct val="80000"/>
                </a:lnSpc>
                <a:spcBef>
                  <a:spcPct val="0"/>
                </a:spcBef>
                <a:buFont typeface="Arial"/>
                <a:buNone/>
              </a:pPr>
              <a:endParaRPr lang="en-US" sz="2000" kern="1200">
                <a:solidFill>
                  <a:schemeClr val="bg1"/>
                </a:solidFill>
              </a:endParaRPr>
            </a:p>
          </p:txBody>
        </p:sp>
        <p:sp>
          <p:nvSpPr>
            <p:cNvPr id="17" name="Freeform 7">
              <a:extLst>
                <a:ext uri="{FF2B5EF4-FFF2-40B4-BE49-F238E27FC236}">
                  <a16:creationId xmlns:a16="http://schemas.microsoft.com/office/drawing/2014/main" id="{1F9DD599-2606-4485-AAA4-8024E74FC86D}"/>
                </a:ext>
              </a:extLst>
            </p:cNvPr>
            <p:cNvSpPr/>
            <p:nvPr/>
          </p:nvSpPr>
          <p:spPr>
            <a:xfrm>
              <a:off x="3169595" y="2915246"/>
              <a:ext cx="2587470" cy="2587470"/>
            </a:xfrm>
            <a:custGeom>
              <a:avLst/>
              <a:gdLst>
                <a:gd name="connsiteX0" fmla="*/ 0 w 2342554"/>
                <a:gd name="connsiteY0" fmla="*/ 1171277 h 2342554"/>
                <a:gd name="connsiteX1" fmla="*/ 1171277 w 2342554"/>
                <a:gd name="connsiteY1" fmla="*/ 0 h 2342554"/>
                <a:gd name="connsiteX2" fmla="*/ 2342554 w 2342554"/>
                <a:gd name="connsiteY2" fmla="*/ 1171277 h 2342554"/>
                <a:gd name="connsiteX3" fmla="*/ 1171277 w 2342554"/>
                <a:gd name="connsiteY3" fmla="*/ 2342554 h 2342554"/>
                <a:gd name="connsiteX4" fmla="*/ 0 w 2342554"/>
                <a:gd name="connsiteY4" fmla="*/ 1171277 h 234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2554" h="2342554">
                  <a:moveTo>
                    <a:pt x="0" y="1171277"/>
                  </a:moveTo>
                  <a:cubicBezTo>
                    <a:pt x="0" y="524399"/>
                    <a:pt x="524399" y="0"/>
                    <a:pt x="1171277" y="0"/>
                  </a:cubicBezTo>
                  <a:cubicBezTo>
                    <a:pt x="1818155" y="0"/>
                    <a:pt x="2342554" y="524399"/>
                    <a:pt x="2342554" y="1171277"/>
                  </a:cubicBezTo>
                  <a:cubicBezTo>
                    <a:pt x="2342554" y="1818155"/>
                    <a:pt x="1818155" y="2342554"/>
                    <a:pt x="1171277" y="2342554"/>
                  </a:cubicBezTo>
                  <a:cubicBezTo>
                    <a:pt x="524399" y="2342554"/>
                    <a:pt x="0" y="1818155"/>
                    <a:pt x="0" y="1171277"/>
                  </a:cubicBezTo>
                  <a:close/>
                </a:path>
              </a:pathLst>
            </a:custGeom>
            <a:solidFill>
              <a:srgbClr val="B7DB57"/>
            </a:solidFill>
            <a:ln w="3492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71978" tIns="363379" rIns="471978" bIns="363379" numCol="1" spcCol="1270" anchor="ctr" anchorCtr="0">
              <a:noAutofit/>
            </a:bodyPr>
            <a:lstStyle/>
            <a:p>
              <a:pPr marL="0" lvl="0" indent="0" algn="ctr" defTabSz="711200">
                <a:lnSpc>
                  <a:spcPct val="80000"/>
                </a:lnSpc>
                <a:spcBef>
                  <a:spcPct val="0"/>
                </a:spcBef>
                <a:buFont typeface="Arial"/>
                <a:buNone/>
              </a:pPr>
              <a:endParaRPr lang="en-US" sz="2000" kern="1200">
                <a:solidFill>
                  <a:srgbClr val="003B5C"/>
                </a:solidFill>
              </a:endParaRPr>
            </a:p>
          </p:txBody>
        </p:sp>
        <p:sp>
          <p:nvSpPr>
            <p:cNvPr id="18" name="Freeform 10">
              <a:extLst>
                <a:ext uri="{FF2B5EF4-FFF2-40B4-BE49-F238E27FC236}">
                  <a16:creationId xmlns:a16="http://schemas.microsoft.com/office/drawing/2014/main" id="{807C954A-9AE4-4A1E-9308-153894AB0ECB}"/>
                </a:ext>
              </a:extLst>
            </p:cNvPr>
            <p:cNvSpPr/>
            <p:nvPr/>
          </p:nvSpPr>
          <p:spPr>
            <a:xfrm>
              <a:off x="5407673" y="2915246"/>
              <a:ext cx="2587470" cy="2587470"/>
            </a:xfrm>
            <a:custGeom>
              <a:avLst/>
              <a:gdLst>
                <a:gd name="connsiteX0" fmla="*/ 0 w 2342554"/>
                <a:gd name="connsiteY0" fmla="*/ 1171277 h 2342554"/>
                <a:gd name="connsiteX1" fmla="*/ 1171277 w 2342554"/>
                <a:gd name="connsiteY1" fmla="*/ 0 h 2342554"/>
                <a:gd name="connsiteX2" fmla="*/ 2342554 w 2342554"/>
                <a:gd name="connsiteY2" fmla="*/ 1171277 h 2342554"/>
                <a:gd name="connsiteX3" fmla="*/ 1171277 w 2342554"/>
                <a:gd name="connsiteY3" fmla="*/ 2342554 h 2342554"/>
                <a:gd name="connsiteX4" fmla="*/ 0 w 2342554"/>
                <a:gd name="connsiteY4" fmla="*/ 1171277 h 234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2554" h="2342554">
                  <a:moveTo>
                    <a:pt x="0" y="1171277"/>
                  </a:moveTo>
                  <a:cubicBezTo>
                    <a:pt x="0" y="524399"/>
                    <a:pt x="524399" y="0"/>
                    <a:pt x="1171277" y="0"/>
                  </a:cubicBezTo>
                  <a:cubicBezTo>
                    <a:pt x="1818155" y="0"/>
                    <a:pt x="2342554" y="524399"/>
                    <a:pt x="2342554" y="1171277"/>
                  </a:cubicBezTo>
                  <a:cubicBezTo>
                    <a:pt x="2342554" y="1818155"/>
                    <a:pt x="1818155" y="2342554"/>
                    <a:pt x="1171277" y="2342554"/>
                  </a:cubicBezTo>
                  <a:cubicBezTo>
                    <a:pt x="524399" y="2342554"/>
                    <a:pt x="0" y="1818155"/>
                    <a:pt x="0" y="1171277"/>
                  </a:cubicBezTo>
                  <a:close/>
                </a:path>
              </a:pathLst>
            </a:custGeom>
            <a:solidFill>
              <a:srgbClr val="0077C8"/>
            </a:solidFill>
            <a:ln w="3492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71978" tIns="363379" rIns="471978" bIns="363379" numCol="1" spcCol="1270" anchor="ctr" anchorCtr="0">
              <a:noAutofit/>
            </a:bodyPr>
            <a:lstStyle/>
            <a:p>
              <a:pPr marL="0" lvl="0" indent="0" algn="ctr" defTabSz="711200">
                <a:lnSpc>
                  <a:spcPct val="80000"/>
                </a:lnSpc>
                <a:spcBef>
                  <a:spcPct val="0"/>
                </a:spcBef>
                <a:buFont typeface="Arial"/>
                <a:buNone/>
              </a:pPr>
              <a:endParaRPr lang="en-US" sz="2000" kern="1200">
                <a:solidFill>
                  <a:schemeClr val="bg1"/>
                </a:solidFill>
              </a:endParaRPr>
            </a:p>
          </p:txBody>
        </p:sp>
      </p:grpSp>
      <p:sp>
        <p:nvSpPr>
          <p:cNvPr id="3" name="Text Placeholder 2">
            <a:extLst>
              <a:ext uri="{FF2B5EF4-FFF2-40B4-BE49-F238E27FC236}">
                <a16:creationId xmlns:a16="http://schemas.microsoft.com/office/drawing/2014/main" id="{FA85E45C-AD5A-4E64-A1B8-3691139CE7A1}"/>
              </a:ext>
            </a:extLst>
          </p:cNvPr>
          <p:cNvSpPr>
            <a:spLocks noGrp="1"/>
          </p:cNvSpPr>
          <p:nvPr>
            <p:ph type="body" sz="quarter" idx="10"/>
          </p:nvPr>
        </p:nvSpPr>
        <p:spPr>
          <a:xfrm>
            <a:off x="952500" y="2662918"/>
            <a:ext cx="2895600" cy="1076325"/>
          </a:xfrm>
        </p:spPr>
        <p:txBody>
          <a:bodyPr>
            <a:normAutofit/>
          </a:bodyPr>
          <a:lstStyle>
            <a:lvl1pPr marL="0" indent="0" algn="ctr">
              <a:buFontTx/>
              <a:buNone/>
              <a:defRPr sz="2000" b="1">
                <a:solidFill>
                  <a:schemeClr val="bg1"/>
                </a:solidFill>
              </a:defRPr>
            </a:lvl1pPr>
          </a:lstStyle>
          <a:p>
            <a:pPr lvl="0"/>
            <a:endParaRPr lang="en-US"/>
          </a:p>
          <a:p>
            <a:pPr lvl="0"/>
            <a:r>
              <a:rPr lang="en-US"/>
              <a:t>Click to add text.</a:t>
            </a:r>
          </a:p>
        </p:txBody>
      </p:sp>
      <p:sp>
        <p:nvSpPr>
          <p:cNvPr id="8" name="Text Placeholder 2">
            <a:extLst>
              <a:ext uri="{FF2B5EF4-FFF2-40B4-BE49-F238E27FC236}">
                <a16:creationId xmlns:a16="http://schemas.microsoft.com/office/drawing/2014/main" id="{43214397-B226-4D10-B25F-5CF0BDEB4472}"/>
              </a:ext>
            </a:extLst>
          </p:cNvPr>
          <p:cNvSpPr>
            <a:spLocks noGrp="1"/>
          </p:cNvSpPr>
          <p:nvPr>
            <p:ph type="body" sz="quarter" idx="11"/>
          </p:nvPr>
        </p:nvSpPr>
        <p:spPr>
          <a:xfrm>
            <a:off x="4466961" y="2662918"/>
            <a:ext cx="2895600" cy="1076325"/>
          </a:xfrm>
        </p:spPr>
        <p:txBody>
          <a:bodyPr>
            <a:normAutofit/>
          </a:bodyPr>
          <a:lstStyle>
            <a:lvl1pPr marL="0" indent="0" algn="ctr">
              <a:buFontTx/>
              <a:buNone/>
              <a:defRPr sz="2000" b="1">
                <a:solidFill>
                  <a:srgbClr val="003B5C"/>
                </a:solidFill>
              </a:defRPr>
            </a:lvl1pPr>
          </a:lstStyle>
          <a:p>
            <a:pPr lvl="0"/>
            <a:endParaRPr lang="en-US"/>
          </a:p>
          <a:p>
            <a:pPr lvl="0"/>
            <a:r>
              <a:rPr lang="en-US"/>
              <a:t>Click to add text.</a:t>
            </a:r>
          </a:p>
        </p:txBody>
      </p:sp>
      <p:sp>
        <p:nvSpPr>
          <p:cNvPr id="9" name="Text Placeholder 2">
            <a:extLst>
              <a:ext uri="{FF2B5EF4-FFF2-40B4-BE49-F238E27FC236}">
                <a16:creationId xmlns:a16="http://schemas.microsoft.com/office/drawing/2014/main" id="{29452198-AEE7-482A-9A39-C4822807885D}"/>
              </a:ext>
            </a:extLst>
          </p:cNvPr>
          <p:cNvSpPr>
            <a:spLocks noGrp="1"/>
          </p:cNvSpPr>
          <p:nvPr>
            <p:ph type="body" sz="quarter" idx="12"/>
          </p:nvPr>
        </p:nvSpPr>
        <p:spPr>
          <a:xfrm>
            <a:off x="8127556" y="2662918"/>
            <a:ext cx="2895600" cy="1076325"/>
          </a:xfrm>
        </p:spPr>
        <p:txBody>
          <a:bodyPr>
            <a:normAutofit/>
          </a:bodyPr>
          <a:lstStyle>
            <a:lvl1pPr marL="0" indent="0" algn="ctr">
              <a:buFontTx/>
              <a:buNone/>
              <a:defRPr sz="2000" b="1">
                <a:solidFill>
                  <a:schemeClr val="bg1"/>
                </a:solidFill>
              </a:defRPr>
            </a:lvl1pPr>
          </a:lstStyle>
          <a:p>
            <a:pPr lvl="0"/>
            <a:endParaRPr lang="en-US"/>
          </a:p>
          <a:p>
            <a:pPr lvl="0"/>
            <a:r>
              <a:rPr lang="en-US"/>
              <a:t>Click to add text.</a:t>
            </a:r>
          </a:p>
        </p:txBody>
      </p:sp>
      <p:sp>
        <p:nvSpPr>
          <p:cNvPr id="2" name="Title 1">
            <a:extLst>
              <a:ext uri="{FF2B5EF4-FFF2-40B4-BE49-F238E27FC236}">
                <a16:creationId xmlns:a16="http://schemas.microsoft.com/office/drawing/2014/main" id="{1B95289E-5DE8-6B94-344D-52A5D8543DEB}"/>
              </a:ext>
            </a:extLst>
          </p:cNvPr>
          <p:cNvSpPr>
            <a:spLocks noGrp="1"/>
          </p:cNvSpPr>
          <p:nvPr>
            <p:ph type="title"/>
          </p:nvPr>
        </p:nvSpPr>
        <p:spPr>
          <a:xfrm>
            <a:off x="609600" y="474889"/>
            <a:ext cx="10972800" cy="762000"/>
          </a:xfrm>
        </p:spPr>
        <p:txBody>
          <a:bodyPr/>
          <a:lstStyle>
            <a:lvl1pPr algn="l">
              <a:defRPr>
                <a:solidFill>
                  <a:srgbClr val="003B5C"/>
                </a:solidFill>
              </a:defRPr>
            </a:lvl1pPr>
          </a:lstStyle>
          <a:p>
            <a:r>
              <a:rPr lang="en-US"/>
              <a:t>Click to edit Master title style</a:t>
            </a:r>
          </a:p>
        </p:txBody>
      </p:sp>
    </p:spTree>
    <p:extLst>
      <p:ext uri="{BB962C8B-B14F-4D97-AF65-F5344CB8AC3E}">
        <p14:creationId xmlns:p14="http://schemas.microsoft.com/office/powerpoint/2010/main" val="30998538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459695"/>
            <a:ext cx="10972800" cy="762000"/>
          </a:xfrm>
        </p:spPr>
        <p:txBody>
          <a:bodyPr/>
          <a:lstStyle>
            <a:lvl1pPr algn="l">
              <a:defRPr>
                <a:solidFill>
                  <a:srgbClr val="003B5C"/>
                </a:solidFill>
              </a:defRPr>
            </a:lvl1pPr>
          </a:lstStyle>
          <a:p>
            <a:r>
              <a:rPr lang="en-US"/>
              <a:t>Click to edit Master title style</a:t>
            </a:r>
          </a:p>
        </p:txBody>
      </p:sp>
      <p:sp>
        <p:nvSpPr>
          <p:cNvPr id="3" name="Content Placeholder 2"/>
          <p:cNvSpPr>
            <a:spLocks noGrp="1"/>
          </p:cNvSpPr>
          <p:nvPr>
            <p:ph sz="half" idx="1"/>
          </p:nvPr>
        </p:nvSpPr>
        <p:spPr>
          <a:xfrm>
            <a:off x="609600" y="1328059"/>
            <a:ext cx="5384800" cy="4299856"/>
          </a:xfrm>
        </p:spPr>
        <p:txBody>
          <a:bodyPr/>
          <a:lstStyle>
            <a:lvl1pPr>
              <a:defRPr sz="2800">
                <a:solidFill>
                  <a:srgbClr val="003B5C"/>
                </a:solidFill>
              </a:defRPr>
            </a:lvl1pPr>
            <a:lvl2pPr>
              <a:defRPr sz="2400">
                <a:solidFill>
                  <a:srgbClr val="0077C8"/>
                </a:solidFill>
              </a:defRPr>
            </a:lvl2pPr>
            <a:lvl3pPr>
              <a:defRPr sz="2000">
                <a:solidFill>
                  <a:srgbClr val="003B5C"/>
                </a:solidFill>
              </a:defRPr>
            </a:lvl3pPr>
            <a:lvl4pPr>
              <a:defRPr sz="1800">
                <a:solidFill>
                  <a:srgbClr val="9E2A2B"/>
                </a:solidFill>
              </a:defRPr>
            </a:lvl4pPr>
            <a:lvl5pPr>
              <a:defRPr sz="1800">
                <a:solidFill>
                  <a:srgbClr val="003B5C"/>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28059"/>
            <a:ext cx="5384800" cy="4299856"/>
          </a:xfrm>
        </p:spPr>
        <p:txBody>
          <a:bodyPr/>
          <a:lstStyle>
            <a:lvl1pPr>
              <a:defRPr sz="2800">
                <a:solidFill>
                  <a:srgbClr val="003B5C"/>
                </a:solidFill>
              </a:defRPr>
            </a:lvl1pPr>
            <a:lvl2pPr>
              <a:defRPr sz="2400">
                <a:solidFill>
                  <a:srgbClr val="0077C8"/>
                </a:solidFill>
              </a:defRPr>
            </a:lvl2pPr>
            <a:lvl3pPr>
              <a:defRPr sz="2000">
                <a:solidFill>
                  <a:srgbClr val="003B5C"/>
                </a:solidFill>
              </a:defRPr>
            </a:lvl3pPr>
            <a:lvl4pPr>
              <a:defRPr sz="1800">
                <a:solidFill>
                  <a:srgbClr val="9E2A2B"/>
                </a:solidFill>
              </a:defRPr>
            </a:lvl4pPr>
            <a:lvl5pPr>
              <a:defRPr sz="1800">
                <a:solidFill>
                  <a:srgbClr val="003B5C"/>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92747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Visual Layout">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0D013777-DD11-9512-E696-66778013ABFE}"/>
              </a:ext>
            </a:extLst>
          </p:cNvPr>
          <p:cNvSpPr/>
          <p:nvPr userDrawn="1"/>
        </p:nvSpPr>
        <p:spPr>
          <a:xfrm>
            <a:off x="402514" y="1258505"/>
            <a:ext cx="11476299" cy="1059208"/>
          </a:xfrm>
          <a:prstGeom prst="roundRect">
            <a:avLst/>
          </a:prstGeom>
          <a:solidFill>
            <a:srgbClr val="003B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 Placeholder 2">
            <a:extLst>
              <a:ext uri="{FF2B5EF4-FFF2-40B4-BE49-F238E27FC236}">
                <a16:creationId xmlns:a16="http://schemas.microsoft.com/office/drawing/2014/main" id="{F9160DB9-607C-7499-A959-A799C9E9D47E}"/>
              </a:ext>
            </a:extLst>
          </p:cNvPr>
          <p:cNvSpPr>
            <a:spLocks noGrp="1"/>
          </p:cNvSpPr>
          <p:nvPr>
            <p:ph type="body" sz="quarter" idx="14" hasCustomPrompt="1"/>
          </p:nvPr>
        </p:nvSpPr>
        <p:spPr>
          <a:xfrm>
            <a:off x="609600" y="1393971"/>
            <a:ext cx="11113376" cy="788276"/>
          </a:xfrm>
        </p:spPr>
        <p:txBody>
          <a:bodyPr>
            <a:normAutofit/>
          </a:bodyPr>
          <a:lstStyle>
            <a:lvl1pPr marL="0" indent="0" algn="l">
              <a:buFontTx/>
              <a:buNone/>
              <a:defRPr sz="2000" b="1">
                <a:solidFill>
                  <a:schemeClr val="bg1"/>
                </a:solidFill>
              </a:defRPr>
            </a:lvl1pPr>
          </a:lstStyle>
          <a:p>
            <a:pPr lvl="0"/>
            <a:r>
              <a:rPr lang="en-US"/>
              <a:t>Click to add text</a:t>
            </a:r>
          </a:p>
        </p:txBody>
      </p:sp>
      <p:sp>
        <p:nvSpPr>
          <p:cNvPr id="3" name="Rounded Rectangle 2">
            <a:extLst>
              <a:ext uri="{FF2B5EF4-FFF2-40B4-BE49-F238E27FC236}">
                <a16:creationId xmlns:a16="http://schemas.microsoft.com/office/drawing/2014/main" id="{043C0A4C-261A-303A-5510-006C7C6DBC5C}"/>
              </a:ext>
            </a:extLst>
          </p:cNvPr>
          <p:cNvSpPr/>
          <p:nvPr userDrawn="1"/>
        </p:nvSpPr>
        <p:spPr>
          <a:xfrm>
            <a:off x="402514" y="2385804"/>
            <a:ext cx="11476299" cy="1059208"/>
          </a:xfrm>
          <a:prstGeom prst="roundRect">
            <a:avLst/>
          </a:prstGeom>
          <a:solidFill>
            <a:srgbClr val="B7DB5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Rounded Rectangle 3">
            <a:extLst>
              <a:ext uri="{FF2B5EF4-FFF2-40B4-BE49-F238E27FC236}">
                <a16:creationId xmlns:a16="http://schemas.microsoft.com/office/drawing/2014/main" id="{5AD259E3-5C0B-11CF-8EDF-A908F22CC34B}"/>
              </a:ext>
            </a:extLst>
          </p:cNvPr>
          <p:cNvSpPr/>
          <p:nvPr userDrawn="1"/>
        </p:nvSpPr>
        <p:spPr>
          <a:xfrm>
            <a:off x="402514" y="3502816"/>
            <a:ext cx="11476299" cy="1059208"/>
          </a:xfrm>
          <a:prstGeom prst="roundRect">
            <a:avLst/>
          </a:prstGeom>
          <a:solidFill>
            <a:srgbClr val="0077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ounded Rectangle 9">
            <a:extLst>
              <a:ext uri="{FF2B5EF4-FFF2-40B4-BE49-F238E27FC236}">
                <a16:creationId xmlns:a16="http://schemas.microsoft.com/office/drawing/2014/main" id="{A6612897-8614-109A-DB93-14E678D9ED12}"/>
              </a:ext>
            </a:extLst>
          </p:cNvPr>
          <p:cNvSpPr/>
          <p:nvPr userDrawn="1"/>
        </p:nvSpPr>
        <p:spPr>
          <a:xfrm>
            <a:off x="402514" y="4600575"/>
            <a:ext cx="11476299" cy="1059208"/>
          </a:xfrm>
          <a:prstGeom prst="roundRect">
            <a:avLst/>
          </a:prstGeom>
          <a:solidFill>
            <a:srgbClr val="333F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 Placeholder 2">
            <a:extLst>
              <a:ext uri="{FF2B5EF4-FFF2-40B4-BE49-F238E27FC236}">
                <a16:creationId xmlns:a16="http://schemas.microsoft.com/office/drawing/2014/main" id="{4D4FBB95-F82E-E54F-523E-8FBDC7F2083B}"/>
              </a:ext>
            </a:extLst>
          </p:cNvPr>
          <p:cNvSpPr>
            <a:spLocks noGrp="1"/>
          </p:cNvSpPr>
          <p:nvPr>
            <p:ph type="body" sz="quarter" idx="11" hasCustomPrompt="1"/>
          </p:nvPr>
        </p:nvSpPr>
        <p:spPr>
          <a:xfrm>
            <a:off x="609600" y="2521270"/>
            <a:ext cx="11113376" cy="788276"/>
          </a:xfrm>
        </p:spPr>
        <p:txBody>
          <a:bodyPr>
            <a:normAutofit/>
          </a:bodyPr>
          <a:lstStyle>
            <a:lvl1pPr marL="0" indent="0" algn="l">
              <a:buFontTx/>
              <a:buNone/>
              <a:defRPr sz="2000" b="1">
                <a:solidFill>
                  <a:srgbClr val="003B5C"/>
                </a:solidFill>
              </a:defRPr>
            </a:lvl1pPr>
          </a:lstStyle>
          <a:p>
            <a:pPr lvl="0"/>
            <a:r>
              <a:rPr lang="en-US"/>
              <a:t>Click to add text</a:t>
            </a:r>
          </a:p>
        </p:txBody>
      </p:sp>
      <p:sp>
        <p:nvSpPr>
          <p:cNvPr id="20" name="Text Placeholder 2">
            <a:extLst>
              <a:ext uri="{FF2B5EF4-FFF2-40B4-BE49-F238E27FC236}">
                <a16:creationId xmlns:a16="http://schemas.microsoft.com/office/drawing/2014/main" id="{EF737AB7-CE64-C645-33D3-3D80115338F1}"/>
              </a:ext>
            </a:extLst>
          </p:cNvPr>
          <p:cNvSpPr>
            <a:spLocks noGrp="1"/>
          </p:cNvSpPr>
          <p:nvPr>
            <p:ph type="body" sz="quarter" idx="12" hasCustomPrompt="1"/>
          </p:nvPr>
        </p:nvSpPr>
        <p:spPr>
          <a:xfrm>
            <a:off x="609600" y="3638282"/>
            <a:ext cx="11113376" cy="788276"/>
          </a:xfrm>
        </p:spPr>
        <p:txBody>
          <a:bodyPr>
            <a:normAutofit/>
          </a:bodyPr>
          <a:lstStyle>
            <a:lvl1pPr marL="0" indent="0" algn="l">
              <a:buFontTx/>
              <a:buNone/>
              <a:defRPr sz="2000" b="1">
                <a:solidFill>
                  <a:schemeClr val="bg1"/>
                </a:solidFill>
              </a:defRPr>
            </a:lvl1pPr>
          </a:lstStyle>
          <a:p>
            <a:pPr lvl="0"/>
            <a:r>
              <a:rPr lang="en-US"/>
              <a:t>Click to add text</a:t>
            </a:r>
          </a:p>
        </p:txBody>
      </p:sp>
      <p:sp>
        <p:nvSpPr>
          <p:cNvPr id="21" name="Text Placeholder 2">
            <a:extLst>
              <a:ext uri="{FF2B5EF4-FFF2-40B4-BE49-F238E27FC236}">
                <a16:creationId xmlns:a16="http://schemas.microsoft.com/office/drawing/2014/main" id="{AF0A099F-BD07-AAAE-CBFB-A998CA5C5C75}"/>
              </a:ext>
            </a:extLst>
          </p:cNvPr>
          <p:cNvSpPr>
            <a:spLocks noGrp="1"/>
          </p:cNvSpPr>
          <p:nvPr>
            <p:ph type="body" sz="quarter" idx="13" hasCustomPrompt="1"/>
          </p:nvPr>
        </p:nvSpPr>
        <p:spPr>
          <a:xfrm>
            <a:off x="609600" y="4736041"/>
            <a:ext cx="11113376" cy="788276"/>
          </a:xfrm>
        </p:spPr>
        <p:txBody>
          <a:bodyPr>
            <a:normAutofit/>
          </a:bodyPr>
          <a:lstStyle>
            <a:lvl1pPr marL="0" indent="0" algn="l">
              <a:buFontTx/>
              <a:buNone/>
              <a:defRPr sz="2000" b="1">
                <a:solidFill>
                  <a:schemeClr val="bg1"/>
                </a:solidFill>
              </a:defRPr>
            </a:lvl1pPr>
          </a:lstStyle>
          <a:p>
            <a:pPr lvl="0"/>
            <a:r>
              <a:rPr lang="en-US"/>
              <a:t>Click to add text</a:t>
            </a:r>
          </a:p>
        </p:txBody>
      </p:sp>
      <p:sp>
        <p:nvSpPr>
          <p:cNvPr id="5" name="Title 1">
            <a:extLst>
              <a:ext uri="{FF2B5EF4-FFF2-40B4-BE49-F238E27FC236}">
                <a16:creationId xmlns:a16="http://schemas.microsoft.com/office/drawing/2014/main" id="{C4988A29-1AB0-84E8-41B0-1AC21D16C608}"/>
              </a:ext>
            </a:extLst>
          </p:cNvPr>
          <p:cNvSpPr>
            <a:spLocks noGrp="1"/>
          </p:cNvSpPr>
          <p:nvPr>
            <p:ph type="title"/>
          </p:nvPr>
        </p:nvSpPr>
        <p:spPr>
          <a:xfrm>
            <a:off x="609600" y="474889"/>
            <a:ext cx="10972800" cy="648150"/>
          </a:xfrm>
        </p:spPr>
        <p:txBody>
          <a:bodyPr>
            <a:normAutofit/>
          </a:bodyPr>
          <a:lstStyle>
            <a:lvl1pPr algn="l">
              <a:defRPr sz="3600">
                <a:solidFill>
                  <a:srgbClr val="003B5C"/>
                </a:solidFill>
              </a:defRPr>
            </a:lvl1pPr>
          </a:lstStyle>
          <a:p>
            <a:r>
              <a:rPr lang="en-US"/>
              <a:t>Click to edit Master title style</a:t>
            </a:r>
          </a:p>
        </p:txBody>
      </p:sp>
    </p:spTree>
    <p:extLst>
      <p:ext uri="{BB962C8B-B14F-4D97-AF65-F5344CB8AC3E}">
        <p14:creationId xmlns:p14="http://schemas.microsoft.com/office/powerpoint/2010/main" val="26333482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Quo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9F1725-8D62-9628-D022-5CEB4045FA24}"/>
              </a:ext>
            </a:extLst>
          </p:cNvPr>
          <p:cNvPicPr>
            <a:picLocks noChangeAspect="1"/>
          </p:cNvPicPr>
          <p:nvPr userDrawn="1"/>
        </p:nvPicPr>
        <p:blipFill>
          <a:blip r:embed="rId2"/>
          <a:stretch>
            <a:fillRect/>
          </a:stretch>
        </p:blipFill>
        <p:spPr>
          <a:xfrm>
            <a:off x="1641125" y="1099459"/>
            <a:ext cx="8909751" cy="4158343"/>
          </a:xfrm>
          <a:prstGeom prst="rect">
            <a:avLst/>
          </a:prstGeom>
        </p:spPr>
      </p:pic>
      <p:sp>
        <p:nvSpPr>
          <p:cNvPr id="6" name="Title 5">
            <a:extLst>
              <a:ext uri="{FF2B5EF4-FFF2-40B4-BE49-F238E27FC236}">
                <a16:creationId xmlns:a16="http://schemas.microsoft.com/office/drawing/2014/main" id="{B781509F-ECC0-53C6-B18D-691BDF1C9919}"/>
              </a:ext>
            </a:extLst>
          </p:cNvPr>
          <p:cNvSpPr>
            <a:spLocks noGrp="1"/>
          </p:cNvSpPr>
          <p:nvPr>
            <p:ph type="title" hasCustomPrompt="1"/>
          </p:nvPr>
        </p:nvSpPr>
        <p:spPr>
          <a:xfrm>
            <a:off x="2198913" y="2667000"/>
            <a:ext cx="7794171" cy="762000"/>
          </a:xfrm>
        </p:spPr>
        <p:txBody>
          <a:bodyPr>
            <a:normAutofit/>
          </a:bodyPr>
          <a:lstStyle>
            <a:lvl1pPr>
              <a:defRPr sz="3500">
                <a:solidFill>
                  <a:schemeClr val="bg1"/>
                </a:solidFill>
              </a:defRPr>
            </a:lvl1pPr>
          </a:lstStyle>
          <a:p>
            <a:r>
              <a:rPr lang="en-US"/>
              <a:t>“Click to add quote.”</a:t>
            </a:r>
          </a:p>
        </p:txBody>
      </p:sp>
    </p:spTree>
    <p:extLst>
      <p:ext uri="{BB962C8B-B14F-4D97-AF65-F5344CB8AC3E}">
        <p14:creationId xmlns:p14="http://schemas.microsoft.com/office/powerpoint/2010/main" val="17694588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77A9D2C-2DBF-6EC9-9F15-3902DF5DA03B}"/>
              </a:ext>
            </a:extLst>
          </p:cNvPr>
          <p:cNvSpPr/>
          <p:nvPr userDrawn="1"/>
        </p:nvSpPr>
        <p:spPr>
          <a:xfrm>
            <a:off x="-15434" y="489155"/>
            <a:ext cx="3426107" cy="100686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Oval 4">
            <a:extLst>
              <a:ext uri="{FF2B5EF4-FFF2-40B4-BE49-F238E27FC236}">
                <a16:creationId xmlns:a16="http://schemas.microsoft.com/office/drawing/2014/main" id="{0A0B7B30-825C-83DD-CC2A-8ADA5A045178}"/>
              </a:ext>
            </a:extLst>
          </p:cNvPr>
          <p:cNvSpPr/>
          <p:nvPr userDrawn="1"/>
        </p:nvSpPr>
        <p:spPr>
          <a:xfrm>
            <a:off x="2725730" y="489155"/>
            <a:ext cx="1342489" cy="1006867"/>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Content Placeholder 2">
            <a:extLst>
              <a:ext uri="{FF2B5EF4-FFF2-40B4-BE49-F238E27FC236}">
                <a16:creationId xmlns:a16="http://schemas.microsoft.com/office/drawing/2014/main" id="{E287F5B2-5D36-98AA-8008-00DC3BED915F}"/>
              </a:ext>
            </a:extLst>
          </p:cNvPr>
          <p:cNvSpPr>
            <a:spLocks noGrp="1"/>
          </p:cNvSpPr>
          <p:nvPr>
            <p:ph idx="1"/>
          </p:nvPr>
        </p:nvSpPr>
        <p:spPr>
          <a:xfrm>
            <a:off x="609600" y="1680349"/>
            <a:ext cx="10972800" cy="3844553"/>
          </a:xfrm>
        </p:spPr>
        <p:txBody>
          <a:bodyPr/>
          <a:lstStyle>
            <a:lvl1pPr>
              <a:defRPr sz="3000">
                <a:solidFill>
                  <a:srgbClr val="003B5C"/>
                </a:solidFill>
              </a:defRPr>
            </a:lvl1pPr>
            <a:lvl2pPr>
              <a:defRPr sz="2700">
                <a:solidFill>
                  <a:srgbClr val="0077C8"/>
                </a:solidFill>
              </a:defRPr>
            </a:lvl2pPr>
            <a:lvl3pPr>
              <a:defRPr sz="2300">
                <a:solidFill>
                  <a:srgbClr val="003B5C"/>
                </a:solidFill>
              </a:defRPr>
            </a:lvl3pPr>
            <a:lvl4pPr>
              <a:defRPr sz="1900">
                <a:solidFill>
                  <a:srgbClr val="9E2A2B"/>
                </a:solidFill>
              </a:defRPr>
            </a:lvl4pPr>
            <a:lvl5pPr>
              <a:defRPr sz="1800">
                <a:solidFill>
                  <a:srgbClr val="003B5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itle 6">
            <a:extLst>
              <a:ext uri="{FF2B5EF4-FFF2-40B4-BE49-F238E27FC236}">
                <a16:creationId xmlns:a16="http://schemas.microsoft.com/office/drawing/2014/main" id="{28DE500E-851F-E12D-C500-11223B050777}"/>
              </a:ext>
            </a:extLst>
          </p:cNvPr>
          <p:cNvSpPr txBox="1">
            <a:spLocks/>
          </p:cNvSpPr>
          <p:nvPr userDrawn="1"/>
        </p:nvSpPr>
        <p:spPr>
          <a:xfrm>
            <a:off x="609600" y="611587"/>
            <a:ext cx="2457651"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5800" b="1" kern="1200">
                <a:solidFill>
                  <a:srgbClr val="0077C8"/>
                </a:solidFill>
                <a:latin typeface="+mj-lt"/>
                <a:ea typeface="+mj-ea"/>
                <a:cs typeface="+mj-cs"/>
              </a:defRPr>
            </a:lvl1pPr>
          </a:lstStyle>
          <a:p>
            <a:pPr algn="l"/>
            <a:r>
              <a:rPr lang="en-US" sz="4000" b="1">
                <a:solidFill>
                  <a:schemeClr val="bg1"/>
                </a:solidFill>
              </a:rPr>
              <a:t>Agenda</a:t>
            </a:r>
          </a:p>
        </p:txBody>
      </p:sp>
    </p:spTree>
    <p:extLst>
      <p:ext uri="{BB962C8B-B14F-4D97-AF65-F5344CB8AC3E}">
        <p14:creationId xmlns:p14="http://schemas.microsoft.com/office/powerpoint/2010/main" val="19780219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8DE3683-492A-1FB5-0D34-3BE161E2C865}"/>
              </a:ext>
            </a:extLst>
          </p:cNvPr>
          <p:cNvSpPr/>
          <p:nvPr userDrawn="1"/>
        </p:nvSpPr>
        <p:spPr>
          <a:xfrm>
            <a:off x="1" y="6337864"/>
            <a:ext cx="3959497" cy="544285"/>
          </a:xfrm>
          <a:prstGeom prst="rect">
            <a:avLst/>
          </a:prstGeom>
          <a:solidFill>
            <a:schemeClr val="bg1"/>
          </a:solidFill>
          <a:ln w="95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7" name="Picture 6">
            <a:extLst>
              <a:ext uri="{FF2B5EF4-FFF2-40B4-BE49-F238E27FC236}">
                <a16:creationId xmlns:a16="http://schemas.microsoft.com/office/drawing/2014/main" id="{56E21ED3-2539-9854-E25A-45D4C3A26AB6}"/>
              </a:ext>
            </a:extLst>
          </p:cNvPr>
          <p:cNvPicPr>
            <a:picLocks noChangeAspect="1"/>
          </p:cNvPicPr>
          <p:nvPr userDrawn="1"/>
        </p:nvPicPr>
        <p:blipFill rotWithShape="1">
          <a:blip r:embed="rId2"/>
          <a:srcRect l="28639" t="746" r="3551" b="5483"/>
          <a:stretch/>
        </p:blipFill>
        <p:spPr>
          <a:xfrm>
            <a:off x="-10390" y="1975670"/>
            <a:ext cx="12202391" cy="4906478"/>
          </a:xfrm>
          <a:prstGeom prst="rect">
            <a:avLst/>
          </a:prstGeom>
        </p:spPr>
      </p:pic>
      <p:sp>
        <p:nvSpPr>
          <p:cNvPr id="11" name="Slide Number Placeholder 5">
            <a:extLst>
              <a:ext uri="{FF2B5EF4-FFF2-40B4-BE49-F238E27FC236}">
                <a16:creationId xmlns:a16="http://schemas.microsoft.com/office/drawing/2014/main" id="{CDF5C27D-7598-870D-92D5-787E85BBADFF}"/>
              </a:ext>
            </a:extLst>
          </p:cNvPr>
          <p:cNvSpPr txBox="1">
            <a:spLocks/>
          </p:cNvSpPr>
          <p:nvPr userDrawn="1"/>
        </p:nvSpPr>
        <p:spPr>
          <a:xfrm>
            <a:off x="11657875" y="6461760"/>
            <a:ext cx="534125" cy="396240"/>
          </a:xfrm>
          <a:prstGeom prst="rect">
            <a:avLst/>
          </a:prstGeom>
        </p:spPr>
        <p:txBody>
          <a:bodyPr lIns="0" tIns="0" rIns="0" bIns="0" anchor="ctr" anchorCtr="0"/>
          <a:lstStyle>
            <a:defPPr>
              <a:defRPr lang="en-US"/>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C9D734BA-EFFF-47E9-B4A0-42A9EEEAB748}" type="slidenum">
              <a:rPr lang="en-US" sz="1400" smtClean="0">
                <a:solidFill>
                  <a:schemeClr val="bg1"/>
                </a:solidFill>
              </a:rPr>
              <a:pPr algn="ctr"/>
              <a:t>‹#›</a:t>
            </a:fld>
            <a:endParaRPr lang="en-US" sz="1400">
              <a:solidFill>
                <a:schemeClr val="bg1"/>
              </a:solidFill>
            </a:endParaRPr>
          </a:p>
        </p:txBody>
      </p:sp>
      <p:pic>
        <p:nvPicPr>
          <p:cNvPr id="14" name="Picture 13" descr="A black background with white text&#10;&#10;Description automatically generated">
            <a:extLst>
              <a:ext uri="{FF2B5EF4-FFF2-40B4-BE49-F238E27FC236}">
                <a16:creationId xmlns:a16="http://schemas.microsoft.com/office/drawing/2014/main" id="{DF6478F6-5787-7FEB-84B2-6320C815A5E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2685" y="5734651"/>
            <a:ext cx="2744496" cy="579064"/>
          </a:xfrm>
          <a:prstGeom prst="rect">
            <a:avLst/>
          </a:prstGeom>
        </p:spPr>
      </p:pic>
      <p:sp>
        <p:nvSpPr>
          <p:cNvPr id="16" name="Subtitle 2">
            <a:extLst>
              <a:ext uri="{FF2B5EF4-FFF2-40B4-BE49-F238E27FC236}">
                <a16:creationId xmlns:a16="http://schemas.microsoft.com/office/drawing/2014/main" id="{B49E0156-F2E3-4D6E-5071-5580A5E7F220}"/>
              </a:ext>
            </a:extLst>
          </p:cNvPr>
          <p:cNvSpPr>
            <a:spLocks noGrp="1"/>
          </p:cNvSpPr>
          <p:nvPr>
            <p:ph type="subTitle" idx="1"/>
          </p:nvPr>
        </p:nvSpPr>
        <p:spPr>
          <a:xfrm>
            <a:off x="532604" y="2375946"/>
            <a:ext cx="7474685" cy="1660487"/>
          </a:xfrm>
        </p:spPr>
        <p:txBody>
          <a:bodyPr>
            <a:normAutofit/>
          </a:bodyPr>
          <a:lstStyle>
            <a:lvl1pPr marL="0" indent="0" algn="l">
              <a:buNone/>
              <a:defRPr sz="3000">
                <a:solidFill>
                  <a:srgbClr val="003B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Title 1">
            <a:extLst>
              <a:ext uri="{FF2B5EF4-FFF2-40B4-BE49-F238E27FC236}">
                <a16:creationId xmlns:a16="http://schemas.microsoft.com/office/drawing/2014/main" id="{FC5C4CA0-2A96-8999-4AFC-64DF38B3B06C}"/>
              </a:ext>
            </a:extLst>
          </p:cNvPr>
          <p:cNvSpPr>
            <a:spLocks noGrp="1"/>
          </p:cNvSpPr>
          <p:nvPr>
            <p:ph type="ctrTitle" hasCustomPrompt="1"/>
          </p:nvPr>
        </p:nvSpPr>
        <p:spPr>
          <a:xfrm>
            <a:off x="532604" y="423535"/>
            <a:ext cx="9372600" cy="1952410"/>
          </a:xfrm>
        </p:spPr>
        <p:txBody>
          <a:bodyPr>
            <a:normAutofit/>
          </a:bodyPr>
          <a:lstStyle>
            <a:lvl1pPr algn="l">
              <a:defRPr sz="5000">
                <a:solidFill>
                  <a:srgbClr val="003B5C"/>
                </a:solidFill>
              </a:defRPr>
            </a:lvl1pPr>
          </a:lstStyle>
          <a:p>
            <a:r>
              <a:rPr lang="en-US"/>
              <a:t>Click to edit Master</a:t>
            </a:r>
            <a:br>
              <a:rPr lang="en-US"/>
            </a:br>
            <a:r>
              <a:rPr lang="en-US"/>
              <a:t>title style</a:t>
            </a:r>
          </a:p>
        </p:txBody>
      </p:sp>
    </p:spTree>
    <p:extLst>
      <p:ext uri="{BB962C8B-B14F-4D97-AF65-F5344CB8AC3E}">
        <p14:creationId xmlns:p14="http://schemas.microsoft.com/office/powerpoint/2010/main" val="24175002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0D8F68-7973-BEDA-8994-4DE8EA5839EA}"/>
              </a:ext>
            </a:extLst>
          </p:cNvPr>
          <p:cNvSpPr/>
          <p:nvPr userDrawn="1"/>
        </p:nvSpPr>
        <p:spPr>
          <a:xfrm>
            <a:off x="1866901" y="905743"/>
            <a:ext cx="10325100" cy="3571875"/>
          </a:xfrm>
          <a:prstGeom prst="rect">
            <a:avLst/>
          </a:prstGeom>
          <a:solidFill>
            <a:srgbClr val="003B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ubtitle 2">
            <a:extLst>
              <a:ext uri="{FF2B5EF4-FFF2-40B4-BE49-F238E27FC236}">
                <a16:creationId xmlns:a16="http://schemas.microsoft.com/office/drawing/2014/main" id="{DF8CB28C-50CD-2EF1-FE3B-802B93D8B3B1}"/>
              </a:ext>
            </a:extLst>
          </p:cNvPr>
          <p:cNvSpPr>
            <a:spLocks noGrp="1"/>
          </p:cNvSpPr>
          <p:nvPr>
            <p:ph type="subTitle" idx="1"/>
          </p:nvPr>
        </p:nvSpPr>
        <p:spPr>
          <a:xfrm>
            <a:off x="1758215" y="4540470"/>
            <a:ext cx="7196599" cy="1765737"/>
          </a:xfrm>
        </p:spPr>
        <p:txBody>
          <a:bodyPr>
            <a:normAutofit/>
          </a:bodyPr>
          <a:lstStyle>
            <a:lvl1pPr marL="0" indent="0" algn="l">
              <a:buNone/>
              <a:defRPr sz="2600">
                <a:solidFill>
                  <a:srgbClr val="003B5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Rectangle 6">
            <a:extLst>
              <a:ext uri="{FF2B5EF4-FFF2-40B4-BE49-F238E27FC236}">
                <a16:creationId xmlns:a16="http://schemas.microsoft.com/office/drawing/2014/main" id="{CB98215E-4F9C-A1FA-FAA3-47ADFE2E0475}"/>
              </a:ext>
            </a:extLst>
          </p:cNvPr>
          <p:cNvSpPr/>
          <p:nvPr userDrawn="1"/>
        </p:nvSpPr>
        <p:spPr>
          <a:xfrm>
            <a:off x="0" y="905742"/>
            <a:ext cx="1625600" cy="3571875"/>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itle 1">
            <a:extLst>
              <a:ext uri="{FF2B5EF4-FFF2-40B4-BE49-F238E27FC236}">
                <a16:creationId xmlns:a16="http://schemas.microsoft.com/office/drawing/2014/main" id="{E538FB91-7AA2-485A-3E99-039AB578A8D7}"/>
              </a:ext>
            </a:extLst>
          </p:cNvPr>
          <p:cNvSpPr>
            <a:spLocks noGrp="1"/>
          </p:cNvSpPr>
          <p:nvPr>
            <p:ph type="ctrTitle" hasCustomPrompt="1"/>
          </p:nvPr>
        </p:nvSpPr>
        <p:spPr>
          <a:xfrm>
            <a:off x="2343149" y="1526233"/>
            <a:ext cx="9372600" cy="2330890"/>
          </a:xfrm>
        </p:spPr>
        <p:txBody>
          <a:bodyPr>
            <a:normAutofit/>
          </a:bodyPr>
          <a:lstStyle>
            <a:lvl1pPr algn="ctr">
              <a:defRPr sz="5000">
                <a:solidFill>
                  <a:schemeClr val="bg1"/>
                </a:solidFill>
              </a:defRPr>
            </a:lvl1pPr>
          </a:lstStyle>
          <a:p>
            <a:r>
              <a:rPr lang="en-US"/>
              <a:t>Click to edit Master</a:t>
            </a:r>
            <a:br>
              <a:rPr lang="en-US"/>
            </a:br>
            <a:r>
              <a:rPr lang="en-US"/>
              <a:t>title style</a:t>
            </a:r>
          </a:p>
        </p:txBody>
      </p:sp>
    </p:spTree>
    <p:extLst>
      <p:ext uri="{BB962C8B-B14F-4D97-AF65-F5344CB8AC3E}">
        <p14:creationId xmlns:p14="http://schemas.microsoft.com/office/powerpoint/2010/main" val="312363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9183912" y="6365726"/>
            <a:ext cx="2743200" cy="365125"/>
          </a:xfrm>
        </p:spPr>
        <p:txBody>
          <a:bodyPr/>
          <a:lstStyle>
            <a:lvl1pPr>
              <a:defRPr sz="1000"/>
            </a:lvl1pPr>
          </a:lstStyle>
          <a:p>
            <a:fld id="{1AF6F2DA-B01E-0F4A-9C3D-CC5E8B20FA62}" type="slidenum">
              <a:rPr lang="en-US" smtClean="0"/>
              <a:pPr/>
              <a:t>‹#›</a:t>
            </a:fld>
            <a:endParaRPr lang="en-US" dirty="0"/>
          </a:p>
        </p:txBody>
      </p:sp>
      <p:sp>
        <p:nvSpPr>
          <p:cNvPr id="7" name="Google Shape;122;p18">
            <a:extLst>
              <a:ext uri="{FF2B5EF4-FFF2-40B4-BE49-F238E27FC236}">
                <a16:creationId xmlns:a16="http://schemas.microsoft.com/office/drawing/2014/main" id="{34EEEDD2-A258-2F1F-176D-5B993090DBDF}"/>
              </a:ext>
            </a:extLst>
          </p:cNvPr>
          <p:cNvSpPr/>
          <p:nvPr userDrawn="1"/>
        </p:nvSpPr>
        <p:spPr>
          <a:xfrm>
            <a:off x="74" y="-1"/>
            <a:ext cx="12191925" cy="644893"/>
          </a:xfrm>
          <a:prstGeom prst="rect">
            <a:avLst/>
          </a:prstGeom>
          <a:solidFill>
            <a:srgbClr val="0C70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Title 13">
            <a:extLst>
              <a:ext uri="{FF2B5EF4-FFF2-40B4-BE49-F238E27FC236}">
                <a16:creationId xmlns:a16="http://schemas.microsoft.com/office/drawing/2014/main" id="{067C8163-F882-22D7-EE4B-71A0F5A3D875}"/>
              </a:ext>
            </a:extLst>
          </p:cNvPr>
          <p:cNvSpPr>
            <a:spLocks noGrp="1"/>
          </p:cNvSpPr>
          <p:nvPr>
            <p:ph type="title"/>
          </p:nvPr>
        </p:nvSpPr>
        <p:spPr>
          <a:xfrm>
            <a:off x="264888" y="150075"/>
            <a:ext cx="6900512" cy="344737"/>
          </a:xfrm>
        </p:spPr>
        <p:txBody>
          <a:bodyPr>
            <a:normAutofit/>
          </a:bodyPr>
          <a:lstStyle>
            <a:lvl1pPr>
              <a:defRPr sz="2000">
                <a:solidFill>
                  <a:schemeClr val="bg1"/>
                </a:solidFill>
              </a:defRPr>
            </a:lvl1pPr>
          </a:lstStyle>
          <a:p>
            <a:r>
              <a:rPr lang="en-US"/>
              <a:t>Click to edit Master title style</a:t>
            </a:r>
          </a:p>
        </p:txBody>
      </p:sp>
      <p:pic>
        <p:nvPicPr>
          <p:cNvPr id="8" name="Picture 7">
            <a:extLst>
              <a:ext uri="{FF2B5EF4-FFF2-40B4-BE49-F238E27FC236}">
                <a16:creationId xmlns:a16="http://schemas.microsoft.com/office/drawing/2014/main" id="{CCDE2A90-EC04-4A4F-8C1C-988191AAC1A9}"/>
              </a:ext>
            </a:extLst>
          </p:cNvPr>
          <p:cNvPicPr>
            <a:picLocks noChangeAspect="1"/>
          </p:cNvPicPr>
          <p:nvPr userDrawn="1"/>
        </p:nvPicPr>
        <p:blipFill>
          <a:blip r:embed="rId2"/>
          <a:srcRect/>
          <a:stretch/>
        </p:blipFill>
        <p:spPr>
          <a:xfrm>
            <a:off x="196864" y="5647502"/>
            <a:ext cx="1959141" cy="942837"/>
          </a:xfrm>
          <a:prstGeom prst="rect">
            <a:avLst/>
          </a:prstGeom>
        </p:spPr>
      </p:pic>
    </p:spTree>
    <p:extLst>
      <p:ext uri="{BB962C8B-B14F-4D97-AF65-F5344CB8AC3E}">
        <p14:creationId xmlns:p14="http://schemas.microsoft.com/office/powerpoint/2010/main" val="1967024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FA2FB-DA5E-D3F8-BF63-7045F48166E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19241"/>
            <a:ext cx="12192001" cy="6877241"/>
          </a:xfrm>
          <a:prstGeom prst="rect">
            <a:avLst/>
          </a:prstGeom>
        </p:spPr>
      </p:pic>
      <p:sp>
        <p:nvSpPr>
          <p:cNvPr id="5" name="Google Shape;55;p13">
            <a:extLst>
              <a:ext uri="{FF2B5EF4-FFF2-40B4-BE49-F238E27FC236}">
                <a16:creationId xmlns:a16="http://schemas.microsoft.com/office/drawing/2014/main" id="{33BD254B-04DB-AAC0-2F41-85114A22383B}"/>
              </a:ext>
            </a:extLst>
          </p:cNvPr>
          <p:cNvSpPr/>
          <p:nvPr userDrawn="1"/>
        </p:nvSpPr>
        <p:spPr>
          <a:xfrm>
            <a:off x="-2" y="0"/>
            <a:ext cx="1219200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 name="Google Shape;55;p13">
            <a:extLst>
              <a:ext uri="{FF2B5EF4-FFF2-40B4-BE49-F238E27FC236}">
                <a16:creationId xmlns:a16="http://schemas.microsoft.com/office/drawing/2014/main" id="{2D2F5E17-6D10-0A2B-4746-3B642B52135A}"/>
              </a:ext>
            </a:extLst>
          </p:cNvPr>
          <p:cNvSpPr/>
          <p:nvPr userDrawn="1"/>
        </p:nvSpPr>
        <p:spPr>
          <a:xfrm>
            <a:off x="-3" y="0"/>
            <a:ext cx="7710410" cy="6858000"/>
          </a:xfrm>
          <a:prstGeom prst="rect">
            <a:avLst/>
          </a:prstGeom>
          <a:solidFill>
            <a:srgbClr val="0C70C8">
              <a:alpha val="804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Slide Number Placeholder 5">
            <a:extLst>
              <a:ext uri="{FF2B5EF4-FFF2-40B4-BE49-F238E27FC236}">
                <a16:creationId xmlns:a16="http://schemas.microsoft.com/office/drawing/2014/main" id="{3A6807DD-F00B-9491-1839-24313E618E6E}"/>
              </a:ext>
            </a:extLst>
          </p:cNvPr>
          <p:cNvSpPr>
            <a:spLocks noGrp="1"/>
          </p:cNvSpPr>
          <p:nvPr>
            <p:ph type="sldNum" sz="quarter" idx="12"/>
          </p:nvPr>
        </p:nvSpPr>
        <p:spPr>
          <a:xfrm>
            <a:off x="212816" y="6365726"/>
            <a:ext cx="481614" cy="365125"/>
          </a:xfrm>
          <a:solidFill>
            <a:srgbClr val="0C70C8"/>
          </a:solidFill>
        </p:spPr>
        <p:txBody>
          <a:bodyPr/>
          <a:lstStyle>
            <a:lvl1pPr algn="l">
              <a:defRPr sz="1000" b="0" i="0">
                <a:solidFill>
                  <a:schemeClr val="bg1"/>
                </a:solidFill>
                <a:latin typeface="Montserrat Medium" pitchFamily="2" charset="77"/>
              </a:defRPr>
            </a:lvl1pPr>
          </a:lstStyle>
          <a:p>
            <a:fld id="{1AF6F2DA-B01E-0F4A-9C3D-CC5E8B20FA62}" type="slidenum">
              <a:rPr lang="en-US" smtClean="0"/>
              <a:pPr/>
              <a:t>‹#›</a:t>
            </a:fld>
            <a:endParaRPr lang="en-US" dirty="0"/>
          </a:p>
        </p:txBody>
      </p:sp>
      <p:sp>
        <p:nvSpPr>
          <p:cNvPr id="7" name="Title 13">
            <a:extLst>
              <a:ext uri="{FF2B5EF4-FFF2-40B4-BE49-F238E27FC236}">
                <a16:creationId xmlns:a16="http://schemas.microsoft.com/office/drawing/2014/main" id="{5B615F0B-D4AB-69E0-609D-92E2945480C8}"/>
              </a:ext>
            </a:extLst>
          </p:cNvPr>
          <p:cNvSpPr>
            <a:spLocks noGrp="1"/>
          </p:cNvSpPr>
          <p:nvPr>
            <p:ph type="title"/>
          </p:nvPr>
        </p:nvSpPr>
        <p:spPr>
          <a:xfrm>
            <a:off x="803188" y="1236572"/>
            <a:ext cx="6465517" cy="3519882"/>
          </a:xfrm>
        </p:spPr>
        <p:txBody>
          <a:bodyPr anchor="b">
            <a:normAutofit/>
          </a:bodyPr>
          <a:lstStyle>
            <a:lvl1pPr marL="0" indent="0">
              <a:buFont typeface="+mj-lt"/>
              <a:buNone/>
              <a:defRPr sz="5400">
                <a:solidFill>
                  <a:schemeClr val="bg1"/>
                </a:solidFill>
              </a:defRPr>
            </a:lvl1pPr>
          </a:lstStyle>
          <a:p>
            <a:r>
              <a:rPr lang="en-US"/>
              <a:t>Click to edit Master title style</a:t>
            </a:r>
          </a:p>
        </p:txBody>
      </p:sp>
      <p:sp>
        <p:nvSpPr>
          <p:cNvPr id="9" name="Text Placeholder 3">
            <a:extLst>
              <a:ext uri="{FF2B5EF4-FFF2-40B4-BE49-F238E27FC236}">
                <a16:creationId xmlns:a16="http://schemas.microsoft.com/office/drawing/2014/main" id="{81797806-8C78-1864-C05A-4FD543F44E7C}"/>
              </a:ext>
            </a:extLst>
          </p:cNvPr>
          <p:cNvSpPr>
            <a:spLocks noGrp="1"/>
          </p:cNvSpPr>
          <p:nvPr>
            <p:ph type="body" sz="quarter" idx="13"/>
          </p:nvPr>
        </p:nvSpPr>
        <p:spPr>
          <a:xfrm>
            <a:off x="803275" y="5029200"/>
            <a:ext cx="6465430" cy="1112838"/>
          </a:xfrm>
        </p:spPr>
        <p:txBody>
          <a:bodyPr/>
          <a:lstStyle>
            <a:lvl1pPr marL="0" indent="0">
              <a:buFont typeface="+mj-lt"/>
              <a:buNone/>
              <a:defRPr>
                <a:solidFill>
                  <a:schemeClr val="bg1"/>
                </a:solidFill>
              </a:defRPr>
            </a:lvl1pPr>
            <a:lvl2pPr marL="457200" indent="0">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0" name="Picture 9">
            <a:extLst>
              <a:ext uri="{FF2B5EF4-FFF2-40B4-BE49-F238E27FC236}">
                <a16:creationId xmlns:a16="http://schemas.microsoft.com/office/drawing/2014/main" id="{A57A7105-F5E2-474D-B745-774529FAEFDE}"/>
              </a:ext>
            </a:extLst>
          </p:cNvPr>
          <p:cNvPicPr>
            <a:picLocks noChangeAspect="1"/>
          </p:cNvPicPr>
          <p:nvPr userDrawn="1"/>
        </p:nvPicPr>
        <p:blipFill>
          <a:blip r:embed="rId3"/>
          <a:srcRect/>
          <a:stretch/>
        </p:blipFill>
        <p:spPr>
          <a:xfrm>
            <a:off x="9468385" y="3103407"/>
            <a:ext cx="2354822" cy="3351095"/>
          </a:xfrm>
          <a:prstGeom prst="rect">
            <a:avLst/>
          </a:prstGeom>
        </p:spPr>
      </p:pic>
    </p:spTree>
    <p:extLst>
      <p:ext uri="{BB962C8B-B14F-4D97-AF65-F5344CB8AC3E}">
        <p14:creationId xmlns:p14="http://schemas.microsoft.com/office/powerpoint/2010/main" val="104678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A0D34-ED59-3135-0479-9E826FDF36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DBF06B-5361-7354-D31C-F5443F1462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AFC6931-B60F-6C74-C158-BF79FC8ED2B1}"/>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5" name="Footer Placeholder 4">
            <a:extLst>
              <a:ext uri="{FF2B5EF4-FFF2-40B4-BE49-F238E27FC236}">
                <a16:creationId xmlns:a16="http://schemas.microsoft.com/office/drawing/2014/main" id="{018935D9-9E13-1942-B389-5D16224A9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07349F-F596-10CF-BE84-5F48B86791D0}"/>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2130624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06229-E5FE-2531-3DA5-1405F7D999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350A02-B9B3-E426-31E9-1E02335CD7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C8BBD4-D770-88F8-5E0B-F50845283EE3}"/>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5" name="Footer Placeholder 4">
            <a:extLst>
              <a:ext uri="{FF2B5EF4-FFF2-40B4-BE49-F238E27FC236}">
                <a16:creationId xmlns:a16="http://schemas.microsoft.com/office/drawing/2014/main" id="{1C80482E-A22D-F15B-C484-0406319D5B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9B949F-243E-80D1-74FF-24F0FC651285}"/>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93538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95141-CBFD-91F6-7DC3-594DBBEFFFC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FD60A54-6E12-54D4-7975-1EEF0BFD1CF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157EBC-F03F-BC30-A6BA-EE6FCED34B12}"/>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5" name="Footer Placeholder 4">
            <a:extLst>
              <a:ext uri="{FF2B5EF4-FFF2-40B4-BE49-F238E27FC236}">
                <a16:creationId xmlns:a16="http://schemas.microsoft.com/office/drawing/2014/main" id="{FE08DEA7-DC15-3C8A-8B4F-AA328371BC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D336B0-56C1-66A9-0B7C-53E544718103}"/>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3233598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09C9C-E1AE-DF37-3131-6AC08FA27A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655C72-C896-106F-ED55-AFF6BF9687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3E9452-F451-5BD7-C223-32F06FE344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24D798-2B97-6962-836A-83C96AFFC451}"/>
              </a:ext>
            </a:extLst>
          </p:cNvPr>
          <p:cNvSpPr>
            <a:spLocks noGrp="1"/>
          </p:cNvSpPr>
          <p:nvPr>
            <p:ph type="dt" sz="half" idx="10"/>
          </p:nvPr>
        </p:nvSpPr>
        <p:spPr/>
        <p:txBody>
          <a:bodyPr/>
          <a:lstStyle/>
          <a:p>
            <a:fld id="{20DFC707-B9E7-EA4D-8B19-BE72E3B3C455}" type="datetimeFigureOut">
              <a:rPr lang="en-US" smtClean="0"/>
              <a:t>4/14/2025</a:t>
            </a:fld>
            <a:endParaRPr lang="en-US"/>
          </a:p>
        </p:txBody>
      </p:sp>
      <p:sp>
        <p:nvSpPr>
          <p:cNvPr id="6" name="Footer Placeholder 5">
            <a:extLst>
              <a:ext uri="{FF2B5EF4-FFF2-40B4-BE49-F238E27FC236}">
                <a16:creationId xmlns:a16="http://schemas.microsoft.com/office/drawing/2014/main" id="{805048F8-4DB8-5661-70A2-7ACBA709F8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E9B3DF-31E2-95CC-9ED1-85C2539DCDD5}"/>
              </a:ext>
            </a:extLst>
          </p:cNvPr>
          <p:cNvSpPr>
            <a:spLocks noGrp="1"/>
          </p:cNvSpPr>
          <p:nvPr>
            <p:ph type="sldNum" sz="quarter" idx="12"/>
          </p:nvPr>
        </p:nvSpPr>
        <p:spPr/>
        <p:txBody>
          <a:bodyPr/>
          <a:lstStyle/>
          <a:p>
            <a:fld id="{AC74ED04-5A60-CD46-B046-38096039775B}" type="slidenum">
              <a:rPr lang="en-US" smtClean="0"/>
              <a:t>‹#›</a:t>
            </a:fld>
            <a:endParaRPr lang="en-US"/>
          </a:p>
        </p:txBody>
      </p:sp>
    </p:spTree>
    <p:extLst>
      <p:ext uri="{BB962C8B-B14F-4D97-AF65-F5344CB8AC3E}">
        <p14:creationId xmlns:p14="http://schemas.microsoft.com/office/powerpoint/2010/main" val="1091749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3.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4.xml"/><Relationship Id="rId1"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6.xml"/><Relationship Id="rId1" Type="http://schemas.openxmlformats.org/officeDocument/2006/relationships/slideLayout" Target="../slideLayouts/slideLayout25.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2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8.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8DC414-45CB-7A8B-3EA0-7A4F799F08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7CAD6F-1236-63FB-580C-F86DDA5A6E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804140-5BF0-5415-C524-CB27708F15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0DFC707-B9E7-EA4D-8B19-BE72E3B3C455}" type="datetimeFigureOut">
              <a:rPr lang="en-US" smtClean="0"/>
              <a:t>4/14/2025</a:t>
            </a:fld>
            <a:endParaRPr lang="en-US"/>
          </a:p>
        </p:txBody>
      </p:sp>
      <p:sp>
        <p:nvSpPr>
          <p:cNvPr id="5" name="Footer Placeholder 4">
            <a:extLst>
              <a:ext uri="{FF2B5EF4-FFF2-40B4-BE49-F238E27FC236}">
                <a16:creationId xmlns:a16="http://schemas.microsoft.com/office/drawing/2014/main" id="{14B52755-374A-9482-5503-E4294405D1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89F60E4-F241-E798-5B4C-D0C1522137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C74ED04-5A60-CD46-B046-38096039775B}" type="slidenum">
              <a:rPr lang="en-US" smtClean="0"/>
              <a:t>‹#›</a:t>
            </a:fld>
            <a:endParaRPr lang="en-US"/>
          </a:p>
        </p:txBody>
      </p:sp>
    </p:spTree>
    <p:extLst>
      <p:ext uri="{BB962C8B-B14F-4D97-AF65-F5344CB8AC3E}">
        <p14:creationId xmlns:p14="http://schemas.microsoft.com/office/powerpoint/2010/main" val="337625344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2" r:id="rId3"/>
    <p:sldLayoutId id="2147483661" r:id="rId4"/>
    <p:sldLayoutId id="2147483660" r:id="rId5"/>
    <p:sldLayoutId id="2147483649" r:id="rId6"/>
    <p:sldLayoutId id="2147483650" r:id="rId7"/>
    <p:sldLayoutId id="2147483651" r:id="rId8"/>
    <p:sldLayoutId id="2147483652" r:id="rId9"/>
    <p:sldLayoutId id="2147483653" r:id="rId10"/>
    <p:sldLayoutId id="2147483858"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AAC1DA5-F7E7-AB6A-3230-F9D86B289849}"/>
              </a:ext>
            </a:extLst>
          </p:cNvPr>
          <p:cNvPicPr>
            <a:picLocks noChangeAspect="1"/>
          </p:cNvPicPr>
          <p:nvPr userDrawn="1"/>
        </p:nvPicPr>
        <p:blipFill>
          <a:blip r:embed="rId6"/>
          <a:srcRect/>
          <a:stretch/>
        </p:blipFill>
        <p:spPr>
          <a:xfrm>
            <a:off x="10522495" y="6474943"/>
            <a:ext cx="955422" cy="288721"/>
          </a:xfrm>
          <a:prstGeom prst="rect">
            <a:avLst/>
          </a:prstGeom>
        </p:spPr>
      </p:pic>
      <p:sp>
        <p:nvSpPr>
          <p:cNvPr id="11" name="TextBox 10">
            <a:extLst>
              <a:ext uri="{FF2B5EF4-FFF2-40B4-BE49-F238E27FC236}">
                <a16:creationId xmlns:a16="http://schemas.microsoft.com/office/drawing/2014/main" id="{F1F3D2FC-E244-7F10-0DC6-AB0948F7E9E3}"/>
              </a:ext>
            </a:extLst>
          </p:cNvPr>
          <p:cNvSpPr txBox="1"/>
          <p:nvPr userDrawn="1"/>
        </p:nvSpPr>
        <p:spPr>
          <a:xfrm>
            <a:off x="11075549" y="6474943"/>
            <a:ext cx="644682" cy="276871"/>
          </a:xfrm>
          <a:prstGeom prst="rect">
            <a:avLst/>
          </a:prstGeom>
          <a:noFill/>
        </p:spPr>
        <p:txBody>
          <a:bodyPr wrap="square" rtlCol="0">
            <a:spAutoFit/>
          </a:bodyPr>
          <a:lstStyle/>
          <a:p>
            <a:pPr algn="r"/>
            <a:r>
              <a:rPr lang="en-US" sz="1199">
                <a:solidFill>
                  <a:schemeClr val="tx1"/>
                </a:solidFill>
                <a:latin typeface="Lato" panose="020F0502020204030203" pitchFamily="34" charset="0"/>
                <a:ea typeface="Lato" panose="020F0502020204030203" pitchFamily="34" charset="0"/>
                <a:cs typeface="Lato" panose="020F0502020204030203" pitchFamily="34" charset="0"/>
              </a:rPr>
              <a:t>|</a:t>
            </a:r>
          </a:p>
        </p:txBody>
      </p:sp>
      <p:sp>
        <p:nvSpPr>
          <p:cNvPr id="12" name="Slide Number Placeholder 1">
            <a:extLst>
              <a:ext uri="{FF2B5EF4-FFF2-40B4-BE49-F238E27FC236}">
                <a16:creationId xmlns:a16="http://schemas.microsoft.com/office/drawing/2014/main" id="{A22D9EAB-4A2B-F41F-C570-DA7B71157F25}"/>
              </a:ext>
            </a:extLst>
          </p:cNvPr>
          <p:cNvSpPr>
            <a:spLocks noGrp="1"/>
          </p:cNvSpPr>
          <p:nvPr>
            <p:ph type="sldNum" sz="quarter" idx="4"/>
          </p:nvPr>
        </p:nvSpPr>
        <p:spPr>
          <a:xfrm>
            <a:off x="11608904" y="6474943"/>
            <a:ext cx="508236" cy="288722"/>
          </a:xfrm>
          <a:prstGeom prst="rect">
            <a:avLst/>
          </a:prstGeom>
        </p:spPr>
        <p:txBody>
          <a:bodyPr vert="horz" lIns="91440" tIns="45720" rIns="91440" bIns="45720" rtlCol="0" anchor="ctr"/>
          <a:lstStyle>
            <a:defPPr>
              <a:defRPr lang="en-US"/>
            </a:defPPr>
            <a:lvl1pPr marL="0" algn="r" defTabSz="342991" rtl="0" eaLnBrk="1" latinLnBrk="0" hangingPunct="1">
              <a:defRPr sz="1400"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a:lstStyle>
          <a:p>
            <a:fld id="{82EE24B5-652C-4DB5-B7C3-B5BBEC1280B1}" type="slidenum">
              <a:rPr lang="en-US" smtClean="0"/>
              <a:pPr/>
              <a:t>‹#›</a:t>
            </a:fld>
            <a:endParaRPr lang="en-US"/>
          </a:p>
        </p:txBody>
      </p:sp>
    </p:spTree>
    <p:extLst>
      <p:ext uri="{BB962C8B-B14F-4D97-AF65-F5344CB8AC3E}">
        <p14:creationId xmlns:p14="http://schemas.microsoft.com/office/powerpoint/2010/main" val="17480817"/>
      </p:ext>
    </p:extLst>
  </p:cSld>
  <p:clrMap bg1="lt1" tx1="dk1" bg2="lt2" tx2="dk2" accent1="accent1" accent2="accent2" accent3="accent3" accent4="accent4" accent5="accent5" accent6="accent6" hlink="hlink" folHlink="folHlink"/>
  <p:sldLayoutIdLst>
    <p:sldLayoutId id="2147483654" r:id="rId1"/>
    <p:sldLayoutId id="2147483680" r:id="rId2"/>
    <p:sldLayoutId id="2147483676" r:id="rId3"/>
    <p:sldLayoutId id="2147483675"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8"/>
        <p:cNvGrpSpPr/>
        <p:nvPr/>
      </p:nvGrpSpPr>
      <p:grpSpPr>
        <a:xfrm>
          <a:off x="0" y="0"/>
          <a:ext cx="0" cy="0"/>
          <a:chOff x="0" y="0"/>
          <a:chExt cx="0" cy="0"/>
        </a:xfrm>
      </p:grpSpPr>
      <p:pic>
        <p:nvPicPr>
          <p:cNvPr id="649" name="Google Shape;649;p68"/>
          <p:cNvPicPr preferRelativeResize="0"/>
          <p:nvPr/>
        </p:nvPicPr>
        <p:blipFill rotWithShape="1">
          <a:blip r:embed="rId3">
            <a:alphaModFix/>
          </a:blip>
          <a:srcRect/>
          <a:stretch/>
        </p:blipFill>
        <p:spPr>
          <a:xfrm>
            <a:off x="10522496" y="6474944"/>
            <a:ext cx="955425" cy="288721"/>
          </a:xfrm>
          <a:prstGeom prst="rect">
            <a:avLst/>
          </a:prstGeom>
          <a:noFill/>
          <a:ln>
            <a:noFill/>
          </a:ln>
        </p:spPr>
      </p:pic>
      <p:sp>
        <p:nvSpPr>
          <p:cNvPr id="650" name="Google Shape;650;p68"/>
          <p:cNvSpPr txBox="1"/>
          <p:nvPr/>
        </p:nvSpPr>
        <p:spPr>
          <a:xfrm>
            <a:off x="11075549" y="6474944"/>
            <a:ext cx="644800" cy="276959"/>
          </a:xfrm>
          <a:prstGeom prst="rect">
            <a:avLst/>
          </a:prstGeom>
          <a:noFill/>
          <a:ln>
            <a:noFill/>
          </a:ln>
        </p:spPr>
        <p:txBody>
          <a:bodyPr spcFirstLastPara="1" wrap="square" lIns="91433" tIns="45700" rIns="91433" bIns="45700" anchor="t" anchorCtr="0">
            <a:spAutoFit/>
          </a:bodyPr>
          <a:lstStyle/>
          <a:p>
            <a:pPr marL="0" marR="0" lvl="0" indent="0" algn="r" rtl="0">
              <a:spcBef>
                <a:spcPts val="0"/>
              </a:spcBef>
              <a:spcAft>
                <a:spcPts val="0"/>
              </a:spcAft>
              <a:buNone/>
            </a:pPr>
            <a:r>
              <a:rPr lang="en" sz="1200" b="0" i="0" u="none" strike="noStrike" cap="none">
                <a:solidFill>
                  <a:schemeClr val="dk1"/>
                </a:solidFill>
                <a:latin typeface="Lato"/>
                <a:ea typeface="Lato"/>
                <a:cs typeface="Lato"/>
                <a:sym typeface="Lato"/>
              </a:rPr>
              <a:t>|</a:t>
            </a:r>
            <a:endParaRPr sz="1467"/>
          </a:p>
        </p:txBody>
      </p:sp>
      <p:sp>
        <p:nvSpPr>
          <p:cNvPr id="651" name="Google Shape;651;p68"/>
          <p:cNvSpPr txBox="1">
            <a:spLocks noGrp="1"/>
          </p:cNvSpPr>
          <p:nvPr>
            <p:ph type="sldNum" idx="12"/>
          </p:nvPr>
        </p:nvSpPr>
        <p:spPr>
          <a:xfrm>
            <a:off x="11608904" y="6474943"/>
            <a:ext cx="508400" cy="2884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1467" b="0" i="0" u="none" strike="noStrike" cap="none">
                <a:solidFill>
                  <a:schemeClr val="dk1"/>
                </a:solidFill>
                <a:latin typeface="Lato"/>
                <a:ea typeface="Lato"/>
                <a:cs typeface="Lato"/>
                <a:sym typeface="Lato"/>
              </a:defRPr>
            </a:lvl1pPr>
            <a:lvl2pPr marL="0" marR="0" lvl="1" indent="0" algn="r">
              <a:spcBef>
                <a:spcPts val="0"/>
              </a:spcBef>
              <a:buNone/>
              <a:defRPr sz="1467" b="0" i="0" u="none" strike="noStrike" cap="none">
                <a:solidFill>
                  <a:schemeClr val="dk1"/>
                </a:solidFill>
                <a:latin typeface="Lato"/>
                <a:ea typeface="Lato"/>
                <a:cs typeface="Lato"/>
                <a:sym typeface="Lato"/>
              </a:defRPr>
            </a:lvl2pPr>
            <a:lvl3pPr marL="0" marR="0" lvl="2" indent="0" algn="r">
              <a:spcBef>
                <a:spcPts val="0"/>
              </a:spcBef>
              <a:buNone/>
              <a:defRPr sz="1467" b="0" i="0" u="none" strike="noStrike" cap="none">
                <a:solidFill>
                  <a:schemeClr val="dk1"/>
                </a:solidFill>
                <a:latin typeface="Lato"/>
                <a:ea typeface="Lato"/>
                <a:cs typeface="Lato"/>
                <a:sym typeface="Lato"/>
              </a:defRPr>
            </a:lvl3pPr>
            <a:lvl4pPr marL="0" marR="0" lvl="3" indent="0" algn="r">
              <a:spcBef>
                <a:spcPts val="0"/>
              </a:spcBef>
              <a:buNone/>
              <a:defRPr sz="1467" b="0" i="0" u="none" strike="noStrike" cap="none">
                <a:solidFill>
                  <a:schemeClr val="dk1"/>
                </a:solidFill>
                <a:latin typeface="Lato"/>
                <a:ea typeface="Lato"/>
                <a:cs typeface="Lato"/>
                <a:sym typeface="Lato"/>
              </a:defRPr>
            </a:lvl4pPr>
            <a:lvl5pPr marL="0" marR="0" lvl="4" indent="0" algn="r">
              <a:spcBef>
                <a:spcPts val="0"/>
              </a:spcBef>
              <a:buNone/>
              <a:defRPr sz="1467" b="0" i="0" u="none" strike="noStrike" cap="none">
                <a:solidFill>
                  <a:schemeClr val="dk1"/>
                </a:solidFill>
                <a:latin typeface="Lato"/>
                <a:ea typeface="Lato"/>
                <a:cs typeface="Lato"/>
                <a:sym typeface="Lato"/>
              </a:defRPr>
            </a:lvl5pPr>
            <a:lvl6pPr marL="0" marR="0" lvl="5" indent="0" algn="r">
              <a:spcBef>
                <a:spcPts val="0"/>
              </a:spcBef>
              <a:buNone/>
              <a:defRPr sz="1467" b="0" i="0" u="none" strike="noStrike" cap="none">
                <a:solidFill>
                  <a:schemeClr val="dk1"/>
                </a:solidFill>
                <a:latin typeface="Lato"/>
                <a:ea typeface="Lato"/>
                <a:cs typeface="Lato"/>
                <a:sym typeface="Lato"/>
              </a:defRPr>
            </a:lvl6pPr>
            <a:lvl7pPr marL="0" marR="0" lvl="6" indent="0" algn="r">
              <a:spcBef>
                <a:spcPts val="0"/>
              </a:spcBef>
              <a:buNone/>
              <a:defRPr sz="1467" b="0" i="0" u="none" strike="noStrike" cap="none">
                <a:solidFill>
                  <a:schemeClr val="dk1"/>
                </a:solidFill>
                <a:latin typeface="Lato"/>
                <a:ea typeface="Lato"/>
                <a:cs typeface="Lato"/>
                <a:sym typeface="Lato"/>
              </a:defRPr>
            </a:lvl7pPr>
            <a:lvl8pPr marL="0" marR="0" lvl="7" indent="0" algn="r">
              <a:spcBef>
                <a:spcPts val="0"/>
              </a:spcBef>
              <a:buNone/>
              <a:defRPr sz="1467" b="0" i="0" u="none" strike="noStrike" cap="none">
                <a:solidFill>
                  <a:schemeClr val="dk1"/>
                </a:solidFill>
                <a:latin typeface="Lato"/>
                <a:ea typeface="Lato"/>
                <a:cs typeface="Lato"/>
                <a:sym typeface="Lato"/>
              </a:defRPr>
            </a:lvl8pPr>
            <a:lvl9pPr marL="0" marR="0" lvl="8" indent="0" algn="r">
              <a:spcBef>
                <a:spcPts val="0"/>
              </a:spcBef>
              <a:buNone/>
              <a:defRPr sz="1467" b="0" i="0" u="none" strike="noStrike" cap="none">
                <a:solidFill>
                  <a:schemeClr val="dk1"/>
                </a:solidFill>
                <a:latin typeface="Lato"/>
                <a:ea typeface="Lato"/>
                <a:cs typeface="Lato"/>
                <a:sym typeface="La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23285112"/>
      </p:ext>
    </p:extLst>
  </p:cSld>
  <p:clrMap bg1="lt1" tx1="dk1" bg2="dk2" tx2="lt2" accent1="accent1" accent2="accent2" accent3="accent3" accent4="accent4" accent5="accent5" accent6="accent6" hlink="hlink" folHlink="folHlink"/>
  <p:sldLayoutIdLst>
    <p:sldLayoutId id="214748376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1"/>
        <p:cNvGrpSpPr/>
        <p:nvPr/>
      </p:nvGrpSpPr>
      <p:grpSpPr>
        <a:xfrm>
          <a:off x="0" y="0"/>
          <a:ext cx="0" cy="0"/>
          <a:chOff x="0" y="0"/>
          <a:chExt cx="0" cy="0"/>
        </a:xfrm>
      </p:grpSpPr>
      <p:pic>
        <p:nvPicPr>
          <p:cNvPr id="862" name="Google Shape;862;p90"/>
          <p:cNvPicPr preferRelativeResize="0"/>
          <p:nvPr/>
        </p:nvPicPr>
        <p:blipFill rotWithShape="1">
          <a:blip r:embed="rId3">
            <a:alphaModFix/>
          </a:blip>
          <a:srcRect/>
          <a:stretch/>
        </p:blipFill>
        <p:spPr>
          <a:xfrm>
            <a:off x="10522496" y="6474944"/>
            <a:ext cx="955425" cy="288721"/>
          </a:xfrm>
          <a:prstGeom prst="rect">
            <a:avLst/>
          </a:prstGeom>
          <a:noFill/>
          <a:ln>
            <a:noFill/>
          </a:ln>
        </p:spPr>
      </p:pic>
      <p:sp>
        <p:nvSpPr>
          <p:cNvPr id="863" name="Google Shape;863;p90"/>
          <p:cNvSpPr txBox="1"/>
          <p:nvPr/>
        </p:nvSpPr>
        <p:spPr>
          <a:xfrm>
            <a:off x="11075549" y="6474944"/>
            <a:ext cx="644800" cy="276959"/>
          </a:xfrm>
          <a:prstGeom prst="rect">
            <a:avLst/>
          </a:prstGeom>
          <a:noFill/>
          <a:ln>
            <a:noFill/>
          </a:ln>
        </p:spPr>
        <p:txBody>
          <a:bodyPr spcFirstLastPara="1" wrap="square" lIns="91433" tIns="45700" rIns="91433" bIns="45700" anchor="t" anchorCtr="0">
            <a:spAutoFit/>
          </a:bodyPr>
          <a:lstStyle/>
          <a:p>
            <a:pPr marL="0" marR="0" lvl="0" indent="0" algn="r" rtl="0">
              <a:spcBef>
                <a:spcPts val="0"/>
              </a:spcBef>
              <a:spcAft>
                <a:spcPts val="0"/>
              </a:spcAft>
              <a:buNone/>
            </a:pPr>
            <a:r>
              <a:rPr lang="en" sz="1200" b="0" i="0" u="none" strike="noStrike" cap="none">
                <a:solidFill>
                  <a:schemeClr val="dk1"/>
                </a:solidFill>
                <a:latin typeface="Lato"/>
                <a:ea typeface="Lato"/>
                <a:cs typeface="Lato"/>
                <a:sym typeface="Lato"/>
              </a:rPr>
              <a:t>|</a:t>
            </a:r>
            <a:endParaRPr sz="1467"/>
          </a:p>
        </p:txBody>
      </p:sp>
      <p:sp>
        <p:nvSpPr>
          <p:cNvPr id="864" name="Google Shape;864;p90"/>
          <p:cNvSpPr txBox="1">
            <a:spLocks noGrp="1"/>
          </p:cNvSpPr>
          <p:nvPr>
            <p:ph type="sldNum" idx="12"/>
          </p:nvPr>
        </p:nvSpPr>
        <p:spPr>
          <a:xfrm>
            <a:off x="11608904" y="6474943"/>
            <a:ext cx="508400" cy="288400"/>
          </a:xfrm>
          <a:prstGeom prst="rect">
            <a:avLst/>
          </a:prstGeom>
          <a:noFill/>
          <a:ln>
            <a:noFill/>
          </a:ln>
        </p:spPr>
        <p:txBody>
          <a:bodyPr spcFirstLastPara="1" wrap="square" lIns="68575" tIns="34275" rIns="68575" bIns="34275" anchor="ctr" anchorCtr="0">
            <a:noAutofit/>
          </a:bodyPr>
          <a:lstStyle>
            <a:lvl1pPr marL="0" marR="0" lvl="0" indent="0" algn="r">
              <a:spcBef>
                <a:spcPts val="0"/>
              </a:spcBef>
              <a:buNone/>
              <a:defRPr sz="1467" b="0" i="0" u="none" strike="noStrike" cap="none">
                <a:solidFill>
                  <a:schemeClr val="dk1"/>
                </a:solidFill>
                <a:latin typeface="Lato"/>
                <a:ea typeface="Lato"/>
                <a:cs typeface="Lato"/>
                <a:sym typeface="Lato"/>
              </a:defRPr>
            </a:lvl1pPr>
            <a:lvl2pPr marL="0" marR="0" lvl="1" indent="0" algn="r">
              <a:spcBef>
                <a:spcPts val="0"/>
              </a:spcBef>
              <a:buNone/>
              <a:defRPr sz="1467" b="0" i="0" u="none" strike="noStrike" cap="none">
                <a:solidFill>
                  <a:schemeClr val="dk1"/>
                </a:solidFill>
                <a:latin typeface="Lato"/>
                <a:ea typeface="Lato"/>
                <a:cs typeface="Lato"/>
                <a:sym typeface="Lato"/>
              </a:defRPr>
            </a:lvl2pPr>
            <a:lvl3pPr marL="0" marR="0" lvl="2" indent="0" algn="r">
              <a:spcBef>
                <a:spcPts val="0"/>
              </a:spcBef>
              <a:buNone/>
              <a:defRPr sz="1467" b="0" i="0" u="none" strike="noStrike" cap="none">
                <a:solidFill>
                  <a:schemeClr val="dk1"/>
                </a:solidFill>
                <a:latin typeface="Lato"/>
                <a:ea typeface="Lato"/>
                <a:cs typeface="Lato"/>
                <a:sym typeface="Lato"/>
              </a:defRPr>
            </a:lvl3pPr>
            <a:lvl4pPr marL="0" marR="0" lvl="3" indent="0" algn="r">
              <a:spcBef>
                <a:spcPts val="0"/>
              </a:spcBef>
              <a:buNone/>
              <a:defRPr sz="1467" b="0" i="0" u="none" strike="noStrike" cap="none">
                <a:solidFill>
                  <a:schemeClr val="dk1"/>
                </a:solidFill>
                <a:latin typeface="Lato"/>
                <a:ea typeface="Lato"/>
                <a:cs typeface="Lato"/>
                <a:sym typeface="Lato"/>
              </a:defRPr>
            </a:lvl4pPr>
            <a:lvl5pPr marL="0" marR="0" lvl="4" indent="0" algn="r">
              <a:spcBef>
                <a:spcPts val="0"/>
              </a:spcBef>
              <a:buNone/>
              <a:defRPr sz="1467" b="0" i="0" u="none" strike="noStrike" cap="none">
                <a:solidFill>
                  <a:schemeClr val="dk1"/>
                </a:solidFill>
                <a:latin typeface="Lato"/>
                <a:ea typeface="Lato"/>
                <a:cs typeface="Lato"/>
                <a:sym typeface="Lato"/>
              </a:defRPr>
            </a:lvl5pPr>
            <a:lvl6pPr marL="0" marR="0" lvl="5" indent="0" algn="r">
              <a:spcBef>
                <a:spcPts val="0"/>
              </a:spcBef>
              <a:buNone/>
              <a:defRPr sz="1467" b="0" i="0" u="none" strike="noStrike" cap="none">
                <a:solidFill>
                  <a:schemeClr val="dk1"/>
                </a:solidFill>
                <a:latin typeface="Lato"/>
                <a:ea typeface="Lato"/>
                <a:cs typeface="Lato"/>
                <a:sym typeface="Lato"/>
              </a:defRPr>
            </a:lvl6pPr>
            <a:lvl7pPr marL="0" marR="0" lvl="6" indent="0" algn="r">
              <a:spcBef>
                <a:spcPts val="0"/>
              </a:spcBef>
              <a:buNone/>
              <a:defRPr sz="1467" b="0" i="0" u="none" strike="noStrike" cap="none">
                <a:solidFill>
                  <a:schemeClr val="dk1"/>
                </a:solidFill>
                <a:latin typeface="Lato"/>
                <a:ea typeface="Lato"/>
                <a:cs typeface="Lato"/>
                <a:sym typeface="Lato"/>
              </a:defRPr>
            </a:lvl7pPr>
            <a:lvl8pPr marL="0" marR="0" lvl="7" indent="0" algn="r">
              <a:spcBef>
                <a:spcPts val="0"/>
              </a:spcBef>
              <a:buNone/>
              <a:defRPr sz="1467" b="0" i="0" u="none" strike="noStrike" cap="none">
                <a:solidFill>
                  <a:schemeClr val="dk1"/>
                </a:solidFill>
                <a:latin typeface="Lato"/>
                <a:ea typeface="Lato"/>
                <a:cs typeface="Lato"/>
                <a:sym typeface="Lato"/>
              </a:defRPr>
            </a:lvl8pPr>
            <a:lvl9pPr marL="0" marR="0" lvl="8" indent="0" algn="r">
              <a:spcBef>
                <a:spcPts val="0"/>
              </a:spcBef>
              <a:buNone/>
              <a:defRPr sz="1467" b="0" i="0" u="none" strike="noStrike" cap="none">
                <a:solidFill>
                  <a:schemeClr val="dk1"/>
                </a:solidFill>
                <a:latin typeface="Lato"/>
                <a:ea typeface="Lato"/>
                <a:cs typeface="Lato"/>
                <a:sym typeface="La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61513320"/>
      </p:ext>
    </p:extLst>
  </p:cSld>
  <p:clrMap bg1="lt1" tx1="dk1" bg2="dk2" tx2="lt2" accent1="accent1" accent2="accent2" accent3="accent3" accent4="accent4" accent5="accent5" accent6="accent6" hlink="hlink" folHlink="folHlink"/>
  <p:sldLayoutIdLst>
    <p:sldLayoutId id="214748379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12" name="Title Placeholder 11">
            <a:extLst>
              <a:ext uri="{FF2B5EF4-FFF2-40B4-BE49-F238E27FC236}">
                <a16:creationId xmlns:a16="http://schemas.microsoft.com/office/drawing/2014/main" id="{508A8353-1F24-440D-9E5B-96FAC6E65621}"/>
              </a:ext>
            </a:extLst>
          </p:cNvPr>
          <p:cNvSpPr>
            <a:spLocks noGrp="1"/>
          </p:cNvSpPr>
          <p:nvPr>
            <p:ph type="title"/>
          </p:nvPr>
        </p:nvSpPr>
        <p:spPr>
          <a:xfrm>
            <a:off x="1170432" y="320040"/>
            <a:ext cx="10515600" cy="740664"/>
          </a:xfrm>
          <a:prstGeom prst="rect">
            <a:avLst/>
          </a:prstGeom>
        </p:spPr>
        <p:txBody>
          <a:bodyPr vert="horz" lIns="91440" tIns="45720" rIns="91440" bIns="45720" rtlCol="0" anchor="ctr">
            <a:normAutofit/>
          </a:bodyPr>
          <a:lstStyle/>
          <a:p>
            <a:r>
              <a:rPr lang="en-US"/>
              <a:t>Click to edit Master title style</a:t>
            </a:r>
          </a:p>
        </p:txBody>
      </p:sp>
      <p:sp>
        <p:nvSpPr>
          <p:cNvPr id="13" name="Text Placeholder 12">
            <a:extLst>
              <a:ext uri="{FF2B5EF4-FFF2-40B4-BE49-F238E27FC236}">
                <a16:creationId xmlns:a16="http://schemas.microsoft.com/office/drawing/2014/main" id="{2F430404-9B02-4221-A602-47BD73C10CF8}"/>
              </a:ext>
            </a:extLst>
          </p:cNvPr>
          <p:cNvSpPr>
            <a:spLocks noGrp="1"/>
          </p:cNvSpPr>
          <p:nvPr>
            <p:ph type="body" idx="1"/>
          </p:nvPr>
        </p:nvSpPr>
        <p:spPr>
          <a:xfrm>
            <a:off x="1161288" y="1316736"/>
            <a:ext cx="10515600" cy="48646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3">
            <a:extLst>
              <a:ext uri="{FF2B5EF4-FFF2-40B4-BE49-F238E27FC236}">
                <a16:creationId xmlns:a16="http://schemas.microsoft.com/office/drawing/2014/main" id="{A2500C29-AA63-E91D-3849-3909258748B7}"/>
              </a:ext>
            </a:extLst>
          </p:cNvPr>
          <p:cNvSpPr>
            <a:spLocks noGrp="1"/>
          </p:cNvSpPr>
          <p:nvPr>
            <p:ph type="sldNum" sz="quarter" idx="4"/>
          </p:nvPr>
        </p:nvSpPr>
        <p:spPr>
          <a:xfrm>
            <a:off x="10291155" y="6356351"/>
            <a:ext cx="1687485" cy="343708"/>
          </a:xfrm>
          <a:prstGeom prst="rect">
            <a:avLst/>
          </a:prstGeom>
        </p:spPr>
        <p:txBody>
          <a:bodyPr/>
          <a:lstStyle>
            <a:lvl1pPr algn="r">
              <a:defRPr/>
            </a:lvl1pPr>
          </a:lstStyle>
          <a:p>
            <a:fld id="{DA3191F6-569B-43B6-BFE8-E208C1B6C7B8}" type="slidenum">
              <a:rPr lang="en-US" smtClean="0"/>
              <a:pPr/>
              <a:t>‹#›</a:t>
            </a:fld>
            <a:endParaRPr lang="en-US"/>
          </a:p>
        </p:txBody>
      </p:sp>
    </p:spTree>
    <p:extLst>
      <p:ext uri="{BB962C8B-B14F-4D97-AF65-F5344CB8AC3E}">
        <p14:creationId xmlns:p14="http://schemas.microsoft.com/office/powerpoint/2010/main" val="903078429"/>
      </p:ext>
    </p:extLst>
  </p:cSld>
  <p:clrMap bg1="lt1" tx1="dk1" bg2="lt2" tx2="dk2" accent1="accent1" accent2="accent2" accent3="accent3" accent4="accent4" accent5="accent5" accent6="accent6" hlink="hlink" folHlink="folHlink"/>
  <p:sldLayoutIdLst>
    <p:sldLayoutId id="2147483813" r:id="rId1"/>
    <p:sldLayoutId id="2147483810" r:id="rId2"/>
  </p:sldLayoutIdLst>
  <p:txStyles>
    <p:titleStyle>
      <a:lvl1pPr algn="l" defTabSz="914400" rtl="0" eaLnBrk="1" latinLnBrk="0" hangingPunct="1">
        <a:lnSpc>
          <a:spcPct val="90000"/>
        </a:lnSpc>
        <a:spcBef>
          <a:spcPct val="0"/>
        </a:spcBef>
        <a:buNone/>
        <a:defRPr sz="2800" b="1" kern="1200">
          <a:solidFill>
            <a:srgbClr val="136A9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Placeholder 12">
            <a:extLst>
              <a:ext uri="{FF2B5EF4-FFF2-40B4-BE49-F238E27FC236}">
                <a16:creationId xmlns:a16="http://schemas.microsoft.com/office/drawing/2014/main" id="{B36FC82C-9FAF-4052-BEF9-7C2AEAEDEB3D}"/>
              </a:ext>
            </a:extLst>
          </p:cNvPr>
          <p:cNvSpPr>
            <a:spLocks noGrp="1"/>
          </p:cNvSpPr>
          <p:nvPr>
            <p:ph type="title"/>
          </p:nvPr>
        </p:nvSpPr>
        <p:spPr>
          <a:xfrm>
            <a:off x="475488" y="1828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14" name="Slide Number Placeholder 14">
            <a:extLst>
              <a:ext uri="{FF2B5EF4-FFF2-40B4-BE49-F238E27FC236}">
                <a16:creationId xmlns:a16="http://schemas.microsoft.com/office/drawing/2014/main" id="{977351DC-07DF-4B9A-938B-363166EF0A15}"/>
              </a:ext>
            </a:extLst>
          </p:cNvPr>
          <p:cNvSpPr>
            <a:spLocks noGrp="1"/>
          </p:cNvSpPr>
          <p:nvPr>
            <p:ph type="sldNum" sz="quarter" idx="4"/>
          </p:nvPr>
        </p:nvSpPr>
        <p:spPr>
          <a:xfrm>
            <a:off x="11696700" y="6419361"/>
            <a:ext cx="365066" cy="318784"/>
          </a:xfrm>
          <a:prstGeom prst="rect">
            <a:avLst/>
          </a:prstGeom>
        </p:spPr>
        <p:txBody>
          <a:bodyPr/>
          <a:lstStyle/>
          <a:p>
            <a:fld id="{88CE7937-128E-4595-8BDA-0229FEBE1BCA}" type="slidenum">
              <a:rPr lang="en-US" smtClean="0">
                <a:solidFill>
                  <a:srgbClr val="015D83"/>
                </a:solidFill>
                <a:latin typeface="Tw Cen MT" panose="020B0602020104020603" pitchFamily="34" charset="0"/>
              </a:rPr>
              <a:t>‹#›</a:t>
            </a:fld>
            <a:endParaRPr lang="en-US">
              <a:solidFill>
                <a:srgbClr val="015D83"/>
              </a:solidFill>
              <a:latin typeface="Tw Cen MT" panose="020B0602020104020603" pitchFamily="34" charset="0"/>
            </a:endParaRPr>
          </a:p>
        </p:txBody>
      </p:sp>
    </p:spTree>
    <p:extLst>
      <p:ext uri="{BB962C8B-B14F-4D97-AF65-F5344CB8AC3E}">
        <p14:creationId xmlns:p14="http://schemas.microsoft.com/office/powerpoint/2010/main" val="1082927238"/>
      </p:ext>
    </p:extLst>
  </p:cSld>
  <p:clrMap bg1="lt1" tx1="dk1" bg2="lt2" tx2="dk2" accent1="accent1" accent2="accent2" accent3="accent3" accent4="accent4" accent5="accent5" accent6="accent6" hlink="hlink" folHlink="folHlink"/>
  <p:sldLayoutIdLst>
    <p:sldLayoutId id="2147483805" r:id="rId1"/>
  </p:sldLayoutIdLst>
  <p:txStyles>
    <p:titleStyle>
      <a:lvl1pPr algn="l" defTabSz="914400" rtl="0" eaLnBrk="1" latinLnBrk="0" hangingPunct="1">
        <a:lnSpc>
          <a:spcPct val="90000"/>
        </a:lnSpc>
        <a:spcBef>
          <a:spcPct val="0"/>
        </a:spcBef>
        <a:buNone/>
        <a:defRPr sz="3200" kern="1200">
          <a:solidFill>
            <a:schemeClr val="bg1"/>
          </a:solidFill>
          <a:effectLst>
            <a:outerShdw blurRad="38100" dist="38100" dir="2700000" algn="tl">
              <a:srgbClr val="000000">
                <a:alpha val="43137"/>
              </a:srgbClr>
            </a:outerShdw>
          </a:effectLst>
          <a:latin typeface="Tw Cen MT" panose="020B06020201040206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A0D5DC-500C-620D-17B0-A5636213E9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C3F1E6-9352-E253-1D2D-C78B30F877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F9546F-64D4-756B-6B49-B954D7789C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DFE004-EA6D-4A8A-A90D-9A362912351B}" type="datetimeFigureOut">
              <a:rPr lang="en-US" smtClean="0"/>
              <a:t>4/14/2025</a:t>
            </a:fld>
            <a:endParaRPr lang="en-US"/>
          </a:p>
        </p:txBody>
      </p:sp>
      <p:sp>
        <p:nvSpPr>
          <p:cNvPr id="5" name="Footer Placeholder 4">
            <a:extLst>
              <a:ext uri="{FF2B5EF4-FFF2-40B4-BE49-F238E27FC236}">
                <a16:creationId xmlns:a16="http://schemas.microsoft.com/office/drawing/2014/main" id="{3903080F-0E95-6966-14FD-946C4183CC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D8082C1-336B-92A4-1A54-FFC333E256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26F21-0B06-489B-9942-09A4FFE545AE}" type="slidenum">
              <a:rPr lang="en-US" smtClean="0"/>
              <a:t>‹#›</a:t>
            </a:fld>
            <a:endParaRPr lang="en-US"/>
          </a:p>
        </p:txBody>
      </p:sp>
    </p:spTree>
    <p:extLst>
      <p:ext uri="{BB962C8B-B14F-4D97-AF65-F5344CB8AC3E}">
        <p14:creationId xmlns:p14="http://schemas.microsoft.com/office/powerpoint/2010/main" val="3877788714"/>
      </p:ext>
    </p:extLst>
  </p:cSld>
  <p:clrMap bg1="lt1" tx1="dk1" bg2="lt2" tx2="dk2" accent1="accent1" accent2="accent2" accent3="accent3" accent4="accent4" accent5="accent5" accent6="accent6" hlink="hlink" folHlink="folHlink"/>
  <p:sldLayoutIdLst>
    <p:sldLayoutId id="214748383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461760"/>
            <a:ext cx="12192000" cy="408766"/>
          </a:xfrm>
          <a:prstGeom prst="rect">
            <a:avLst/>
          </a:prstGeom>
          <a:solidFill>
            <a:srgbClr val="003B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a:p>
        </p:txBody>
      </p:sp>
      <p:sp>
        <p:nvSpPr>
          <p:cNvPr id="2" name="Title Placeholder 1"/>
          <p:cNvSpPr>
            <a:spLocks noGrp="1"/>
          </p:cNvSpPr>
          <p:nvPr>
            <p:ph type="title"/>
          </p:nvPr>
        </p:nvSpPr>
        <p:spPr>
          <a:xfrm>
            <a:off x="609600" y="533400"/>
            <a:ext cx="109728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295400"/>
            <a:ext cx="10972800" cy="510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p:cNvSpPr/>
          <p:nvPr userDrawn="1"/>
        </p:nvSpPr>
        <p:spPr>
          <a:xfrm>
            <a:off x="0" y="1"/>
            <a:ext cx="12192000" cy="227915"/>
          </a:xfrm>
          <a:prstGeom prst="rect">
            <a:avLst/>
          </a:prstGeom>
          <a:solidFill>
            <a:srgbClr val="0077C8"/>
          </a:solidFill>
          <a:ln>
            <a:solidFill>
              <a:srgbClr val="007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a:p>
        </p:txBody>
      </p:sp>
      <p:sp>
        <p:nvSpPr>
          <p:cNvPr id="11" name="Slide Number Placeholder 5">
            <a:extLst>
              <a:ext uri="{FF2B5EF4-FFF2-40B4-BE49-F238E27FC236}">
                <a16:creationId xmlns:a16="http://schemas.microsoft.com/office/drawing/2014/main" id="{49D013A8-6CD2-AE42-89AB-224CE5F6967D}"/>
              </a:ext>
            </a:extLst>
          </p:cNvPr>
          <p:cNvSpPr txBox="1">
            <a:spLocks/>
          </p:cNvSpPr>
          <p:nvPr userDrawn="1"/>
        </p:nvSpPr>
        <p:spPr>
          <a:xfrm>
            <a:off x="11657875" y="6461760"/>
            <a:ext cx="534125" cy="396240"/>
          </a:xfrm>
          <a:prstGeom prst="rect">
            <a:avLst/>
          </a:prstGeom>
        </p:spPr>
        <p:txBody>
          <a:bodyPr lIns="0" tIns="0" rIns="0" bIns="0" anchor="ctr" anchorCtr="0"/>
          <a:lstStyle>
            <a:defPPr>
              <a:defRPr lang="en-US"/>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C9D734BA-EFFF-47E9-B4A0-42A9EEEAB748}" type="slidenum">
              <a:rPr lang="en-US" sz="1400" smtClean="0">
                <a:solidFill>
                  <a:schemeClr val="bg1"/>
                </a:solidFill>
              </a:rPr>
              <a:pPr algn="ctr"/>
              <a:t>‹#›</a:t>
            </a:fld>
            <a:endParaRPr lang="en-US" sz="1400">
              <a:solidFill>
                <a:schemeClr val="bg1"/>
              </a:solidFill>
            </a:endParaRPr>
          </a:p>
        </p:txBody>
      </p:sp>
      <p:pic>
        <p:nvPicPr>
          <p:cNvPr id="12" name="Picture 11" descr="Blue text on a black background&#10;&#10;Description automatically generated">
            <a:extLst>
              <a:ext uri="{FF2B5EF4-FFF2-40B4-BE49-F238E27FC236}">
                <a16:creationId xmlns:a16="http://schemas.microsoft.com/office/drawing/2014/main" id="{260F9EDB-B8B5-2D37-126B-C1BAF9AEA064}"/>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339577" y="5759353"/>
            <a:ext cx="2696817" cy="554346"/>
          </a:xfrm>
          <a:prstGeom prst="rect">
            <a:avLst/>
          </a:prstGeom>
        </p:spPr>
      </p:pic>
    </p:spTree>
    <p:extLst>
      <p:ext uri="{BB962C8B-B14F-4D97-AF65-F5344CB8AC3E}">
        <p14:creationId xmlns:p14="http://schemas.microsoft.com/office/powerpoint/2010/main" val="4249843149"/>
      </p:ext>
    </p:extLst>
  </p:cSld>
  <p:clrMap bg1="lt1" tx1="dk1" bg2="lt2" tx2="dk2" accent1="accent1" accent2="accent2" accent3="accent3" accent4="accent4" accent5="accent5" accent6="accent6" hlink="hlink" folHlink="folHlink"/>
  <p:sldLayoutIdLst>
    <p:sldLayoutId id="2147483872" r:id="rId1"/>
    <p:sldLayoutId id="2147483863" r:id="rId2"/>
    <p:sldLayoutId id="2147483873" r:id="rId3"/>
    <p:sldLayoutId id="2147483864" r:id="rId4"/>
    <p:sldLayoutId id="2147483866" r:id="rId5"/>
    <p:sldLayoutId id="2147483859" r:id="rId6"/>
    <p:sldLayoutId id="2147483844" r:id="rId7"/>
    <p:sldLayoutId id="2147483869" r:id="rId8"/>
    <p:sldLayoutId id="2147483862" r:id="rId9"/>
    <p:sldLayoutId id="2147483843" r:id="rId10"/>
    <p:sldLayoutId id="2147483841" r:id="rId11"/>
    <p:sldLayoutId id="2147483857" r:id="rId12"/>
  </p:sldLayoutIdLst>
  <p:hf sldNum="0" hdr="0" ftr="0" dt="0"/>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chart" Target="../charts/char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hyperlink" Target="mailto:Michelle.Wood3@illinois.gov"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3" Type="http://schemas.openxmlformats.org/officeDocument/2006/relationships/hyperlink" Target="https://www.il.nesinc.com/PageView.aspx?f=HTML_FRAG/GENRB_RightStart.html" TargetMode="External"/><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8.xml.rels><?xml version="1.0" encoding="UTF-8" standalone="yes"?>
<Relationships xmlns="http://schemas.openxmlformats.org/package/2006/relationships"><Relationship Id="rId2" Type="http://schemas.openxmlformats.org/officeDocument/2006/relationships/hyperlink" Target="https://www.isac.org/ECACEscholarship" TargetMode="External"/><Relationship Id="rId1" Type="http://schemas.openxmlformats.org/officeDocument/2006/relationships/slideLayout" Target="../slideLayouts/slideLayout31.xml"/></Relationships>
</file>

<file path=ppt/slides/_rels/slide49.xml.rels><?xml version="1.0" encoding="UTF-8" standalone="yes"?>
<Relationships xmlns="http://schemas.openxmlformats.org/package/2006/relationships"><Relationship Id="rId3" Type="http://schemas.openxmlformats.org/officeDocument/2006/relationships/hyperlink" Target="http://www.becomeateacher.com" TargetMode="External"/><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3" Type="http://schemas.openxmlformats.org/officeDocument/2006/relationships/hyperlink" Target="https://teachplus.org/il/" TargetMode="External"/><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8.xml"/><Relationship Id="rId1" Type="http://schemas.openxmlformats.org/officeDocument/2006/relationships/slideLayout" Target="../slideLayouts/slideLayout20.xml"/><Relationship Id="rId5" Type="http://schemas.openxmlformats.org/officeDocument/2006/relationships/hyperlink" Target="https://creativecommons.org/licenses/by-nd/3.0/" TargetMode="External"/><Relationship Id="rId4" Type="http://schemas.openxmlformats.org/officeDocument/2006/relationships/hyperlink" Target="https://policyoptions.irpp.org/magazines/july-2021/how-to-grow-an-accessible-high-quality-equitable-child-care-system/"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59.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25.xml"/><Relationship Id="rId5" Type="http://schemas.openxmlformats.org/officeDocument/2006/relationships/image" Target="../media/image65.png"/><Relationship Id="rId4" Type="http://schemas.openxmlformats.org/officeDocument/2006/relationships/image" Target="../media/image64.png"/></Relationships>
</file>

<file path=ppt/slides/_rels/slide6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26.xml"/><Relationship Id="rId5" Type="http://schemas.openxmlformats.org/officeDocument/2006/relationships/image" Target="../media/image67.png"/><Relationship Id="rId4" Type="http://schemas.openxmlformats.org/officeDocument/2006/relationships/image" Target="../media/image66.png"/></Relationships>
</file>

<file path=ppt/slides/_rels/slide6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hyperlink" Target="mailto:Chadwick@ibhe.org" TargetMode="External"/><Relationship Id="rId2" Type="http://schemas.openxmlformats.org/officeDocument/2006/relationships/image" Target="../media/image70.jp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9722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E953D2B3-19E8-BE1A-0E3D-619DF0325E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90478" y="-8847"/>
            <a:ext cx="12202938" cy="6866848"/>
          </a:xfrm>
          <a:prstGeom prst="rect">
            <a:avLst/>
          </a:prstGeom>
        </p:spPr>
      </p:pic>
    </p:spTree>
    <p:extLst>
      <p:ext uri="{BB962C8B-B14F-4D97-AF65-F5344CB8AC3E}">
        <p14:creationId xmlns:p14="http://schemas.microsoft.com/office/powerpoint/2010/main" val="953244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5" descr="4490_PPT_IDEC_EXT GATEWAYS_04_11_25.pdf - Adobe Acrobat Reader (64-bit)">
            <a:extLst>
              <a:ext uri="{FF2B5EF4-FFF2-40B4-BE49-F238E27FC236}">
                <a16:creationId xmlns:a16="http://schemas.microsoft.com/office/drawing/2014/main" id="{55EDF0DD-8BEF-06A8-312A-D422DC8583D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23088" y="134113"/>
            <a:ext cx="12064701" cy="6723888"/>
          </a:xfrm>
          <a:prstGeom prst="rect">
            <a:avLst/>
          </a:prstGeom>
        </p:spPr>
      </p:pic>
    </p:spTree>
    <p:extLst>
      <p:ext uri="{BB962C8B-B14F-4D97-AF65-F5344CB8AC3E}">
        <p14:creationId xmlns:p14="http://schemas.microsoft.com/office/powerpoint/2010/main" val="3572500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C1BC0418-9222-C38F-7F7D-9EB40DBB81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66955" y="128016"/>
            <a:ext cx="11825045" cy="6601968"/>
          </a:xfrm>
          <a:prstGeom prst="rect">
            <a:avLst/>
          </a:prstGeom>
        </p:spPr>
      </p:pic>
    </p:spTree>
    <p:extLst>
      <p:ext uri="{BB962C8B-B14F-4D97-AF65-F5344CB8AC3E}">
        <p14:creationId xmlns:p14="http://schemas.microsoft.com/office/powerpoint/2010/main" val="853328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4CD151CA-5B22-0DA1-FCF5-40C89D3BD9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69895" y="67378"/>
            <a:ext cx="11852209" cy="6723243"/>
          </a:xfrm>
          <a:prstGeom prst="rect">
            <a:avLst/>
          </a:prstGeom>
        </p:spPr>
      </p:pic>
    </p:spTree>
    <p:extLst>
      <p:ext uri="{BB962C8B-B14F-4D97-AF65-F5344CB8AC3E}">
        <p14:creationId xmlns:p14="http://schemas.microsoft.com/office/powerpoint/2010/main" val="3608035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5" descr="4490_PPT_IDEC_EXT GATEWAYS_04_11_25.pdf - Adobe Acrobat Reader (64-bit)">
            <a:extLst>
              <a:ext uri="{FF2B5EF4-FFF2-40B4-BE49-F238E27FC236}">
                <a16:creationId xmlns:a16="http://schemas.microsoft.com/office/drawing/2014/main" id="{0B884063-00A0-56AD-5A2E-C8F5AE7E940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02421" y="0"/>
            <a:ext cx="11789579" cy="6665041"/>
          </a:xfrm>
          <a:prstGeom prst="rect">
            <a:avLst/>
          </a:prstGeom>
        </p:spPr>
      </p:pic>
    </p:spTree>
    <p:extLst>
      <p:ext uri="{BB962C8B-B14F-4D97-AF65-F5344CB8AC3E}">
        <p14:creationId xmlns:p14="http://schemas.microsoft.com/office/powerpoint/2010/main" val="1095861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DA1D1975-7172-E869-9EC9-BBBB3C26565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2192" y="6197"/>
            <a:ext cx="12087616" cy="6851803"/>
          </a:xfrm>
          <a:prstGeom prst="rect">
            <a:avLst/>
          </a:prstGeom>
        </p:spPr>
      </p:pic>
    </p:spTree>
    <p:extLst>
      <p:ext uri="{BB962C8B-B14F-4D97-AF65-F5344CB8AC3E}">
        <p14:creationId xmlns:p14="http://schemas.microsoft.com/office/powerpoint/2010/main" val="335879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CAD8B1B9-E1DC-FF1E-49A3-06883E3087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84468" y="148571"/>
            <a:ext cx="11849036" cy="6578112"/>
          </a:xfrm>
          <a:prstGeom prst="rect">
            <a:avLst/>
          </a:prstGeom>
        </p:spPr>
      </p:pic>
    </p:spTree>
    <p:extLst>
      <p:ext uri="{BB962C8B-B14F-4D97-AF65-F5344CB8AC3E}">
        <p14:creationId xmlns:p14="http://schemas.microsoft.com/office/powerpoint/2010/main" val="3909802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A012469D-18D3-CC85-767A-F542B095BF3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1920" y="0"/>
            <a:ext cx="12070080" cy="6647762"/>
          </a:xfrm>
          <a:prstGeom prst="rect">
            <a:avLst/>
          </a:prstGeom>
        </p:spPr>
      </p:pic>
    </p:spTree>
    <p:extLst>
      <p:ext uri="{BB962C8B-B14F-4D97-AF65-F5344CB8AC3E}">
        <p14:creationId xmlns:p14="http://schemas.microsoft.com/office/powerpoint/2010/main" val="1835529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55F9A54A-0BFD-A71B-F62D-D418180D80D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0" y="122533"/>
            <a:ext cx="12106656" cy="6735468"/>
          </a:xfrm>
          <a:prstGeom prst="rect">
            <a:avLst/>
          </a:prstGeom>
        </p:spPr>
      </p:pic>
    </p:spTree>
    <p:extLst>
      <p:ext uri="{BB962C8B-B14F-4D97-AF65-F5344CB8AC3E}">
        <p14:creationId xmlns:p14="http://schemas.microsoft.com/office/powerpoint/2010/main" val="3339625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7F0B5586-AA95-B879-6E66-BDAD5F893BF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35199" y="1"/>
            <a:ext cx="12141681" cy="6858000"/>
          </a:xfrm>
          <a:prstGeom prst="rect">
            <a:avLst/>
          </a:prstGeom>
        </p:spPr>
      </p:pic>
    </p:spTree>
    <p:extLst>
      <p:ext uri="{BB962C8B-B14F-4D97-AF65-F5344CB8AC3E}">
        <p14:creationId xmlns:p14="http://schemas.microsoft.com/office/powerpoint/2010/main" val="122558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A6D5D9C7-DC8E-3BDE-F855-75B78BBCBE6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AF58CC-FC8B-3F7B-5706-6EC455477100}"/>
              </a:ext>
            </a:extLst>
          </p:cNvPr>
          <p:cNvSpPr>
            <a:spLocks noGrp="1"/>
          </p:cNvSpPr>
          <p:nvPr>
            <p:ph idx="1"/>
          </p:nvPr>
        </p:nvSpPr>
        <p:spPr>
          <a:xfrm>
            <a:off x="946688" y="1001483"/>
            <a:ext cx="10928320" cy="5374933"/>
          </a:xfrm>
        </p:spPr>
        <p:txBody>
          <a:bodyPr>
            <a:noAutofit/>
          </a:bodyPr>
          <a:lstStyle/>
          <a:p>
            <a:pPr marL="0" indent="0">
              <a:buNone/>
            </a:pPr>
            <a:r>
              <a:rPr lang="en-US" b="1" dirty="0">
                <a:solidFill>
                  <a:srgbClr val="0070C0"/>
                </a:solidFill>
              </a:rPr>
              <a:t>Teresa Ramos, Illinois Department of Early Childhood </a:t>
            </a:r>
          </a:p>
          <a:p>
            <a:pPr marL="0" indent="0">
              <a:buNone/>
            </a:pPr>
            <a:endParaRPr lang="en-US" sz="1400" b="1" dirty="0">
              <a:solidFill>
                <a:srgbClr val="0070C0"/>
              </a:solidFill>
            </a:endParaRPr>
          </a:p>
          <a:p>
            <a:pPr marL="0" indent="0">
              <a:buNone/>
            </a:pPr>
            <a:r>
              <a:rPr lang="en-US" b="1" dirty="0">
                <a:solidFill>
                  <a:srgbClr val="0070C0"/>
                </a:solidFill>
              </a:rPr>
              <a:t>Michelle Wood, Illinois Department of Human Services – Division of Early Childhood</a:t>
            </a:r>
          </a:p>
          <a:p>
            <a:pPr marL="0" indent="0">
              <a:buNone/>
            </a:pPr>
            <a:endParaRPr lang="en-US" sz="1400" b="1" dirty="0">
              <a:solidFill>
                <a:srgbClr val="0070C0"/>
              </a:solidFill>
            </a:endParaRPr>
          </a:p>
          <a:p>
            <a:pPr marL="0" indent="0">
              <a:buNone/>
            </a:pPr>
            <a:r>
              <a:rPr lang="en-US" b="1" dirty="0">
                <a:solidFill>
                  <a:srgbClr val="0070C0"/>
                </a:solidFill>
              </a:rPr>
              <a:t>Joyce Gronewold, Illinois State Board of Education</a:t>
            </a:r>
          </a:p>
          <a:p>
            <a:pPr marL="0" indent="0">
              <a:buNone/>
            </a:pPr>
            <a:endParaRPr lang="en-US" sz="1400" b="1" dirty="0">
              <a:solidFill>
                <a:srgbClr val="0070C0"/>
              </a:solidFill>
            </a:endParaRPr>
          </a:p>
          <a:p>
            <a:pPr marL="0" indent="0">
              <a:buNone/>
            </a:pPr>
            <a:r>
              <a:rPr lang="en-US" b="1" dirty="0">
                <a:solidFill>
                  <a:srgbClr val="0070C0"/>
                </a:solidFill>
              </a:rPr>
              <a:t>Christi Chadwick, Early Childhood Access Consortium for Equity – Illinois Board of Higher Education</a:t>
            </a:r>
          </a:p>
          <a:p>
            <a:pPr marL="0" indent="0">
              <a:buNone/>
            </a:pPr>
            <a:endParaRPr lang="en-US" sz="1400" b="1" dirty="0">
              <a:solidFill>
                <a:srgbClr val="0070C0"/>
              </a:solidFill>
            </a:endParaRPr>
          </a:p>
          <a:p>
            <a:pPr marL="0" indent="0">
              <a:buNone/>
            </a:pPr>
            <a:r>
              <a:rPr lang="en-US" b="1" dirty="0">
                <a:solidFill>
                  <a:srgbClr val="0070C0"/>
                </a:solidFill>
              </a:rPr>
              <a:t>Marcus Brown, Illinois Community College Board</a:t>
            </a:r>
          </a:p>
          <a:p>
            <a:pPr marL="0" indent="0">
              <a:buNone/>
            </a:pPr>
            <a:endParaRPr lang="en-US" sz="1400" b="1" dirty="0">
              <a:solidFill>
                <a:srgbClr val="0070C0"/>
              </a:solidFill>
            </a:endParaRPr>
          </a:p>
          <a:p>
            <a:pPr marL="0" indent="0">
              <a:buNone/>
            </a:pPr>
            <a:r>
              <a:rPr lang="en-US" b="1" dirty="0">
                <a:solidFill>
                  <a:srgbClr val="0070C0"/>
                </a:solidFill>
              </a:rPr>
              <a:t>Facilitator - Kate Connor, Truman College City Colleges of Chicago</a:t>
            </a:r>
          </a:p>
          <a:p>
            <a:pPr marL="0" indent="0">
              <a:buNone/>
            </a:pPr>
            <a:endParaRPr lang="en-US" b="1" dirty="0">
              <a:solidFill>
                <a:srgbClr val="0070C0"/>
              </a:solidFill>
            </a:endParaRPr>
          </a:p>
        </p:txBody>
      </p:sp>
    </p:spTree>
    <p:extLst>
      <p:ext uri="{BB962C8B-B14F-4D97-AF65-F5344CB8AC3E}">
        <p14:creationId xmlns:p14="http://schemas.microsoft.com/office/powerpoint/2010/main" val="31429241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982BCE2F-2C25-68F2-AA5F-1EAED2FC50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0" y="-59447"/>
            <a:ext cx="12192000" cy="6917448"/>
          </a:xfrm>
          <a:prstGeom prst="rect">
            <a:avLst/>
          </a:prstGeom>
        </p:spPr>
      </p:pic>
    </p:spTree>
    <p:extLst>
      <p:ext uri="{BB962C8B-B14F-4D97-AF65-F5344CB8AC3E}">
        <p14:creationId xmlns:p14="http://schemas.microsoft.com/office/powerpoint/2010/main" val="3285087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5" descr="4490_PPT_IDEC_EXT GATEWAYS_04_11_25.pdf - Adobe Acrobat Reader (64-bit)">
            <a:extLst>
              <a:ext uri="{FF2B5EF4-FFF2-40B4-BE49-F238E27FC236}">
                <a16:creationId xmlns:a16="http://schemas.microsoft.com/office/drawing/2014/main" id="{EB1EFC33-8A81-72D3-F845-115EE3D6263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35199" y="19013"/>
            <a:ext cx="12056801" cy="6838987"/>
          </a:xfrm>
          <a:prstGeom prst="rect">
            <a:avLst/>
          </a:prstGeom>
        </p:spPr>
      </p:pic>
    </p:spTree>
    <p:extLst>
      <p:ext uri="{BB962C8B-B14F-4D97-AF65-F5344CB8AC3E}">
        <p14:creationId xmlns:p14="http://schemas.microsoft.com/office/powerpoint/2010/main" val="37582772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BC0BB142-0F03-15AD-61E4-9CADB226DF7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0" y="16995"/>
            <a:ext cx="12192000" cy="6841005"/>
          </a:xfrm>
          <a:prstGeom prst="rect">
            <a:avLst/>
          </a:prstGeom>
        </p:spPr>
      </p:pic>
    </p:spTree>
    <p:extLst>
      <p:ext uri="{BB962C8B-B14F-4D97-AF65-F5344CB8AC3E}">
        <p14:creationId xmlns:p14="http://schemas.microsoft.com/office/powerpoint/2010/main" val="1610332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5F992-D93D-95DA-89A8-35860C882D2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1CF44C4-57F2-E266-A68C-916190F3342C}"/>
              </a:ext>
            </a:extLst>
          </p:cNvPr>
          <p:cNvSpPr>
            <a:spLocks noGrp="1"/>
          </p:cNvSpPr>
          <p:nvPr>
            <p:ph type="title"/>
          </p:nvPr>
        </p:nvSpPr>
        <p:spPr/>
        <p:txBody>
          <a:bodyPr/>
          <a:lstStyle/>
          <a:p>
            <a:r>
              <a:rPr lang="en-US" dirty="0">
                <a:latin typeface="Montserrat"/>
              </a:rPr>
              <a:t>Smart Start </a:t>
            </a:r>
            <a:br>
              <a:rPr lang="en-US" dirty="0">
                <a:latin typeface="Montserrat"/>
              </a:rPr>
            </a:br>
            <a:r>
              <a:rPr lang="en-US" dirty="0">
                <a:latin typeface="Montserrat"/>
              </a:rPr>
              <a:t>Child Care Update</a:t>
            </a:r>
            <a:endParaRPr lang="en-US" sz="3600" dirty="0">
              <a:latin typeface="Montserrat"/>
            </a:endParaRPr>
          </a:p>
        </p:txBody>
      </p:sp>
      <p:sp>
        <p:nvSpPr>
          <p:cNvPr id="7" name="Text Placeholder 6">
            <a:extLst>
              <a:ext uri="{FF2B5EF4-FFF2-40B4-BE49-F238E27FC236}">
                <a16:creationId xmlns:a16="http://schemas.microsoft.com/office/drawing/2014/main" id="{B91DFF78-2D3A-959D-5285-C27EF1EA443A}"/>
              </a:ext>
            </a:extLst>
          </p:cNvPr>
          <p:cNvSpPr>
            <a:spLocks noGrp="1"/>
          </p:cNvSpPr>
          <p:nvPr>
            <p:ph type="body" sz="quarter" idx="13"/>
          </p:nvPr>
        </p:nvSpPr>
        <p:spPr>
          <a:xfrm>
            <a:off x="803275" y="4876800"/>
            <a:ext cx="6465430" cy="1112838"/>
          </a:xfrm>
        </p:spPr>
        <p:txBody>
          <a:bodyPr vert="horz" lIns="91440" tIns="45720" rIns="91440" bIns="45720" rtlCol="0" anchor="t">
            <a:normAutofit/>
          </a:bodyPr>
          <a:lstStyle/>
          <a:p>
            <a:r>
              <a:rPr lang="en-US" dirty="0">
                <a:latin typeface="Montserrat SemiBold" panose="00000700000000000000" pitchFamily="2" charset="0"/>
              </a:rPr>
              <a:t>Michelle Wood, IDHS-DEC</a:t>
            </a:r>
          </a:p>
        </p:txBody>
      </p:sp>
    </p:spTree>
    <p:extLst>
      <p:ext uri="{BB962C8B-B14F-4D97-AF65-F5344CB8AC3E}">
        <p14:creationId xmlns:p14="http://schemas.microsoft.com/office/powerpoint/2010/main" val="15133789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FA706-6EBE-6DD5-49C2-300B55D57529}"/>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6409B5E1-D63B-DAD3-5590-7C934D7D7DE1}"/>
              </a:ext>
            </a:extLst>
          </p:cNvPr>
          <p:cNvSpPr>
            <a:spLocks noGrp="1"/>
          </p:cNvSpPr>
          <p:nvPr>
            <p:ph type="title"/>
          </p:nvPr>
        </p:nvSpPr>
        <p:spPr>
          <a:xfrm>
            <a:off x="264887" y="150075"/>
            <a:ext cx="9301143" cy="3447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i="0" u="none" strike="noStrike" kern="1200" cap="none" spc="0" normalizeH="0" baseline="0" noProof="0" dirty="0">
                <a:ln>
                  <a:noFill/>
                </a:ln>
                <a:effectLst/>
                <a:uLnTx/>
                <a:uFillTx/>
                <a:latin typeface="Montserrat" panose="00000500000000000000" pitchFamily="2" charset="0"/>
                <a:ea typeface="+mn-ea"/>
                <a:cs typeface="+mn-cs"/>
              </a:rPr>
              <a:t>FY 26 Budget Proposal – Smart Start Child Care</a:t>
            </a:r>
          </a:p>
        </p:txBody>
      </p:sp>
      <p:sp>
        <p:nvSpPr>
          <p:cNvPr id="4" name="TextBox 3">
            <a:extLst>
              <a:ext uri="{FF2B5EF4-FFF2-40B4-BE49-F238E27FC236}">
                <a16:creationId xmlns:a16="http://schemas.microsoft.com/office/drawing/2014/main" id="{5A197224-8EE2-BBE7-C316-EA00EE684C9B}"/>
              </a:ext>
            </a:extLst>
          </p:cNvPr>
          <p:cNvSpPr txBox="1"/>
          <p:nvPr/>
        </p:nvSpPr>
        <p:spPr>
          <a:xfrm>
            <a:off x="375138" y="785446"/>
            <a:ext cx="11582400" cy="80201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20A78"/>
                </a:solidFill>
                <a:effectLst/>
                <a:uLnTx/>
                <a:uFillTx/>
                <a:latin typeface="Montserrat SemiBold" panose="00000700000000000000" pitchFamily="2" charset="0"/>
                <a:ea typeface="+mn-ea"/>
                <a:cs typeface="+mn-cs"/>
              </a:rPr>
              <a:t>The proposal includes $212 million for Smart Start Child </a:t>
            </a:r>
            <a:r>
              <a:rPr lang="en-US" sz="2000" dirty="0">
                <a:solidFill>
                  <a:srgbClr val="020A78"/>
                </a:solidFill>
                <a:latin typeface="Montserrat SemiBold" panose="00000700000000000000" pitchFamily="2" charset="0"/>
              </a:rPr>
              <a:t>Care, a $90 million General Revenue Fund increase from </a:t>
            </a:r>
            <a:r>
              <a:rPr kumimoji="0" lang="en-US" sz="2000" b="0" i="0" u="none" strike="noStrike" kern="1200" cap="none" spc="0" normalizeH="0" baseline="0" noProof="0" dirty="0">
                <a:ln>
                  <a:noFill/>
                </a:ln>
                <a:solidFill>
                  <a:srgbClr val="020A78"/>
                </a:solidFill>
                <a:effectLst/>
                <a:uLnTx/>
                <a:uFillTx/>
                <a:latin typeface="Montserrat SemiBold" panose="00000700000000000000" pitchFamily="2" charset="0"/>
                <a:ea typeface="+mn-ea"/>
                <a:cs typeface="+mn-cs"/>
              </a:rPr>
              <a:t>FY25.</a:t>
            </a:r>
          </a:p>
        </p:txBody>
      </p:sp>
      <p:graphicFrame>
        <p:nvGraphicFramePr>
          <p:cNvPr id="2" name="Diagram 1" descr="Funding levels for Smart Start child care programs">
            <a:extLst>
              <a:ext uri="{FF2B5EF4-FFF2-40B4-BE49-F238E27FC236}">
                <a16:creationId xmlns:a16="http://schemas.microsoft.com/office/drawing/2014/main" id="{CFF331DB-780E-1CF8-3292-47D701B197E6}"/>
              </a:ext>
            </a:extLst>
          </p:cNvPr>
          <p:cNvGraphicFramePr/>
          <p:nvPr/>
        </p:nvGraphicFramePr>
        <p:xfrm>
          <a:off x="1199883" y="1878094"/>
          <a:ext cx="9932910" cy="355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961D0DBB-F677-9FF2-A65D-72F930B70560}"/>
              </a:ext>
            </a:extLst>
          </p:cNvPr>
          <p:cNvSpPr txBox="1"/>
          <p:nvPr/>
        </p:nvSpPr>
        <p:spPr>
          <a:xfrm>
            <a:off x="3838469" y="6550223"/>
            <a:ext cx="8353531" cy="307777"/>
          </a:xfrm>
          <a:prstGeom prst="rect">
            <a:avLst/>
          </a:prstGeom>
          <a:noFill/>
        </p:spPr>
        <p:txBody>
          <a:bodyPr wrap="square">
            <a:spAutoFit/>
          </a:bodyPr>
          <a:lstStyle/>
          <a:p>
            <a:r>
              <a:rPr lang="en-US" sz="1400" i="1" dirty="0">
                <a:solidFill>
                  <a:schemeClr val="accent4">
                    <a:lumMod val="75000"/>
                  </a:schemeClr>
                </a:solidFill>
                <a:latin typeface="Montserrat" panose="00000500000000000000" pitchFamily="2" charset="0"/>
              </a:rPr>
              <a:t>All proposed funding levels are </a:t>
            </a:r>
            <a:r>
              <a:rPr lang="en-US" sz="1400" b="0" i="1" dirty="0">
                <a:solidFill>
                  <a:schemeClr val="accent4">
                    <a:lumMod val="75000"/>
                  </a:schemeClr>
                </a:solidFill>
                <a:effectLst/>
                <a:latin typeface="Montserrat" panose="00000500000000000000" pitchFamily="2" charset="0"/>
              </a:rPr>
              <a:t>subject to appropriation from the Illinois General Assembly.</a:t>
            </a:r>
            <a:endParaRPr lang="en-US" sz="1400" i="1" dirty="0">
              <a:solidFill>
                <a:schemeClr val="accent4">
                  <a:lumMod val="75000"/>
                </a:schemeClr>
              </a:solidFill>
              <a:latin typeface="Montserrat" panose="00000500000000000000" pitchFamily="2" charset="0"/>
            </a:endParaRPr>
          </a:p>
        </p:txBody>
      </p:sp>
    </p:spTree>
    <p:extLst>
      <p:ext uri="{BB962C8B-B14F-4D97-AF65-F5344CB8AC3E}">
        <p14:creationId xmlns:p14="http://schemas.microsoft.com/office/powerpoint/2010/main" val="17814308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5F992-D93D-95DA-89A8-35860C882D2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1CF44C4-57F2-E266-A68C-916190F3342C}"/>
              </a:ext>
            </a:extLst>
          </p:cNvPr>
          <p:cNvSpPr>
            <a:spLocks noGrp="1"/>
          </p:cNvSpPr>
          <p:nvPr>
            <p:ph type="title"/>
          </p:nvPr>
        </p:nvSpPr>
        <p:spPr/>
        <p:txBody>
          <a:bodyPr/>
          <a:lstStyle/>
          <a:p>
            <a:r>
              <a:rPr lang="en-US" dirty="0">
                <a:latin typeface="Montserrat"/>
              </a:rPr>
              <a:t>Smart Start Workforce Grants</a:t>
            </a:r>
            <a:endParaRPr lang="en-US" sz="3600" dirty="0">
              <a:latin typeface="Montserrat"/>
            </a:endParaRPr>
          </a:p>
        </p:txBody>
      </p:sp>
      <p:sp>
        <p:nvSpPr>
          <p:cNvPr id="7" name="Text Placeholder 6">
            <a:extLst>
              <a:ext uri="{FF2B5EF4-FFF2-40B4-BE49-F238E27FC236}">
                <a16:creationId xmlns:a16="http://schemas.microsoft.com/office/drawing/2014/main" id="{B91DFF78-2D3A-959D-5285-C27EF1EA443A}"/>
              </a:ext>
            </a:extLst>
          </p:cNvPr>
          <p:cNvSpPr>
            <a:spLocks noGrp="1"/>
          </p:cNvSpPr>
          <p:nvPr>
            <p:ph type="body" sz="quarter" idx="13"/>
          </p:nvPr>
        </p:nvSpPr>
        <p:spPr>
          <a:xfrm>
            <a:off x="803275" y="2872581"/>
            <a:ext cx="6465430" cy="1112838"/>
          </a:xfrm>
        </p:spPr>
        <p:txBody>
          <a:bodyPr vert="horz" lIns="91440" tIns="45720" rIns="91440" bIns="45720" rtlCol="0" anchor="t">
            <a:normAutofit/>
          </a:bodyPr>
          <a:lstStyle/>
          <a:p>
            <a:r>
              <a:rPr lang="en-US" dirty="0">
                <a:latin typeface="Montserrat SemiBold" panose="00000700000000000000" pitchFamily="2" charset="0"/>
              </a:rPr>
              <a:t>IDHS Updates</a:t>
            </a:r>
          </a:p>
        </p:txBody>
      </p:sp>
    </p:spTree>
    <p:extLst>
      <p:ext uri="{BB962C8B-B14F-4D97-AF65-F5344CB8AC3E}">
        <p14:creationId xmlns:p14="http://schemas.microsoft.com/office/powerpoint/2010/main" val="2187369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EFC2F06-9E74-E325-E558-D3E03FC8D86D}"/>
              </a:ext>
            </a:extLst>
          </p:cNvPr>
          <p:cNvSpPr/>
          <p:nvPr/>
        </p:nvSpPr>
        <p:spPr>
          <a:xfrm>
            <a:off x="110836" y="5458691"/>
            <a:ext cx="2154382" cy="135081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13C58CE-E625-01BE-9C97-B27E594E2C26}"/>
              </a:ext>
            </a:extLst>
          </p:cNvPr>
          <p:cNvSpPr>
            <a:spLocks noGrp="1"/>
          </p:cNvSpPr>
          <p:nvPr>
            <p:ph type="title"/>
          </p:nvPr>
        </p:nvSpPr>
        <p:spPr>
          <a:xfrm>
            <a:off x="264888" y="150075"/>
            <a:ext cx="8006276" cy="344737"/>
          </a:xfrm>
        </p:spPr>
        <p:txBody>
          <a:bodyPr>
            <a:normAutofit fontScale="90000"/>
          </a:bodyPr>
          <a:lstStyle/>
          <a:p>
            <a:r>
              <a:rPr lang="en-US" dirty="0"/>
              <a:t>Smart Start Workforce Grants - Round 3 funding highlights </a:t>
            </a:r>
          </a:p>
        </p:txBody>
      </p:sp>
      <p:sp>
        <p:nvSpPr>
          <p:cNvPr id="4" name="Text Placeholder 3">
            <a:extLst>
              <a:ext uri="{FF2B5EF4-FFF2-40B4-BE49-F238E27FC236}">
                <a16:creationId xmlns:a16="http://schemas.microsoft.com/office/drawing/2014/main" id="{0EB06744-8163-0E66-E510-74519C625A3C}"/>
              </a:ext>
            </a:extLst>
          </p:cNvPr>
          <p:cNvSpPr>
            <a:spLocks noGrp="1"/>
          </p:cNvSpPr>
          <p:nvPr>
            <p:ph type="body" sz="quarter" idx="14"/>
          </p:nvPr>
        </p:nvSpPr>
        <p:spPr>
          <a:xfrm>
            <a:off x="356388" y="789709"/>
            <a:ext cx="11479224" cy="696191"/>
          </a:xfrm>
        </p:spPr>
        <p:txBody>
          <a:bodyPr vert="horz" lIns="91440" tIns="45720" rIns="91440" bIns="45720" rtlCol="0" anchor="t">
            <a:normAutofit fontScale="70000" lnSpcReduction="20000"/>
          </a:bodyPr>
          <a:lstStyle/>
          <a:p>
            <a:pPr>
              <a:lnSpc>
                <a:spcPct val="140000"/>
              </a:lnSpc>
              <a:spcBef>
                <a:spcPts val="0"/>
              </a:spcBef>
            </a:pPr>
            <a:r>
              <a:rPr lang="en-US" dirty="0">
                <a:latin typeface="Montserrat SemiBold"/>
              </a:rPr>
              <a:t>After a peak in Round 2 – due to auto-renewal of all Round 1 grantees – 3,743 programs were authorized for funding in Round 3.</a:t>
            </a:r>
          </a:p>
        </p:txBody>
      </p:sp>
      <p:graphicFrame>
        <p:nvGraphicFramePr>
          <p:cNvPr id="7" name="Chart 6" descr="A circle graph showing the number of programs authorized for funding&#10;Centers: 1186&#10;FCC: 2050&#10;Group FCC: 366">
            <a:extLst>
              <a:ext uri="{FF2B5EF4-FFF2-40B4-BE49-F238E27FC236}">
                <a16:creationId xmlns:a16="http://schemas.microsoft.com/office/drawing/2014/main" id="{6C0980E2-3DF8-F1EA-3E3C-9333C8E7397F}"/>
              </a:ext>
            </a:extLst>
          </p:cNvPr>
          <p:cNvGraphicFramePr/>
          <p:nvPr/>
        </p:nvGraphicFramePr>
        <p:xfrm>
          <a:off x="356388" y="1708128"/>
          <a:ext cx="5429692" cy="467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5ACBE9AA-519C-1386-D507-520CFE274BE7}"/>
              </a:ext>
            </a:extLst>
          </p:cNvPr>
          <p:cNvGraphicFramePr/>
          <p:nvPr/>
        </p:nvGraphicFramePr>
        <p:xfrm>
          <a:off x="6405921" y="1708128"/>
          <a:ext cx="5429691" cy="4673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21513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FB649-837C-0D54-103A-5603FEF80094}"/>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F638AAB5-D262-23A9-ECCA-1207E80AD8CC}"/>
              </a:ext>
              <a:ext uri="{C183D7F6-B498-43B3-948B-1728B52AA6E4}">
                <adec:decorative xmlns:adec="http://schemas.microsoft.com/office/drawing/2017/decorative" val="1"/>
              </a:ext>
            </a:extLst>
          </p:cNvPr>
          <p:cNvSpPr/>
          <p:nvPr/>
        </p:nvSpPr>
        <p:spPr>
          <a:xfrm>
            <a:off x="107576" y="5325035"/>
            <a:ext cx="2286000" cy="13828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C381E74-F7FC-E0BD-5CF5-7CE4D75ECC0A}"/>
              </a:ext>
            </a:extLst>
          </p:cNvPr>
          <p:cNvSpPr>
            <a:spLocks noGrp="1"/>
          </p:cNvSpPr>
          <p:nvPr>
            <p:ph type="title"/>
          </p:nvPr>
        </p:nvSpPr>
        <p:spPr>
          <a:xfrm>
            <a:off x="264887" y="150075"/>
            <a:ext cx="9454845" cy="344737"/>
          </a:xfrm>
        </p:spPr>
        <p:txBody>
          <a:bodyPr>
            <a:normAutofit fontScale="90000"/>
          </a:bodyPr>
          <a:lstStyle/>
          <a:p>
            <a:r>
              <a:rPr lang="en-US" dirty="0"/>
              <a:t>Smart Start Workforce Grants – Round 3 funding highlights</a:t>
            </a:r>
          </a:p>
        </p:txBody>
      </p:sp>
      <p:sp>
        <p:nvSpPr>
          <p:cNvPr id="5" name="Text Placeholder 4">
            <a:extLst>
              <a:ext uri="{FF2B5EF4-FFF2-40B4-BE49-F238E27FC236}">
                <a16:creationId xmlns:a16="http://schemas.microsoft.com/office/drawing/2014/main" id="{F5D63EF8-F7FF-0FE0-BA9F-E8D119FFA6B2}"/>
              </a:ext>
            </a:extLst>
          </p:cNvPr>
          <p:cNvSpPr>
            <a:spLocks noGrp="1"/>
          </p:cNvSpPr>
          <p:nvPr>
            <p:ph type="body" sz="quarter" idx="14"/>
          </p:nvPr>
        </p:nvSpPr>
        <p:spPr>
          <a:xfrm>
            <a:off x="421128" y="745067"/>
            <a:ext cx="11349743" cy="761615"/>
          </a:xfrm>
        </p:spPr>
        <p:txBody>
          <a:bodyPr>
            <a:normAutofit fontScale="85000" lnSpcReduction="20000"/>
          </a:bodyPr>
          <a:lstStyle/>
          <a:p>
            <a:pPr>
              <a:lnSpc>
                <a:spcPct val="130000"/>
              </a:lnSpc>
            </a:pPr>
            <a:r>
              <a:rPr lang="en-US" dirty="0"/>
              <a:t>Spending for Smart Start Workforce Grants continues to be on target with budget projections, with $47.04 million distributed in Round 3.</a:t>
            </a:r>
          </a:p>
        </p:txBody>
      </p:sp>
      <p:graphicFrame>
        <p:nvGraphicFramePr>
          <p:cNvPr id="3" name="Chart 2" descr="A circle graph showing the amount of payments authorized.&#10;&#10;Centers: $36.64 million&#10;FCC: $6.05 million&#10;Group FCC: $1.7 million">
            <a:extLst>
              <a:ext uri="{FF2B5EF4-FFF2-40B4-BE49-F238E27FC236}">
                <a16:creationId xmlns:a16="http://schemas.microsoft.com/office/drawing/2014/main" id="{F00D728B-5B48-52B9-99BB-52BEFDBCB130}"/>
              </a:ext>
            </a:extLst>
          </p:cNvPr>
          <p:cNvGraphicFramePr/>
          <p:nvPr/>
        </p:nvGraphicFramePr>
        <p:xfrm>
          <a:off x="421128" y="1832818"/>
          <a:ext cx="5429692" cy="467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B6C695E1-446B-967E-A163-21C39CBB7F9D}"/>
              </a:ext>
            </a:extLst>
          </p:cNvPr>
          <p:cNvGraphicFramePr/>
          <p:nvPr/>
        </p:nvGraphicFramePr>
        <p:xfrm>
          <a:off x="6341182" y="1832818"/>
          <a:ext cx="5429691" cy="4673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230067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09E04-134B-EA38-6F90-89FBC71AD5B3}"/>
              </a:ext>
            </a:extLst>
          </p:cNvPr>
          <p:cNvSpPr>
            <a:spLocks noGrp="1"/>
          </p:cNvSpPr>
          <p:nvPr>
            <p:ph type="title"/>
          </p:nvPr>
        </p:nvSpPr>
        <p:spPr/>
        <p:txBody>
          <a:bodyPr>
            <a:normAutofit fontScale="90000"/>
          </a:bodyPr>
          <a:lstStyle/>
          <a:p>
            <a:r>
              <a:rPr lang="en-US" dirty="0">
                <a:latin typeface="Montserrat"/>
              </a:rPr>
              <a:t>Smart Start Workforce Grants – SFY26 </a:t>
            </a:r>
            <a:endParaRPr lang="en-US" dirty="0"/>
          </a:p>
        </p:txBody>
      </p:sp>
      <p:sp>
        <p:nvSpPr>
          <p:cNvPr id="3" name="Text Placeholder 2">
            <a:extLst>
              <a:ext uri="{FF2B5EF4-FFF2-40B4-BE49-F238E27FC236}">
                <a16:creationId xmlns:a16="http://schemas.microsoft.com/office/drawing/2014/main" id="{044E6E5A-8FE0-67F6-1455-AE0FA954A418}"/>
              </a:ext>
            </a:extLst>
          </p:cNvPr>
          <p:cNvSpPr>
            <a:spLocks noGrp="1"/>
          </p:cNvSpPr>
          <p:nvPr>
            <p:ph type="body" sz="quarter" idx="13"/>
          </p:nvPr>
        </p:nvSpPr>
        <p:spPr>
          <a:xfrm>
            <a:off x="836613" y="2011680"/>
            <a:ext cx="10983163" cy="3927158"/>
          </a:xfrm>
        </p:spPr>
        <p:txBody>
          <a:bodyPr vert="horz" lIns="91440" tIns="45720" rIns="91440" bIns="45720" rtlCol="0" anchor="t">
            <a:normAutofit/>
          </a:bodyPr>
          <a:lstStyle/>
          <a:p>
            <a:r>
              <a:rPr lang="en-US" b="1" dirty="0">
                <a:latin typeface="Montserrat"/>
              </a:rPr>
              <a:t>Round 1 of new fiscal year: </a:t>
            </a:r>
            <a:r>
              <a:rPr lang="en-US" dirty="0">
                <a:latin typeface="Montserrat"/>
              </a:rPr>
              <a:t>Applications open April 1, funds will be issued in June and July 2025 </a:t>
            </a:r>
            <a:endParaRPr lang="en-US" dirty="0"/>
          </a:p>
          <a:p>
            <a:endParaRPr lang="en-US" dirty="0">
              <a:latin typeface="Montserrat"/>
            </a:endParaRPr>
          </a:p>
          <a:p>
            <a:r>
              <a:rPr lang="en-US" dirty="0">
                <a:latin typeface="Montserrat"/>
              </a:rPr>
              <a:t>As of the most recent round, </a:t>
            </a:r>
            <a:r>
              <a:rPr lang="en-US" b="1" dirty="0">
                <a:latin typeface="Montserrat"/>
              </a:rPr>
              <a:t>all eligible applicants can be funded within budget </a:t>
            </a:r>
          </a:p>
          <a:p>
            <a:pPr lvl="1"/>
            <a:r>
              <a:rPr lang="en-US" sz="2000" dirty="0">
                <a:latin typeface="Montserrat"/>
              </a:rPr>
              <a:t>FY 25 Round 3 (current round): </a:t>
            </a:r>
            <a:r>
              <a:rPr lang="en-US" sz="2000" b="1" dirty="0">
                <a:latin typeface="Montserrat"/>
              </a:rPr>
              <a:t>$47 million</a:t>
            </a:r>
            <a:r>
              <a:rPr lang="en-US" sz="2000" dirty="0">
                <a:latin typeface="Montserrat"/>
              </a:rPr>
              <a:t> issued </a:t>
            </a:r>
          </a:p>
          <a:p>
            <a:pPr lvl="1"/>
            <a:endParaRPr lang="en-US" sz="2000" dirty="0">
              <a:latin typeface="Montserrat"/>
            </a:endParaRPr>
          </a:p>
          <a:p>
            <a:r>
              <a:rPr lang="en-US" b="1" dirty="0">
                <a:latin typeface="Montserrat"/>
              </a:rPr>
              <a:t>Budget for FY26: $200 million total </a:t>
            </a:r>
          </a:p>
          <a:p>
            <a:pPr lvl="1"/>
            <a:r>
              <a:rPr lang="en-US" sz="2000" dirty="0">
                <a:latin typeface="Montserrat"/>
              </a:rPr>
              <a:t>Includes administrative support (application processing, accountability, T/TA, etc.) </a:t>
            </a:r>
          </a:p>
          <a:p>
            <a:pPr lvl="1"/>
            <a:r>
              <a:rPr lang="en-US" sz="2000" dirty="0">
                <a:latin typeface="Montserrat"/>
              </a:rPr>
              <a:t>Approximately $48 million per round available for grants </a:t>
            </a:r>
          </a:p>
          <a:p>
            <a:endParaRPr lang="en-US" dirty="0">
              <a:latin typeface="Montserrat"/>
            </a:endParaRPr>
          </a:p>
        </p:txBody>
      </p:sp>
      <p:sp>
        <p:nvSpPr>
          <p:cNvPr id="4" name="Text Placeholder 3">
            <a:extLst>
              <a:ext uri="{FF2B5EF4-FFF2-40B4-BE49-F238E27FC236}">
                <a16:creationId xmlns:a16="http://schemas.microsoft.com/office/drawing/2014/main" id="{5A2C5054-4006-09FE-BCC6-3C9FE0C05D43}"/>
              </a:ext>
            </a:extLst>
          </p:cNvPr>
          <p:cNvSpPr>
            <a:spLocks noGrp="1"/>
          </p:cNvSpPr>
          <p:nvPr>
            <p:ph type="body" sz="quarter" idx="14"/>
          </p:nvPr>
        </p:nvSpPr>
        <p:spPr/>
        <p:txBody>
          <a:bodyPr vert="horz" lIns="91440" tIns="45720" rIns="91440" bIns="45720" rtlCol="0" anchor="t">
            <a:normAutofit/>
          </a:bodyPr>
          <a:lstStyle/>
          <a:p>
            <a:r>
              <a:rPr lang="en-US" dirty="0">
                <a:latin typeface="Montserrat SemiBold"/>
              </a:rPr>
              <a:t>Looking ahead to SFY26 (July 2025-June 2026) </a:t>
            </a:r>
            <a:endParaRPr lang="en-US" dirty="0"/>
          </a:p>
        </p:txBody>
      </p:sp>
    </p:spTree>
    <p:extLst>
      <p:ext uri="{BB962C8B-B14F-4D97-AF65-F5344CB8AC3E}">
        <p14:creationId xmlns:p14="http://schemas.microsoft.com/office/powerpoint/2010/main" val="30833275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5F992-D93D-95DA-89A8-35860C882D2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1CF44C4-57F2-E266-A68C-916190F3342C}"/>
              </a:ext>
            </a:extLst>
          </p:cNvPr>
          <p:cNvSpPr>
            <a:spLocks noGrp="1"/>
          </p:cNvSpPr>
          <p:nvPr>
            <p:ph type="title"/>
          </p:nvPr>
        </p:nvSpPr>
        <p:spPr/>
        <p:txBody>
          <a:bodyPr/>
          <a:lstStyle/>
          <a:p>
            <a:r>
              <a:rPr lang="en-US" dirty="0">
                <a:latin typeface="Montserrat"/>
              </a:rPr>
              <a:t>Smart Start Quality Support</a:t>
            </a:r>
            <a:endParaRPr lang="en-US" sz="3600" dirty="0">
              <a:latin typeface="Montserrat"/>
            </a:endParaRPr>
          </a:p>
        </p:txBody>
      </p:sp>
      <p:sp>
        <p:nvSpPr>
          <p:cNvPr id="7" name="Text Placeholder 6">
            <a:extLst>
              <a:ext uri="{FF2B5EF4-FFF2-40B4-BE49-F238E27FC236}">
                <a16:creationId xmlns:a16="http://schemas.microsoft.com/office/drawing/2014/main" id="{B91DFF78-2D3A-959D-5285-C27EF1EA443A}"/>
              </a:ext>
            </a:extLst>
          </p:cNvPr>
          <p:cNvSpPr>
            <a:spLocks noGrp="1"/>
          </p:cNvSpPr>
          <p:nvPr>
            <p:ph type="body" sz="quarter" idx="13"/>
          </p:nvPr>
        </p:nvSpPr>
        <p:spPr>
          <a:xfrm>
            <a:off x="803275" y="2872581"/>
            <a:ext cx="6465430" cy="1112838"/>
          </a:xfrm>
        </p:spPr>
        <p:txBody>
          <a:bodyPr vert="horz" lIns="91440" tIns="45720" rIns="91440" bIns="45720" rtlCol="0" anchor="t">
            <a:normAutofit/>
          </a:bodyPr>
          <a:lstStyle/>
          <a:p>
            <a:r>
              <a:rPr lang="en-US" dirty="0">
                <a:latin typeface="Montserrat SemiBold" panose="00000700000000000000" pitchFamily="2" charset="0"/>
              </a:rPr>
              <a:t>IDHS Updates</a:t>
            </a:r>
          </a:p>
        </p:txBody>
      </p:sp>
    </p:spTree>
    <p:extLst>
      <p:ext uri="{BB962C8B-B14F-4D97-AF65-F5344CB8AC3E}">
        <p14:creationId xmlns:p14="http://schemas.microsoft.com/office/powerpoint/2010/main" val="4043798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57C80B8A-F6C2-715B-CA4F-847025752B9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0" y="0"/>
            <a:ext cx="12192000" cy="6804837"/>
          </a:xfrm>
          <a:prstGeom prst="rect">
            <a:avLst/>
          </a:prstGeom>
        </p:spPr>
      </p:pic>
    </p:spTree>
    <p:extLst>
      <p:ext uri="{BB962C8B-B14F-4D97-AF65-F5344CB8AC3E}">
        <p14:creationId xmlns:p14="http://schemas.microsoft.com/office/powerpoint/2010/main" val="25774762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0DD4560-23A3-E006-7B7A-AB0D514D0069}"/>
              </a:ext>
            </a:extLst>
          </p:cNvPr>
          <p:cNvSpPr>
            <a:spLocks noGrp="1"/>
          </p:cNvSpPr>
          <p:nvPr>
            <p:ph type="body" sz="quarter" idx="13"/>
          </p:nvPr>
        </p:nvSpPr>
        <p:spPr/>
        <p:txBody>
          <a:bodyPr/>
          <a:lstStyle/>
          <a:p>
            <a:pPr marL="342900" indent="-342900">
              <a:buFont typeface="Arial" panose="020B0604020202020204" pitchFamily="34" charset="0"/>
              <a:buChar char="•"/>
            </a:pPr>
            <a:r>
              <a:rPr lang="en-US" sz="2000" dirty="0"/>
              <a:t>Centers are paid fixed rates designed to support additional costs they may incur to meet this requirement.</a:t>
            </a:r>
          </a:p>
          <a:p>
            <a:pPr marL="342900" indent="-342900">
              <a:buFont typeface="Arial" panose="020B0604020202020204" pitchFamily="34" charset="0"/>
              <a:buChar char="•"/>
            </a:pPr>
            <a:r>
              <a:rPr lang="en-US" sz="2000" dirty="0"/>
              <a:t>The rates are earned based on the highest credential held by each member of the teaching staff.</a:t>
            </a:r>
          </a:p>
          <a:p>
            <a:pPr marL="342900" indent="-342900">
              <a:buFont typeface="Arial" panose="020B0604020202020204" pitchFamily="34" charset="0"/>
              <a:buChar char="•"/>
            </a:pPr>
            <a:r>
              <a:rPr lang="en-US" sz="2000" dirty="0"/>
              <a:t>If staff gained higher credentials, their wage was immediately increased.  The SSQS program pays the higher rate.</a:t>
            </a:r>
          </a:p>
        </p:txBody>
      </p:sp>
      <p:sp>
        <p:nvSpPr>
          <p:cNvPr id="4" name="Text Placeholder 3">
            <a:extLst>
              <a:ext uri="{FF2B5EF4-FFF2-40B4-BE49-F238E27FC236}">
                <a16:creationId xmlns:a16="http://schemas.microsoft.com/office/drawing/2014/main" id="{C37AEBA3-4497-6DC3-B758-DD648CF81364}"/>
              </a:ext>
            </a:extLst>
          </p:cNvPr>
          <p:cNvSpPr>
            <a:spLocks noGrp="1"/>
          </p:cNvSpPr>
          <p:nvPr>
            <p:ph type="body" sz="quarter" idx="14"/>
          </p:nvPr>
        </p:nvSpPr>
        <p:spPr/>
        <p:txBody>
          <a:bodyPr/>
          <a:lstStyle/>
          <a:p>
            <a:r>
              <a:rPr lang="en-US" dirty="0"/>
              <a:t>Staff wages</a:t>
            </a:r>
          </a:p>
        </p:txBody>
      </p:sp>
      <p:sp>
        <p:nvSpPr>
          <p:cNvPr id="5" name="Text Placeholder 4">
            <a:extLst>
              <a:ext uri="{FF2B5EF4-FFF2-40B4-BE49-F238E27FC236}">
                <a16:creationId xmlns:a16="http://schemas.microsoft.com/office/drawing/2014/main" id="{3AB75EA0-5107-5CE4-5294-17E53482BD8D}"/>
              </a:ext>
            </a:extLst>
          </p:cNvPr>
          <p:cNvSpPr>
            <a:spLocks noGrp="1"/>
          </p:cNvSpPr>
          <p:nvPr>
            <p:ph type="body" sz="quarter" idx="15"/>
          </p:nvPr>
        </p:nvSpPr>
        <p:spPr/>
        <p:txBody>
          <a:bodyPr/>
          <a:lstStyle/>
          <a:p>
            <a:pPr marL="342900" indent="-342900">
              <a:buFont typeface="Arial" panose="020B0604020202020204" pitchFamily="34" charset="0"/>
              <a:buChar char="•"/>
            </a:pPr>
            <a:r>
              <a:rPr lang="en-US" sz="2000" dirty="0"/>
              <a:t>Baseline reports of center staffing collected prior to pilot launch showed that centers could only afford the staff necessary to meet licensing standards.</a:t>
            </a:r>
          </a:p>
          <a:p>
            <a:pPr marL="342900" indent="-342900">
              <a:buFont typeface="Arial" panose="020B0604020202020204" pitchFamily="34" charset="0"/>
              <a:buChar char="•"/>
            </a:pPr>
            <a:r>
              <a:rPr lang="en-US" sz="2000" dirty="0"/>
              <a:t>The SSQS program allows centers to use funding to secure additional staff.</a:t>
            </a:r>
            <a:endParaRPr lang="en-US" dirty="0"/>
          </a:p>
        </p:txBody>
      </p:sp>
      <p:sp>
        <p:nvSpPr>
          <p:cNvPr id="6" name="Text Placeholder 5">
            <a:extLst>
              <a:ext uri="{FF2B5EF4-FFF2-40B4-BE49-F238E27FC236}">
                <a16:creationId xmlns:a16="http://schemas.microsoft.com/office/drawing/2014/main" id="{B1EFEFD6-F38A-4FAE-BEBB-A96EF662EC90}"/>
              </a:ext>
            </a:extLst>
          </p:cNvPr>
          <p:cNvSpPr>
            <a:spLocks noGrp="1"/>
          </p:cNvSpPr>
          <p:nvPr>
            <p:ph type="body" sz="quarter" idx="16"/>
          </p:nvPr>
        </p:nvSpPr>
        <p:spPr/>
        <p:txBody>
          <a:bodyPr/>
          <a:lstStyle/>
          <a:p>
            <a:r>
              <a:rPr lang="en-US" dirty="0"/>
              <a:t>Improved staffing pattern</a:t>
            </a:r>
          </a:p>
        </p:txBody>
      </p:sp>
      <p:sp>
        <p:nvSpPr>
          <p:cNvPr id="2" name="Title 1">
            <a:extLst>
              <a:ext uri="{FF2B5EF4-FFF2-40B4-BE49-F238E27FC236}">
                <a16:creationId xmlns:a16="http://schemas.microsoft.com/office/drawing/2014/main" id="{AF060E16-F8EC-EBBF-A70E-910BCC93A0CC}"/>
              </a:ext>
            </a:extLst>
          </p:cNvPr>
          <p:cNvSpPr>
            <a:spLocks noGrp="1"/>
          </p:cNvSpPr>
          <p:nvPr>
            <p:ph type="title"/>
          </p:nvPr>
        </p:nvSpPr>
        <p:spPr>
          <a:xfrm>
            <a:off x="264888" y="150075"/>
            <a:ext cx="8411279" cy="344737"/>
          </a:xfrm>
        </p:spPr>
        <p:txBody>
          <a:bodyPr>
            <a:normAutofit fontScale="90000"/>
          </a:bodyPr>
          <a:lstStyle/>
          <a:p>
            <a:r>
              <a:rPr lang="en-US" dirty="0"/>
              <a:t>Smart Start Quality Support Overview</a:t>
            </a:r>
          </a:p>
        </p:txBody>
      </p:sp>
    </p:spTree>
    <p:extLst>
      <p:ext uri="{BB962C8B-B14F-4D97-AF65-F5344CB8AC3E}">
        <p14:creationId xmlns:p14="http://schemas.microsoft.com/office/powerpoint/2010/main" val="1647086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0C450-02A6-B459-A686-6F44FD6E7E99}"/>
              </a:ext>
            </a:extLst>
          </p:cNvPr>
          <p:cNvSpPr>
            <a:spLocks noGrp="1"/>
          </p:cNvSpPr>
          <p:nvPr>
            <p:ph type="title"/>
          </p:nvPr>
        </p:nvSpPr>
        <p:spPr/>
        <p:txBody>
          <a:bodyPr>
            <a:normAutofit fontScale="90000"/>
          </a:bodyPr>
          <a:lstStyle/>
          <a:p>
            <a:r>
              <a:rPr lang="en-US" dirty="0"/>
              <a:t>Smart Start Quality Support Overview</a:t>
            </a:r>
          </a:p>
        </p:txBody>
      </p:sp>
      <p:sp>
        <p:nvSpPr>
          <p:cNvPr id="3" name="TextBox 2">
            <a:extLst>
              <a:ext uri="{FF2B5EF4-FFF2-40B4-BE49-F238E27FC236}">
                <a16:creationId xmlns:a16="http://schemas.microsoft.com/office/drawing/2014/main" id="{40F48EC4-7BC2-4551-40DD-35B4B7285087}"/>
              </a:ext>
            </a:extLst>
          </p:cNvPr>
          <p:cNvSpPr txBox="1"/>
          <p:nvPr/>
        </p:nvSpPr>
        <p:spPr>
          <a:xfrm>
            <a:off x="355491" y="684978"/>
            <a:ext cx="11089758" cy="646331"/>
          </a:xfrm>
          <a:prstGeom prst="rect">
            <a:avLst/>
          </a:prstGeom>
          <a:noFill/>
        </p:spPr>
        <p:txBody>
          <a:bodyPr wrap="square" rtlCol="0">
            <a:spAutoFit/>
          </a:bodyPr>
          <a:lstStyle/>
          <a:p>
            <a:r>
              <a:rPr lang="en-US" dirty="0">
                <a:latin typeface="Montserrat SemiBold" panose="00000700000000000000" pitchFamily="2" charset="0"/>
              </a:rPr>
              <a:t>Smart Start Quality Support Pilot programs engage in activities to test continuous quality improvement.</a:t>
            </a:r>
          </a:p>
        </p:txBody>
      </p:sp>
      <p:graphicFrame>
        <p:nvGraphicFramePr>
          <p:cNvPr id="4" name="Diagram 3">
            <a:extLst>
              <a:ext uri="{FF2B5EF4-FFF2-40B4-BE49-F238E27FC236}">
                <a16:creationId xmlns:a16="http://schemas.microsoft.com/office/drawing/2014/main" id="{6431FD06-309A-E7FB-B087-46EB04371206}"/>
              </a:ext>
            </a:extLst>
          </p:cNvPr>
          <p:cNvGraphicFramePr/>
          <p:nvPr/>
        </p:nvGraphicFramePr>
        <p:xfrm>
          <a:off x="2310063" y="1192946"/>
          <a:ext cx="8162758" cy="5192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21651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C9A8E8-6DAA-CD08-7063-1179BF09E7AD}"/>
              </a:ext>
            </a:extLst>
          </p:cNvPr>
          <p:cNvSpPr>
            <a:spLocks noGrp="1"/>
          </p:cNvSpPr>
          <p:nvPr>
            <p:ph type="body" sz="quarter" idx="14"/>
          </p:nvPr>
        </p:nvSpPr>
        <p:spPr>
          <a:xfrm>
            <a:off x="4939952" y="261500"/>
            <a:ext cx="6776847" cy="462013"/>
          </a:xfrm>
        </p:spPr>
        <p:txBody>
          <a:bodyPr>
            <a:normAutofit fontScale="85000" lnSpcReduction="10000"/>
          </a:bodyPr>
          <a:lstStyle/>
          <a:p>
            <a:r>
              <a:rPr lang="en-US" dirty="0"/>
              <a:t>FY 26 Smart Start Quality Support Wage Scale</a:t>
            </a:r>
          </a:p>
        </p:txBody>
      </p:sp>
      <p:graphicFrame>
        <p:nvGraphicFramePr>
          <p:cNvPr id="4" name="Table 3">
            <a:extLst>
              <a:ext uri="{FF2B5EF4-FFF2-40B4-BE49-F238E27FC236}">
                <a16:creationId xmlns:a16="http://schemas.microsoft.com/office/drawing/2014/main" id="{91F15047-ABA9-461B-A235-CB0C0ADCBEB2}"/>
              </a:ext>
            </a:extLst>
          </p:cNvPr>
          <p:cNvGraphicFramePr>
            <a:graphicFrameLocks noGrp="1"/>
          </p:cNvGraphicFramePr>
          <p:nvPr/>
        </p:nvGraphicFramePr>
        <p:xfrm>
          <a:off x="4939951" y="875435"/>
          <a:ext cx="6776848" cy="5844874"/>
        </p:xfrm>
        <a:graphic>
          <a:graphicData uri="http://schemas.openxmlformats.org/drawingml/2006/table">
            <a:tbl>
              <a:tblPr/>
              <a:tblGrid>
                <a:gridCol w="1654915">
                  <a:extLst>
                    <a:ext uri="{9D8B030D-6E8A-4147-A177-3AD203B41FA5}">
                      <a16:colId xmlns:a16="http://schemas.microsoft.com/office/drawing/2014/main" val="1712702423"/>
                    </a:ext>
                  </a:extLst>
                </a:gridCol>
                <a:gridCol w="3221085">
                  <a:extLst>
                    <a:ext uri="{9D8B030D-6E8A-4147-A177-3AD203B41FA5}">
                      <a16:colId xmlns:a16="http://schemas.microsoft.com/office/drawing/2014/main" val="344511538"/>
                    </a:ext>
                  </a:extLst>
                </a:gridCol>
                <a:gridCol w="1900848">
                  <a:extLst>
                    <a:ext uri="{9D8B030D-6E8A-4147-A177-3AD203B41FA5}">
                      <a16:colId xmlns:a16="http://schemas.microsoft.com/office/drawing/2014/main" val="745685932"/>
                    </a:ext>
                  </a:extLst>
                </a:gridCol>
              </a:tblGrid>
              <a:tr h="242716">
                <a:tc gridSpan="3">
                  <a:txBody>
                    <a:bodyPr/>
                    <a:lstStyle/>
                    <a:p>
                      <a:pPr algn="l" fontAlgn="auto"/>
                      <a:r>
                        <a:rPr lang="en-US" sz="1300" b="1" i="0" u="none" strike="noStrike" dirty="0">
                          <a:solidFill>
                            <a:srgbClr val="000000"/>
                          </a:solidFill>
                          <a:effectLst/>
                          <a:latin typeface="Montserrat" panose="00000500000000000000" pitchFamily="2" charset="0"/>
                        </a:rPr>
                        <a:t>FY 26 Employer share: </a:t>
                      </a:r>
                    </a:p>
                    <a:p>
                      <a:pPr algn="l" fontAlgn="auto"/>
                      <a:r>
                        <a:rPr lang="en-US" sz="1300" b="1" i="0" u="none" strike="noStrike" dirty="0">
                          <a:solidFill>
                            <a:srgbClr val="000000"/>
                          </a:solidFill>
                          <a:effectLst/>
                          <a:latin typeface="Montserrat" panose="00000500000000000000" pitchFamily="2" charset="0"/>
                        </a:rPr>
                        <a:t>Directors: $17/hour, Lead Teachers and Assistant Teachers: $15/hour</a:t>
                      </a: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hMerge="1">
                  <a:txBody>
                    <a:bodyPr/>
                    <a:lstStyle/>
                    <a:p>
                      <a:pPr algn="l" fontAlgn="base"/>
                      <a:endParaRPr lang="en-US" sz="1300" b="0" i="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base"/>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0830510"/>
                  </a:ext>
                </a:extLst>
              </a:tr>
              <a:tr h="242716">
                <a:tc rowSpan="4">
                  <a:txBody>
                    <a:bodyPr/>
                    <a:lstStyle/>
                    <a:p>
                      <a:pPr algn="l" fontAlgn="auto"/>
                      <a:r>
                        <a:rPr lang="en-US" sz="1300" b="1" i="0" u="none" strike="noStrike" dirty="0">
                          <a:solidFill>
                            <a:srgbClr val="000000"/>
                          </a:solidFill>
                          <a:effectLst/>
                          <a:latin typeface="Montserrat" panose="00000500000000000000" pitchFamily="2" charset="0"/>
                        </a:rPr>
                        <a:t>​</a:t>
                      </a:r>
                    </a:p>
                    <a:p>
                      <a:pPr algn="l" fontAlgn="base"/>
                      <a:r>
                        <a:rPr lang="en-US" sz="1300" b="1" i="0" u="none" strike="noStrike" dirty="0">
                          <a:solidFill>
                            <a:srgbClr val="000000"/>
                          </a:solidFill>
                          <a:effectLst/>
                          <a:latin typeface="Montserrat" panose="00000500000000000000" pitchFamily="2" charset="0"/>
                        </a:rPr>
                        <a:t>Director</a:t>
                      </a:r>
                      <a:r>
                        <a:rPr lang="en-US" sz="1300" b="0" i="0"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IDC III</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$24.90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5162818"/>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IDC II</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$23.90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2821058"/>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IDC I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$22.90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5502954"/>
                  </a:ext>
                </a:extLst>
              </a:tr>
              <a:tr h="439339">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1" i="0" u="none" strike="noStrike" dirty="0">
                          <a:solidFill>
                            <a:srgbClr val="000000"/>
                          </a:solidFill>
                          <a:effectLst/>
                          <a:latin typeface="Montserrat" panose="00000500000000000000" pitchFamily="2" charset="0"/>
                        </a:rPr>
                        <a:t>DCFS Director Qualified (no credential)</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1" i="0" u="none" strike="noStrike" dirty="0">
                          <a:solidFill>
                            <a:srgbClr val="000000"/>
                          </a:solidFill>
                          <a:effectLst/>
                          <a:latin typeface="Montserrat" panose="00000500000000000000" pitchFamily="2" charset="0"/>
                        </a:rPr>
                        <a:t> $21.90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5345827"/>
                  </a:ext>
                </a:extLst>
              </a:tr>
              <a:tr h="242716">
                <a:tc rowSpan="9">
                  <a:txBody>
                    <a:bodyPr/>
                    <a:lstStyle/>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base"/>
                      <a:r>
                        <a:rPr lang="en-US" sz="1300" b="1" i="0" u="none" strike="noStrike" dirty="0">
                          <a:solidFill>
                            <a:srgbClr val="000000"/>
                          </a:solidFill>
                          <a:effectLst/>
                          <a:latin typeface="Montserrat" panose="00000500000000000000" pitchFamily="2" charset="0"/>
                        </a:rPr>
                        <a:t>Lead Teachers </a:t>
                      </a:r>
                      <a:r>
                        <a:rPr lang="en-US" sz="1300" b="0" i="0"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p>
                      <a:pPr algn="l" fontAlgn="auto"/>
                      <a:r>
                        <a:rPr lang="en-US" sz="1300" b="1" i="0" u="none" strike="noStrike" dirty="0">
                          <a:solidFill>
                            <a:srgbClr val="000000"/>
                          </a:solidFill>
                          <a:effectLst/>
                          <a:latin typeface="Montserrat" panose="00000500000000000000" pitchFamily="2" charset="0"/>
                        </a:rPr>
                        <a:t>​</a:t>
                      </a: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ITC  5 &amp; 6, ECE 5 &amp; 6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$21.25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88091489"/>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ITC 4, SAYD 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$20.75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48914016"/>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ECE 4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$20.25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4647205"/>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ITC 3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$19.75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230767"/>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ITC 2, ECE 3, SAYD 4</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$19.25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66354321"/>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ECE 2, SAYD 3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$19.00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1364801"/>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SAYD 2</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$18.75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3243923"/>
                  </a:ext>
                </a:extLst>
              </a:tr>
              <a:tr h="439339">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ECE 1 and SAYD 1</a:t>
                      </a:r>
                      <a:r>
                        <a:rPr lang="en-US" sz="1300" b="0" i="0" dirty="0">
                          <a:solidFill>
                            <a:srgbClr val="000000"/>
                          </a:solidFill>
                          <a:effectLst/>
                          <a:latin typeface="Montserrat" panose="00000500000000000000" pitchFamily="2" charset="0"/>
                        </a:rPr>
                        <a:t>​</a:t>
                      </a:r>
                      <a:br>
                        <a:rPr lang="en-US" sz="1300" b="0" i="0" dirty="0">
                          <a:solidFill>
                            <a:srgbClr val="000000"/>
                          </a:solidFill>
                          <a:effectLst/>
                          <a:latin typeface="Montserrat" panose="00000500000000000000" pitchFamily="2" charset="0"/>
                        </a:rPr>
                      </a:b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$18.50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6824148"/>
                  </a:ext>
                </a:extLst>
              </a:tr>
              <a:tr h="439339">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1" i="0" u="none" strike="noStrike" dirty="0">
                          <a:solidFill>
                            <a:srgbClr val="000000"/>
                          </a:solidFill>
                          <a:effectLst/>
                          <a:latin typeface="Montserrat" panose="00000500000000000000" pitchFamily="2" charset="0"/>
                        </a:rPr>
                        <a:t>DCFS Qualified Teacher (no credential)</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1" i="0" u="none" strike="noStrike" dirty="0">
                          <a:solidFill>
                            <a:srgbClr val="000000"/>
                          </a:solidFill>
                          <a:effectLst/>
                          <a:latin typeface="Montserrat" panose="00000500000000000000" pitchFamily="2" charset="0"/>
                        </a:rPr>
                        <a:t> $18.25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78096560"/>
                  </a:ext>
                </a:extLst>
              </a:tr>
              <a:tr h="242716">
                <a:tc rowSpan="4">
                  <a:txBody>
                    <a:bodyPr/>
                    <a:lstStyle/>
                    <a:p>
                      <a:pPr algn="l" fontAlgn="auto"/>
                      <a:r>
                        <a:rPr lang="en-US" sz="1300" b="1" i="0" u="none" strike="noStrike" dirty="0">
                          <a:solidFill>
                            <a:srgbClr val="000000"/>
                          </a:solidFill>
                          <a:effectLst/>
                          <a:latin typeface="Montserrat" panose="00000500000000000000" pitchFamily="2" charset="0"/>
                        </a:rPr>
                        <a:t>​</a:t>
                      </a:r>
                    </a:p>
                    <a:p>
                      <a:pPr algn="l" fontAlgn="base"/>
                      <a:r>
                        <a:rPr lang="en-US" sz="1300" b="1" i="0" u="none" strike="noStrike" dirty="0">
                          <a:solidFill>
                            <a:srgbClr val="000000"/>
                          </a:solidFill>
                          <a:effectLst/>
                          <a:latin typeface="Montserrat" panose="00000500000000000000" pitchFamily="2" charset="0"/>
                        </a:rPr>
                        <a:t>Assistant Teachers</a:t>
                      </a:r>
                      <a:r>
                        <a:rPr lang="en-US" sz="1300" b="0" i="0" dirty="0">
                          <a:solidFill>
                            <a:srgbClr val="000000"/>
                          </a:solidFill>
                          <a:effectLst/>
                          <a:latin typeface="Montserrat" panose="00000500000000000000" pitchFamily="2" charset="0"/>
                        </a:rPr>
                        <a:t>​</a:t>
                      </a:r>
                    </a:p>
                    <a:p>
                      <a:pPr algn="l" fontAlgn="auto"/>
                      <a:r>
                        <a:rPr lang="en-US" sz="1300" b="0" i="0" u="none" strike="noStrike" dirty="0">
                          <a:solidFill>
                            <a:srgbClr val="000000"/>
                          </a:solidFill>
                          <a:effectLst/>
                          <a:latin typeface="Montserrat" panose="00000500000000000000" pitchFamily="2" charset="0"/>
                        </a:rPr>
                        <a:t>​</a:t>
                      </a:r>
                    </a:p>
                    <a:p>
                      <a:pPr algn="l" fontAlgn="auto"/>
                      <a:r>
                        <a:rPr lang="en-US" sz="1300" b="0" i="0" u="none" strike="noStrike" dirty="0">
                          <a:solidFill>
                            <a:srgbClr val="000000"/>
                          </a:solidFill>
                          <a:effectLst/>
                          <a:latin typeface="Montserrat" panose="00000500000000000000" pitchFamily="2" charset="0"/>
                        </a:rPr>
                        <a:t>​</a:t>
                      </a: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ECE 2, SAYD 3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$17.75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5298152"/>
                  </a:ext>
                </a:extLst>
              </a:tr>
              <a:tr h="242716">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SAYD 2</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$17.50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0952820"/>
                  </a:ext>
                </a:extLst>
              </a:tr>
              <a:tr h="439339">
                <a:tc vMerge="1">
                  <a:txBody>
                    <a:bodyPr/>
                    <a:lstStyle/>
                    <a:p>
                      <a:endParaRPr/>
                    </a:p>
                  </a:txBody>
                  <a:tcPr marL="50015" marR="50015" marT="25008" marB="2500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0" i="0" u="none" strike="noStrike" dirty="0">
                          <a:solidFill>
                            <a:srgbClr val="000000"/>
                          </a:solidFill>
                          <a:effectLst/>
                          <a:latin typeface="Montserrat" panose="00000500000000000000" pitchFamily="2" charset="0"/>
                        </a:rPr>
                        <a:t>ECE 1 and SAYD 1</a:t>
                      </a:r>
                      <a:r>
                        <a:rPr lang="en-US" sz="1300" b="0" i="0" dirty="0">
                          <a:solidFill>
                            <a:srgbClr val="000000"/>
                          </a:solidFill>
                          <a:effectLst/>
                          <a:latin typeface="Montserrat" panose="00000500000000000000" pitchFamily="2" charset="0"/>
                        </a:rPr>
                        <a:t>​</a:t>
                      </a:r>
                      <a:br>
                        <a:rPr lang="en-US" sz="1300" b="0" i="0" dirty="0">
                          <a:solidFill>
                            <a:srgbClr val="000000"/>
                          </a:solidFill>
                          <a:effectLst/>
                          <a:latin typeface="Montserrat" panose="00000500000000000000" pitchFamily="2" charset="0"/>
                        </a:rPr>
                      </a:b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0" i="0" u="none" strike="noStrike" dirty="0">
                          <a:solidFill>
                            <a:srgbClr val="000000"/>
                          </a:solidFill>
                          <a:effectLst/>
                          <a:latin typeface="Montserrat" panose="00000500000000000000" pitchFamily="2" charset="0"/>
                        </a:rPr>
                        <a:t> $17.25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07024"/>
                  </a:ext>
                </a:extLst>
              </a:tr>
              <a:tr h="635962">
                <a:tc vMerge="1">
                  <a:txBody>
                    <a:bodyPr/>
                    <a:lstStyle/>
                    <a:p>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ase"/>
                      <a:r>
                        <a:rPr lang="en-US" sz="1300" b="1" i="0" u="none" strike="noStrike" dirty="0">
                          <a:solidFill>
                            <a:srgbClr val="000000"/>
                          </a:solidFill>
                          <a:effectLst/>
                          <a:latin typeface="Montserrat" panose="00000500000000000000" pitchFamily="2" charset="0"/>
                        </a:rPr>
                        <a:t>DCFS Qualified Teacher Assistant (no credential)</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ase"/>
                      <a:r>
                        <a:rPr lang="en-US" sz="1300" b="1" i="0" u="none" strike="noStrike" dirty="0">
                          <a:solidFill>
                            <a:srgbClr val="000000"/>
                          </a:solidFill>
                          <a:effectLst/>
                          <a:latin typeface="Montserrat" panose="00000500000000000000" pitchFamily="2" charset="0"/>
                        </a:rPr>
                        <a:t> $17.00 </a:t>
                      </a:r>
                      <a:r>
                        <a:rPr lang="en-US" sz="1300" b="0" i="0" dirty="0">
                          <a:solidFill>
                            <a:srgbClr val="000000"/>
                          </a:solidFill>
                          <a:effectLst/>
                          <a:latin typeface="Montserrat" panose="00000500000000000000" pitchFamily="2" charset="0"/>
                        </a:rPr>
                        <a:t>​</a:t>
                      </a:r>
                      <a:endParaRPr lang="en-US" sz="1300" b="0" i="0" dirty="0">
                        <a:solidFill>
                          <a:srgbClr val="000000"/>
                        </a:solidFill>
                        <a:effectLst/>
                      </a:endParaRPr>
                    </a:p>
                  </a:txBody>
                  <a:tcPr marL="50015" marR="50015" marT="25008" marB="250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5592574"/>
                  </a:ext>
                </a:extLst>
              </a:tr>
            </a:tbl>
          </a:graphicData>
        </a:graphic>
      </p:graphicFrame>
    </p:spTree>
    <p:extLst>
      <p:ext uri="{BB962C8B-B14F-4D97-AF65-F5344CB8AC3E}">
        <p14:creationId xmlns:p14="http://schemas.microsoft.com/office/powerpoint/2010/main" val="8141480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5F992-D93D-95DA-89A8-35860C882D2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01CF44C4-57F2-E266-A68C-916190F3342C}"/>
              </a:ext>
            </a:extLst>
          </p:cNvPr>
          <p:cNvSpPr>
            <a:spLocks noGrp="1"/>
          </p:cNvSpPr>
          <p:nvPr>
            <p:ph type="title"/>
          </p:nvPr>
        </p:nvSpPr>
        <p:spPr>
          <a:xfrm>
            <a:off x="803275" y="2872581"/>
            <a:ext cx="6465517" cy="3519882"/>
          </a:xfrm>
        </p:spPr>
        <p:txBody>
          <a:bodyPr/>
          <a:lstStyle/>
          <a:p>
            <a:r>
              <a:rPr lang="en-US" dirty="0">
                <a:latin typeface="Montserrat"/>
              </a:rPr>
              <a:t>Smart Start Illinois Apprenticeship Pilot </a:t>
            </a:r>
            <a:endParaRPr lang="en-US" sz="3600" dirty="0">
              <a:latin typeface="Montserrat"/>
            </a:endParaRPr>
          </a:p>
        </p:txBody>
      </p:sp>
      <p:sp>
        <p:nvSpPr>
          <p:cNvPr id="7" name="Text Placeholder 6">
            <a:extLst>
              <a:ext uri="{FF2B5EF4-FFF2-40B4-BE49-F238E27FC236}">
                <a16:creationId xmlns:a16="http://schemas.microsoft.com/office/drawing/2014/main" id="{B91DFF78-2D3A-959D-5285-C27EF1EA443A}"/>
              </a:ext>
            </a:extLst>
          </p:cNvPr>
          <p:cNvSpPr>
            <a:spLocks noGrp="1"/>
          </p:cNvSpPr>
          <p:nvPr>
            <p:ph type="body" sz="quarter" idx="13"/>
          </p:nvPr>
        </p:nvSpPr>
        <p:spPr>
          <a:xfrm>
            <a:off x="803275" y="2872581"/>
            <a:ext cx="6465430" cy="1112838"/>
          </a:xfrm>
        </p:spPr>
        <p:txBody>
          <a:bodyPr vert="horz" lIns="91440" tIns="45720" rIns="91440" bIns="45720" rtlCol="0" anchor="t">
            <a:normAutofit/>
          </a:bodyPr>
          <a:lstStyle/>
          <a:p>
            <a:r>
              <a:rPr lang="en-US" dirty="0">
                <a:latin typeface="Montserrat SemiBold" panose="00000700000000000000" pitchFamily="2" charset="0"/>
              </a:rPr>
              <a:t>IDHS Updates</a:t>
            </a:r>
          </a:p>
        </p:txBody>
      </p:sp>
    </p:spTree>
    <p:extLst>
      <p:ext uri="{BB962C8B-B14F-4D97-AF65-F5344CB8AC3E}">
        <p14:creationId xmlns:p14="http://schemas.microsoft.com/office/powerpoint/2010/main" val="9924655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71A67-8BD1-4C69-AF44-C071016FC966}"/>
              </a:ext>
            </a:extLst>
          </p:cNvPr>
          <p:cNvSpPr>
            <a:spLocks noGrp="1"/>
          </p:cNvSpPr>
          <p:nvPr>
            <p:ph type="title"/>
          </p:nvPr>
        </p:nvSpPr>
        <p:spPr>
          <a:xfrm>
            <a:off x="138023" y="0"/>
            <a:ext cx="12053976" cy="759837"/>
          </a:xfrm>
        </p:spPr>
        <p:txBody>
          <a:bodyPr>
            <a:noAutofit/>
          </a:bodyPr>
          <a:lstStyle/>
          <a:p>
            <a:r>
              <a:rPr lang="en-US" sz="2800" dirty="0">
                <a:latin typeface="Century Gothic" panose="020B0502020202020204" pitchFamily="34" charset="0"/>
              </a:rPr>
              <a:t>Smart Start Illinois Apprenticeship Pilot – Partnerships </a:t>
            </a:r>
          </a:p>
        </p:txBody>
      </p:sp>
      <p:sp>
        <p:nvSpPr>
          <p:cNvPr id="5" name="Text Placeholder 4">
            <a:extLst>
              <a:ext uri="{FF2B5EF4-FFF2-40B4-BE49-F238E27FC236}">
                <a16:creationId xmlns:a16="http://schemas.microsoft.com/office/drawing/2014/main" id="{0FE694F3-AD48-4732-9518-B5C448E11D0D}"/>
              </a:ext>
            </a:extLst>
          </p:cNvPr>
          <p:cNvSpPr>
            <a:spLocks noGrp="1"/>
          </p:cNvSpPr>
          <p:nvPr>
            <p:ph type="body" sz="quarter" idx="4294967295"/>
          </p:nvPr>
        </p:nvSpPr>
        <p:spPr>
          <a:xfrm>
            <a:off x="2097741" y="698071"/>
            <a:ext cx="8172450" cy="461962"/>
          </a:xfrm>
        </p:spPr>
        <p:txBody>
          <a:bodyPr>
            <a:normAutofit fontScale="77500" lnSpcReduction="20000"/>
          </a:bodyPr>
          <a:lstStyle/>
          <a:p>
            <a:pPr marL="0" indent="0">
              <a:buNone/>
            </a:pPr>
            <a:r>
              <a:rPr lang="en-US" b="1" dirty="0">
                <a:solidFill>
                  <a:schemeClr val="accent1">
                    <a:lumMod val="75000"/>
                  </a:schemeClr>
                </a:solidFill>
              </a:rPr>
              <a:t>Scholarships + Intermediary Support + Site-based Agreements</a:t>
            </a:r>
          </a:p>
        </p:txBody>
      </p:sp>
      <p:sp>
        <p:nvSpPr>
          <p:cNvPr id="4" name="Content Placeholder 2">
            <a:extLst>
              <a:ext uri="{FF2B5EF4-FFF2-40B4-BE49-F238E27FC236}">
                <a16:creationId xmlns:a16="http://schemas.microsoft.com/office/drawing/2014/main" id="{5A703158-39DD-460A-98A7-E8909B2CCC22}"/>
              </a:ext>
            </a:extLst>
          </p:cNvPr>
          <p:cNvSpPr txBox="1">
            <a:spLocks/>
          </p:cNvSpPr>
          <p:nvPr/>
        </p:nvSpPr>
        <p:spPr>
          <a:xfrm>
            <a:off x="838200" y="1788956"/>
            <a:ext cx="10515600" cy="415937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graphicFrame>
        <p:nvGraphicFramePr>
          <p:cNvPr id="10" name="Diagram 9">
            <a:extLst>
              <a:ext uri="{FF2B5EF4-FFF2-40B4-BE49-F238E27FC236}">
                <a16:creationId xmlns:a16="http://schemas.microsoft.com/office/drawing/2014/main" id="{CE4645FA-2774-4D6F-9FD5-45F09108C704}"/>
              </a:ext>
            </a:extLst>
          </p:cNvPr>
          <p:cNvGraphicFramePr/>
          <p:nvPr/>
        </p:nvGraphicFramePr>
        <p:xfrm>
          <a:off x="1116292" y="909674"/>
          <a:ext cx="9775687" cy="47490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A picture containing text, font, screenshot, graphics&#10;&#10;Description automatically generated">
            <a:extLst>
              <a:ext uri="{FF2B5EF4-FFF2-40B4-BE49-F238E27FC236}">
                <a16:creationId xmlns:a16="http://schemas.microsoft.com/office/drawing/2014/main" id="{A385C44B-33B5-2840-F048-92F32EB5CA7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570258" y="5658766"/>
            <a:ext cx="2668348" cy="857153"/>
          </a:xfrm>
          <a:prstGeom prst="rect">
            <a:avLst/>
          </a:prstGeom>
          <a:noFill/>
          <a:ln>
            <a:noFill/>
          </a:ln>
        </p:spPr>
      </p:pic>
    </p:spTree>
    <p:extLst>
      <p:ext uri="{BB962C8B-B14F-4D97-AF65-F5344CB8AC3E}">
        <p14:creationId xmlns:p14="http://schemas.microsoft.com/office/powerpoint/2010/main" val="38930217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09E04-134B-EA38-6F90-89FBC71AD5B3}"/>
              </a:ext>
            </a:extLst>
          </p:cNvPr>
          <p:cNvSpPr>
            <a:spLocks noGrp="1"/>
          </p:cNvSpPr>
          <p:nvPr>
            <p:ph type="title"/>
          </p:nvPr>
        </p:nvSpPr>
        <p:spPr>
          <a:xfrm>
            <a:off x="264888" y="-217197"/>
            <a:ext cx="10322147" cy="1092938"/>
          </a:xfrm>
        </p:spPr>
        <p:txBody>
          <a:bodyPr>
            <a:noAutofit/>
          </a:bodyPr>
          <a:lstStyle/>
          <a:p>
            <a:r>
              <a:rPr lang="en-US" sz="2400" dirty="0">
                <a:latin typeface="Century Gothic" panose="020B0502020202020204" pitchFamily="34" charset="0"/>
              </a:rPr>
              <a:t>Smart Start Illinois Apprenticeship Pilot – Participants </a:t>
            </a:r>
            <a:endParaRPr lang="en-US" sz="2400" dirty="0"/>
          </a:p>
        </p:txBody>
      </p:sp>
      <p:sp>
        <p:nvSpPr>
          <p:cNvPr id="7" name="Content Placeholder 3">
            <a:extLst>
              <a:ext uri="{FF2B5EF4-FFF2-40B4-BE49-F238E27FC236}">
                <a16:creationId xmlns:a16="http://schemas.microsoft.com/office/drawing/2014/main" id="{3CDDDA1E-BFAE-5A98-DFE1-B657D32F621D}"/>
              </a:ext>
            </a:extLst>
          </p:cNvPr>
          <p:cNvSpPr txBox="1">
            <a:spLocks/>
          </p:cNvSpPr>
          <p:nvPr/>
        </p:nvSpPr>
        <p:spPr>
          <a:xfrm>
            <a:off x="264888" y="1092908"/>
            <a:ext cx="5548016" cy="4889351"/>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kumimoji="0" lang="en-US" sz="2000" b="1" i="0" u="none" strike="noStrike" kern="1200" cap="none" spc="0" normalizeH="0" baseline="0" noProof="0" dirty="0">
                <a:ln>
                  <a:noFill/>
                </a:ln>
                <a:solidFill>
                  <a:srgbClr val="2895E2">
                    <a:lumMod val="75000"/>
                  </a:srgbClr>
                </a:solidFill>
                <a:effectLst/>
                <a:uLnTx/>
                <a:uFillTx/>
                <a:latin typeface="Calibri" panose="020F0502020204030204"/>
                <a:ea typeface="+mn-ea"/>
                <a:cs typeface="+mn-cs"/>
              </a:rPr>
              <a:t>Early Childhood Providers/Employers:</a:t>
            </a:r>
          </a:p>
          <a:p>
            <a:pPr marL="57150" marR="0" lvl="0" algn="l" defTabSz="914400" rtl="0" eaLnBrk="1" fontAlgn="auto" latinLnBrk="0" hangingPunct="1">
              <a:lnSpc>
                <a:spcPct val="90000"/>
              </a:lnSpc>
              <a:spcBef>
                <a:spcPts val="0"/>
              </a:spcBef>
              <a:spcAft>
                <a:spcPts val="0"/>
              </a:spcAft>
              <a:buClrTx/>
              <a:buSzTx/>
              <a:tabLst/>
              <a:defRPr/>
            </a:pPr>
            <a:endParaRPr kumimoji="0" lang="en-US" sz="200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400050" marR="0" lvl="0" indent="-3429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a:ln>
                  <a:noFill/>
                </a:ln>
                <a:solidFill>
                  <a:srgbClr val="000000"/>
                </a:solidFill>
                <a:effectLst/>
                <a:uLnTx/>
                <a:uFillTx/>
                <a:latin typeface="Calibri" panose="020F0502020204030204"/>
                <a:ea typeface="+mn-ea"/>
                <a:cs typeface="+mn-cs"/>
              </a:rPr>
              <a:t>Carole Robertson Center for Learning, Chicago</a:t>
            </a:r>
          </a:p>
          <a:p>
            <a:pPr marL="400050" marR="0" lvl="0" indent="-3429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Heartland Child Development Lab, Bloomington </a:t>
            </a:r>
          </a:p>
          <a:p>
            <a:pPr marL="400050" marR="0" lvl="0" indent="-3429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It Takes a Village, Chicago</a:t>
            </a:r>
          </a:p>
          <a:p>
            <a:pPr marL="400050" marR="0" lvl="0" indent="-3429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SAL Family Services, Milan, Moline, Rock Island</a:t>
            </a:r>
          </a:p>
          <a:p>
            <a:r>
              <a:rPr kumimoji="0" lang="en-US" sz="2000" b="1" i="0" u="none" strike="noStrike" kern="1200" cap="none" spc="0" normalizeH="0" baseline="0" noProof="0" dirty="0">
                <a:ln>
                  <a:noFill/>
                </a:ln>
                <a:solidFill>
                  <a:srgbClr val="2895E2">
                    <a:lumMod val="75000"/>
                  </a:srgbClr>
                </a:solidFill>
                <a:effectLst/>
                <a:uLnTx/>
                <a:uFillTx/>
                <a:latin typeface="Calibri" panose="020F0502020204030204"/>
                <a:ea typeface="+mn-ea"/>
                <a:cs typeface="+mn-cs"/>
              </a:rPr>
              <a:t>Roles and Responsibilities</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Promote workplace conditions that support professional learning</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Sponsor at least two Apprentices</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Sign on to customizable “Standards of Apprenticeship” </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Identify mentor(s) to provide regular 1-on-1 mentoring to Apprentice, and support them to receive training</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Support weekly mentor/Apprentice meetings</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Implement wage growth steps aligned with worker competency development and the ECE Career Pathway</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lang="en-US" dirty="0">
              <a:solidFill>
                <a:srgbClr val="000000"/>
              </a:solidFill>
              <a:latin typeface="Calibri" panose="020F0502020204030204"/>
            </a:endParaRPr>
          </a:p>
          <a:p>
            <a:pPr marL="57150" marR="0" lvl="0" algn="l" defTabSz="914400" rtl="0" eaLnBrk="1" fontAlgn="auto" latinLnBrk="0" hangingPunct="1">
              <a:lnSpc>
                <a:spcPct val="90000"/>
              </a:lnSpc>
              <a:spcBef>
                <a:spcPts val="0"/>
              </a:spcBef>
              <a:spcAft>
                <a:spcPts val="0"/>
              </a:spcAft>
              <a:buClrTx/>
              <a:buSzTx/>
              <a:tabLst/>
              <a:defRPr/>
            </a:pPr>
            <a:endPar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
        <p:nvSpPr>
          <p:cNvPr id="8" name="Content Placeholder 2">
            <a:extLst>
              <a:ext uri="{FF2B5EF4-FFF2-40B4-BE49-F238E27FC236}">
                <a16:creationId xmlns:a16="http://schemas.microsoft.com/office/drawing/2014/main" id="{3E613447-AB2C-77FF-4EB4-B6BBFA8AB18A}"/>
              </a:ext>
            </a:extLst>
          </p:cNvPr>
          <p:cNvSpPr txBox="1">
            <a:spLocks/>
          </p:cNvSpPr>
          <p:nvPr/>
        </p:nvSpPr>
        <p:spPr>
          <a:xfrm>
            <a:off x="6096000" y="1092908"/>
            <a:ext cx="5763005" cy="5050717"/>
          </a:xfrm>
          <a:prstGeom prst="rect">
            <a:avLst/>
          </a:prstGeom>
        </p:spPr>
        <p:txBody>
          <a:bodyPr>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914400" rtl="0" eaLnBrk="1" fontAlgn="auto" latinLnBrk="0" hangingPunct="1">
              <a:lnSpc>
                <a:spcPct val="90000"/>
              </a:lnSpc>
              <a:spcBef>
                <a:spcPts val="1000"/>
              </a:spcBef>
              <a:spcAft>
                <a:spcPts val="0"/>
              </a:spcAft>
              <a:buClrTx/>
              <a:buSzTx/>
              <a:tabLst/>
              <a:defRPr/>
            </a:pPr>
            <a:r>
              <a:rPr kumimoji="0" lang="en-US" sz="2000" b="1" i="0" u="none" strike="noStrike" kern="1200" cap="none" spc="0" normalizeH="0" baseline="0" noProof="0" dirty="0">
                <a:ln>
                  <a:noFill/>
                </a:ln>
                <a:solidFill>
                  <a:srgbClr val="2895E2">
                    <a:lumMod val="75000"/>
                  </a:srgbClr>
                </a:solidFill>
                <a:effectLst/>
                <a:uLnTx/>
                <a:uFillTx/>
                <a:latin typeface="Calibri" panose="020F0502020204030204"/>
                <a:ea typeface="+mn-ea"/>
                <a:cs typeface="+mn-cs"/>
              </a:rPr>
              <a:t>2- and 4-year Institutions of Higher Education:</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City Colleges of Chicago</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Blackhawk College</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Heartland College</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National Louis University</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Western Illinois University </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2000" dirty="0">
                <a:solidFill>
                  <a:srgbClr val="000000"/>
                </a:solidFill>
                <a:latin typeface="Calibri" panose="020F0502020204030204"/>
              </a:rPr>
              <a:t>University of Illinois Chicago</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lang="en-US" dirty="0">
              <a:solidFill>
                <a:srgbClr val="000000"/>
              </a:solidFill>
              <a:latin typeface="Calibri" panose="020F0502020204030204"/>
            </a:endParaRPr>
          </a:p>
          <a:p>
            <a:pPr marL="57150">
              <a:spcBef>
                <a:spcPts val="0"/>
              </a:spcBef>
              <a:defRPr/>
            </a:pPr>
            <a:r>
              <a:rPr kumimoji="0" lang="en-US" sz="2000" b="1" i="0" u="none" strike="noStrike" kern="1200" cap="none" spc="0" normalizeH="0" baseline="0" noProof="0" dirty="0">
                <a:ln>
                  <a:noFill/>
                </a:ln>
                <a:solidFill>
                  <a:srgbClr val="2895E2">
                    <a:lumMod val="75000"/>
                  </a:srgbClr>
                </a:solidFill>
                <a:effectLst/>
                <a:uLnTx/>
                <a:uFillTx/>
                <a:latin typeface="Calibri" panose="020F0502020204030204"/>
                <a:ea typeface="+mn-ea"/>
                <a:cs typeface="+mn-cs"/>
              </a:rPr>
              <a:t>Roles and Responsibilities</a:t>
            </a:r>
          </a:p>
          <a:p>
            <a:pPr marL="57150" marR="0" lvl="0" algn="l" defTabSz="914400" rtl="0" eaLnBrk="1" fontAlgn="auto" latinLnBrk="0" hangingPunct="1">
              <a:lnSpc>
                <a:spcPct val="90000"/>
              </a:lnSpc>
              <a:spcBef>
                <a:spcPts val="0"/>
              </a:spcBef>
              <a:spcAft>
                <a:spcPts val="0"/>
              </a:spcAft>
              <a:buClrTx/>
              <a:buSzTx/>
              <a:tabLst/>
              <a:defRPr/>
            </a:pPr>
            <a:endPar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Prepare Apprentices for admission to ECE program of study</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Assist Apprentices in accessing existing scholarship opportunities (Early Childhood Access Consortium for Equity (ECACE) Scholarship, Gateways to Opportunity Scholarship Program (GSP), Chicago Early Learning Scholarship (CELS))</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Administer Credential and Degree coursework including award of credit for OJT competencies</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Provide academic advising, tutoring as necessary</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Contextualize curriculum as needed</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Coordinate between faculty and on-site mentors </a:t>
            </a:r>
          </a:p>
          <a:p>
            <a:pPr marL="28575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alibri" panose="020F0502020204030204"/>
                <a:ea typeface="+mn-ea"/>
                <a:cs typeface="+mn-cs"/>
              </a:rPr>
              <a:t>Award Credentials and Degrees in Early Childhood Education</a:t>
            </a:r>
            <a:endPar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DB51C358-B87B-3175-8CED-7C5A5849B782}"/>
              </a:ext>
            </a:extLst>
          </p:cNvPr>
          <p:cNvCxnSpPr>
            <a:cxnSpLocks/>
          </p:cNvCxnSpPr>
          <p:nvPr/>
        </p:nvCxnSpPr>
        <p:spPr>
          <a:xfrm>
            <a:off x="5841765" y="1350083"/>
            <a:ext cx="0" cy="4428309"/>
          </a:xfrm>
          <a:prstGeom prst="line">
            <a:avLst/>
          </a:prstGeom>
          <a:noFill/>
          <a:ln w="12700" cap="flat" cmpd="sng" algn="ctr">
            <a:solidFill>
              <a:srgbClr val="0C70C8"/>
            </a:solidFill>
            <a:prstDash val="solid"/>
            <a:miter lim="800000"/>
          </a:ln>
          <a:effectLst/>
        </p:spPr>
      </p:cxnSp>
      <p:pic>
        <p:nvPicPr>
          <p:cNvPr id="10" name="Picture 9" descr="A picture containing text, font, screenshot, graphics&#10;&#10;Description automatically generated">
            <a:extLst>
              <a:ext uri="{FF2B5EF4-FFF2-40B4-BE49-F238E27FC236}">
                <a16:creationId xmlns:a16="http://schemas.microsoft.com/office/drawing/2014/main" id="{829CC8E3-069F-AAC1-7D7D-8FD1CB33FAF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57613" y="5715048"/>
            <a:ext cx="2668348" cy="857153"/>
          </a:xfrm>
          <a:prstGeom prst="rect">
            <a:avLst/>
          </a:prstGeom>
          <a:noFill/>
          <a:ln>
            <a:noFill/>
          </a:ln>
        </p:spPr>
      </p:pic>
    </p:spTree>
    <p:extLst>
      <p:ext uri="{BB962C8B-B14F-4D97-AF65-F5344CB8AC3E}">
        <p14:creationId xmlns:p14="http://schemas.microsoft.com/office/powerpoint/2010/main" val="28227067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C9A8E8-6DAA-CD08-7063-1179BF09E7AD}"/>
              </a:ext>
            </a:extLst>
          </p:cNvPr>
          <p:cNvSpPr>
            <a:spLocks noGrp="1"/>
          </p:cNvSpPr>
          <p:nvPr>
            <p:ph type="body" sz="quarter" idx="14"/>
          </p:nvPr>
        </p:nvSpPr>
        <p:spPr>
          <a:xfrm>
            <a:off x="4939952" y="261500"/>
            <a:ext cx="6776847" cy="1410138"/>
          </a:xfrm>
        </p:spPr>
        <p:txBody>
          <a:bodyPr>
            <a:normAutofit/>
          </a:bodyPr>
          <a:lstStyle/>
          <a:p>
            <a:r>
              <a:rPr lang="en-US" sz="4800" dirty="0"/>
              <a:t>Contact Information </a:t>
            </a:r>
          </a:p>
          <a:p>
            <a:endParaRPr lang="en-US" dirty="0"/>
          </a:p>
        </p:txBody>
      </p:sp>
      <p:sp>
        <p:nvSpPr>
          <p:cNvPr id="5" name="TextBox 4">
            <a:extLst>
              <a:ext uri="{FF2B5EF4-FFF2-40B4-BE49-F238E27FC236}">
                <a16:creationId xmlns:a16="http://schemas.microsoft.com/office/drawing/2014/main" id="{2E876BA6-F468-F515-AA5E-9CD1DE3C3477}"/>
              </a:ext>
            </a:extLst>
          </p:cNvPr>
          <p:cNvSpPr txBox="1"/>
          <p:nvPr/>
        </p:nvSpPr>
        <p:spPr>
          <a:xfrm>
            <a:off x="4939952" y="1936283"/>
            <a:ext cx="6329362" cy="2985433"/>
          </a:xfrm>
          <a:prstGeom prst="rect">
            <a:avLst/>
          </a:prstGeom>
          <a:noFill/>
        </p:spPr>
        <p:txBody>
          <a:bodyPr wrap="square" rtlCol="0">
            <a:spAutoFit/>
          </a:bodyPr>
          <a:lstStyle/>
          <a:p>
            <a:r>
              <a:rPr lang="en-US" sz="4400" dirty="0">
                <a:latin typeface="Calibri" panose="020F0502020204030204" pitchFamily="34" charset="0"/>
                <a:cs typeface="Calibri" panose="020F0502020204030204" pitchFamily="34" charset="0"/>
              </a:rPr>
              <a:t>Thank You!</a:t>
            </a:r>
          </a:p>
          <a:p>
            <a:endParaRPr lang="en-US" dirty="0">
              <a:latin typeface="Calibri" panose="020F0502020204030204" pitchFamily="34" charset="0"/>
              <a:cs typeface="Calibri" panose="020F0502020204030204" pitchFamily="34" charset="0"/>
            </a:endParaRPr>
          </a:p>
          <a:p>
            <a:r>
              <a:rPr lang="en-US" sz="3600" dirty="0">
                <a:latin typeface="Calibri" panose="020F0502020204030204" pitchFamily="34" charset="0"/>
                <a:cs typeface="Calibri" panose="020F0502020204030204" pitchFamily="34" charset="0"/>
              </a:rPr>
              <a:t>Michelle Wood, Bureau Chief, Quality Initiatives </a:t>
            </a:r>
          </a:p>
          <a:p>
            <a:r>
              <a:rPr lang="en-US" sz="3600" dirty="0">
                <a:latin typeface="Calibri" panose="020F0502020204030204" pitchFamily="34" charset="0"/>
                <a:cs typeface="Calibri" panose="020F0502020204030204" pitchFamily="34" charset="0"/>
                <a:hlinkClick r:id="rId2"/>
              </a:rPr>
              <a:t>Michelle.Wood3@illinois.gov</a:t>
            </a:r>
            <a:endParaRPr lang="en-US" sz="3600" dirty="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35195334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C334F0-F247-F9B8-3E6C-AC2ED7E29CDA}"/>
              </a:ext>
            </a:extLst>
          </p:cNvPr>
          <p:cNvSpPr>
            <a:spLocks noGrp="1"/>
          </p:cNvSpPr>
          <p:nvPr>
            <p:ph type="subTitle" idx="1"/>
          </p:nvPr>
        </p:nvSpPr>
        <p:spPr/>
        <p:txBody>
          <a:bodyPr vert="horz" lIns="91440" tIns="45720" rIns="91440" bIns="45720" rtlCol="0" anchor="t">
            <a:normAutofit/>
          </a:bodyPr>
          <a:lstStyle/>
          <a:p>
            <a:pPr algn="ctr"/>
            <a:r>
              <a:rPr lang="en-US" sz="1800" b="1" dirty="0">
                <a:ea typeface="Calibri"/>
                <a:cs typeface="Calibri"/>
              </a:rPr>
              <a:t>Joyce Gronewold</a:t>
            </a:r>
            <a:br>
              <a:rPr lang="en-US" sz="1800" b="1" dirty="0">
                <a:ea typeface="Calibri"/>
                <a:cs typeface="Calibri"/>
              </a:rPr>
            </a:br>
            <a:r>
              <a:rPr lang="en-US" sz="1800" b="1" dirty="0">
                <a:ea typeface="Calibri"/>
                <a:cs typeface="Calibri"/>
              </a:rPr>
              <a:t>Executive Director of Specialized Instruction</a:t>
            </a:r>
            <a:br>
              <a:rPr lang="en-US" sz="1800" b="1" dirty="0">
                <a:ea typeface="Calibri"/>
                <a:cs typeface="Calibri"/>
              </a:rPr>
            </a:br>
            <a:endParaRPr lang="en-US" sz="1800">
              <a:solidFill>
                <a:srgbClr val="000000"/>
              </a:solidFill>
              <a:ea typeface="Calibri"/>
              <a:cs typeface="Calibri"/>
            </a:endParaRPr>
          </a:p>
          <a:p>
            <a:endParaRPr lang="en-US" dirty="0">
              <a:ea typeface="Calibri"/>
              <a:cs typeface="Calibri"/>
            </a:endParaRPr>
          </a:p>
        </p:txBody>
      </p:sp>
      <p:sp>
        <p:nvSpPr>
          <p:cNvPr id="3" name="Title 2">
            <a:extLst>
              <a:ext uri="{FF2B5EF4-FFF2-40B4-BE49-F238E27FC236}">
                <a16:creationId xmlns:a16="http://schemas.microsoft.com/office/drawing/2014/main" id="{349B89A6-923C-FBAD-6870-49B60EA9EB5F}"/>
              </a:ext>
            </a:extLst>
          </p:cNvPr>
          <p:cNvSpPr>
            <a:spLocks noGrp="1"/>
          </p:cNvSpPr>
          <p:nvPr>
            <p:ph type="ctrTitle"/>
          </p:nvPr>
        </p:nvSpPr>
        <p:spPr/>
        <p:txBody>
          <a:bodyPr/>
          <a:lstStyle/>
          <a:p>
            <a:pPr algn="l">
              <a:spcBef>
                <a:spcPct val="20000"/>
              </a:spcBef>
            </a:pPr>
            <a:r>
              <a:rPr lang="en-US" sz="3600" dirty="0">
                <a:ea typeface="Calibri"/>
                <a:cs typeface="Calibri"/>
              </a:rPr>
              <a:t>2025 Gateways Higher Education </a:t>
            </a:r>
            <a:endParaRPr lang="en-US" sz="3600" b="0" dirty="0">
              <a:ea typeface="Calibri"/>
              <a:cs typeface="Calibri"/>
            </a:endParaRPr>
          </a:p>
          <a:p>
            <a:pPr algn="l">
              <a:spcBef>
                <a:spcPct val="20000"/>
              </a:spcBef>
            </a:pPr>
            <a:r>
              <a:rPr lang="en-US" sz="3600" dirty="0">
                <a:ea typeface="Calibri"/>
                <a:cs typeface="Calibri"/>
              </a:rPr>
              <a:t>Faculty Forum</a:t>
            </a:r>
            <a:endParaRPr lang="en-US" sz="3600" b="0" dirty="0">
              <a:ea typeface="Calibri"/>
              <a:cs typeface="Calibri"/>
            </a:endParaRPr>
          </a:p>
          <a:p>
            <a:pPr algn="l">
              <a:spcBef>
                <a:spcPct val="20000"/>
              </a:spcBef>
            </a:pPr>
            <a:r>
              <a:rPr lang="en-US" sz="2600" b="0" dirty="0">
                <a:ea typeface="Calibri"/>
                <a:cs typeface="Calibri"/>
              </a:rPr>
              <a:t>Innovation in Action: Reaching the Workforce </a:t>
            </a:r>
          </a:p>
          <a:p>
            <a:endParaRPr lang="en-US" dirty="0">
              <a:ea typeface="Calibri"/>
              <a:cs typeface="Calibri"/>
            </a:endParaRPr>
          </a:p>
        </p:txBody>
      </p:sp>
    </p:spTree>
    <p:extLst>
      <p:ext uri="{BB962C8B-B14F-4D97-AF65-F5344CB8AC3E}">
        <p14:creationId xmlns:p14="http://schemas.microsoft.com/office/powerpoint/2010/main" val="27906595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217EC4-5015-0AEA-F059-B5F14F100275}"/>
              </a:ext>
            </a:extLst>
          </p:cNvPr>
          <p:cNvSpPr>
            <a:spLocks noGrp="1"/>
          </p:cNvSpPr>
          <p:nvPr>
            <p:ph type="ctrTitle"/>
          </p:nvPr>
        </p:nvSpPr>
        <p:spPr>
          <a:xfrm>
            <a:off x="1684493" y="2093473"/>
            <a:ext cx="7802033" cy="1952410"/>
          </a:xfrm>
        </p:spPr>
        <p:txBody>
          <a:bodyPr>
            <a:normAutofit fontScale="90000"/>
          </a:bodyPr>
          <a:lstStyle/>
          <a:p>
            <a:pPr algn="ctr"/>
            <a:r>
              <a:rPr lang="en-US" dirty="0">
                <a:cs typeface="Calibri"/>
              </a:rPr>
              <a:t>Early Childhood &amp; </a:t>
            </a:r>
            <a:br>
              <a:rPr lang="en-US" dirty="0">
                <a:cs typeface="Calibri"/>
              </a:rPr>
            </a:br>
            <a:r>
              <a:rPr lang="en-US" dirty="0">
                <a:cs typeface="Calibri"/>
              </a:rPr>
              <a:t>Educator Effectiveness Updates</a:t>
            </a:r>
            <a:br>
              <a:rPr lang="en-US" dirty="0">
                <a:cs typeface="Calibri"/>
              </a:rPr>
            </a:br>
            <a:r>
              <a:rPr lang="en-US" sz="2700" dirty="0">
                <a:ea typeface="Calibri"/>
                <a:cs typeface="Calibri"/>
              </a:rPr>
              <a:t>April 11, 2025</a:t>
            </a:r>
            <a:br>
              <a:rPr lang="en-US" sz="6000" dirty="0">
                <a:ea typeface="Calibri"/>
                <a:cs typeface="Calibri"/>
              </a:rPr>
            </a:br>
            <a:br>
              <a:rPr lang="en-US" dirty="0">
                <a:ea typeface="Calibri"/>
                <a:cs typeface="Calibri"/>
              </a:rPr>
            </a:br>
            <a:endParaRPr lang="en-US" sz="2000">
              <a:ea typeface="Calibri"/>
              <a:cs typeface="Calibri"/>
            </a:endParaRPr>
          </a:p>
        </p:txBody>
      </p:sp>
    </p:spTree>
    <p:extLst>
      <p:ext uri="{BB962C8B-B14F-4D97-AF65-F5344CB8AC3E}">
        <p14:creationId xmlns:p14="http://schemas.microsoft.com/office/powerpoint/2010/main" val="10909889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0938620-3830-F10F-75A4-FFFA1F720F21}"/>
              </a:ext>
            </a:extLst>
          </p:cNvPr>
          <p:cNvSpPr>
            <a:spLocks noGrp="1"/>
          </p:cNvSpPr>
          <p:nvPr>
            <p:ph idx="1"/>
          </p:nvPr>
        </p:nvSpPr>
        <p:spPr>
          <a:xfrm>
            <a:off x="1981200" y="1712099"/>
            <a:ext cx="8229600" cy="3992719"/>
          </a:xfrm>
        </p:spPr>
        <p:txBody>
          <a:bodyPr vert="horz" lIns="91440" tIns="45720" rIns="91440" bIns="45720" rtlCol="0" anchor="t">
            <a:normAutofit fontScale="92500" lnSpcReduction="20000"/>
          </a:bodyPr>
          <a:lstStyle/>
          <a:p>
            <a:pPr marL="457200" indent="-457200"/>
            <a:r>
              <a:rPr lang="en-US" dirty="0">
                <a:ea typeface="+mn-lt"/>
                <a:cs typeface="+mn-lt"/>
              </a:rPr>
              <a:t>Licensure</a:t>
            </a:r>
            <a:endParaRPr lang="en-US" dirty="0">
              <a:ea typeface="Calibri"/>
              <a:cs typeface="Calibri"/>
            </a:endParaRPr>
          </a:p>
          <a:p>
            <a:pPr marL="857250" lvl="1">
              <a:buChar char="•"/>
            </a:pPr>
            <a:r>
              <a:rPr lang="en-US">
                <a:solidFill>
                  <a:srgbClr val="003B5C"/>
                </a:solidFill>
                <a:ea typeface="+mn-lt"/>
                <a:cs typeface="+mn-lt"/>
              </a:rPr>
              <a:t>Early Childhood Content Test</a:t>
            </a:r>
            <a:endParaRPr lang="en-US">
              <a:ea typeface="+mn-lt"/>
              <a:cs typeface="+mn-lt"/>
            </a:endParaRPr>
          </a:p>
          <a:p>
            <a:pPr marL="857250" lvl="1">
              <a:buChar char="•"/>
            </a:pPr>
            <a:r>
              <a:rPr lang="en-US" dirty="0">
                <a:solidFill>
                  <a:srgbClr val="003B5C"/>
                </a:solidFill>
                <a:ea typeface="+mn-lt"/>
                <a:cs typeface="+mn-lt"/>
              </a:rPr>
              <a:t>Test Development</a:t>
            </a:r>
            <a:endParaRPr lang="en-US" dirty="0">
              <a:ea typeface="+mn-lt"/>
              <a:cs typeface="+mn-lt"/>
            </a:endParaRPr>
          </a:p>
          <a:p>
            <a:pPr marL="857250" lvl="1">
              <a:buChar char="•"/>
            </a:pPr>
            <a:r>
              <a:rPr lang="en-US" dirty="0">
                <a:solidFill>
                  <a:srgbClr val="003B5C"/>
                </a:solidFill>
                <a:ea typeface="+mn-lt"/>
                <a:cs typeface="+mn-lt"/>
              </a:rPr>
              <a:t>Right Start Preparation</a:t>
            </a:r>
            <a:endParaRPr lang="en-US" dirty="0">
              <a:ea typeface="+mn-lt"/>
              <a:cs typeface="+mn-lt"/>
            </a:endParaRPr>
          </a:p>
          <a:p>
            <a:pPr marL="457200" indent="-457200"/>
            <a:r>
              <a:rPr lang="en-US" dirty="0">
                <a:ea typeface="+mn-lt"/>
                <a:cs typeface="+mn-lt"/>
              </a:rPr>
              <a:t>Individualized Pathways</a:t>
            </a:r>
            <a:endParaRPr lang="en-US" dirty="0">
              <a:ea typeface="Calibri"/>
              <a:cs typeface="Calibri"/>
            </a:endParaRPr>
          </a:p>
          <a:p>
            <a:pPr marL="457200" indent="-457200"/>
            <a:r>
              <a:rPr lang="en-US" dirty="0">
                <a:ea typeface="+mn-lt"/>
                <a:cs typeface="+mn-lt"/>
              </a:rPr>
              <a:t>Credential Options</a:t>
            </a:r>
            <a:endParaRPr lang="en-US" dirty="0">
              <a:ea typeface="Calibri"/>
              <a:cs typeface="Calibri"/>
            </a:endParaRPr>
          </a:p>
          <a:p>
            <a:pPr marL="457200" indent="-457200"/>
            <a:r>
              <a:rPr lang="en-US" dirty="0">
                <a:ea typeface="+mn-lt"/>
                <a:cs typeface="+mn-lt"/>
              </a:rPr>
              <a:t>Illinois Educator Preparation Profiles</a:t>
            </a:r>
          </a:p>
          <a:p>
            <a:pPr marL="457200" indent="-457200"/>
            <a:r>
              <a:rPr lang="en-US" dirty="0">
                <a:ea typeface="+mn-lt"/>
                <a:cs typeface="+mn-lt"/>
              </a:rPr>
              <a:t>Teacher Recruitment</a:t>
            </a:r>
            <a:endParaRPr lang="en-US" dirty="0"/>
          </a:p>
          <a:p>
            <a:pPr marL="457200" indent="-457200"/>
            <a:r>
              <a:rPr lang="en-US" dirty="0">
                <a:ea typeface="+mn-lt"/>
                <a:cs typeface="+mn-lt"/>
              </a:rPr>
              <a:t>Retention</a:t>
            </a:r>
            <a:endParaRPr lang="en-US" dirty="0">
              <a:ea typeface="Calibri"/>
              <a:cs typeface="Calibri"/>
            </a:endParaRPr>
          </a:p>
          <a:p>
            <a:pPr marL="0" indent="0">
              <a:buNone/>
            </a:pPr>
            <a:endParaRPr lang="en-US" dirty="0">
              <a:ea typeface="+mn-lt"/>
              <a:cs typeface="+mn-lt"/>
            </a:endParaRPr>
          </a:p>
        </p:txBody>
      </p:sp>
    </p:spTree>
    <p:extLst>
      <p:ext uri="{BB962C8B-B14F-4D97-AF65-F5344CB8AC3E}">
        <p14:creationId xmlns:p14="http://schemas.microsoft.com/office/powerpoint/2010/main" val="2238025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F9A7ED94-8234-C062-FE8E-2F43176C9D8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0" y="240611"/>
            <a:ext cx="12192000" cy="6617389"/>
          </a:xfrm>
          <a:prstGeom prst="rect">
            <a:avLst/>
          </a:prstGeom>
        </p:spPr>
      </p:pic>
    </p:spTree>
    <p:extLst>
      <p:ext uri="{BB962C8B-B14F-4D97-AF65-F5344CB8AC3E}">
        <p14:creationId xmlns:p14="http://schemas.microsoft.com/office/powerpoint/2010/main" val="29872772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D804-F517-E71B-D7EF-4721F86F350C}"/>
              </a:ext>
            </a:extLst>
          </p:cNvPr>
          <p:cNvSpPr>
            <a:spLocks noGrp="1"/>
          </p:cNvSpPr>
          <p:nvPr>
            <p:ph type="title"/>
          </p:nvPr>
        </p:nvSpPr>
        <p:spPr>
          <a:xfrm>
            <a:off x="3173185" y="2452993"/>
            <a:ext cx="5845628" cy="1131651"/>
          </a:xfrm>
        </p:spPr>
        <p:txBody>
          <a:bodyPr>
            <a:normAutofit/>
          </a:bodyPr>
          <a:lstStyle/>
          <a:p>
            <a:r>
              <a:rPr lang="en-US" sz="4400" dirty="0">
                <a:ea typeface="Calibri"/>
                <a:cs typeface="Calibri"/>
              </a:rPr>
              <a:t>Licensure</a:t>
            </a:r>
          </a:p>
        </p:txBody>
      </p:sp>
    </p:spTree>
    <p:extLst>
      <p:ext uri="{BB962C8B-B14F-4D97-AF65-F5344CB8AC3E}">
        <p14:creationId xmlns:p14="http://schemas.microsoft.com/office/powerpoint/2010/main" val="3058618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94F6A91-4AEE-5E18-7F60-34043589831E}"/>
              </a:ext>
            </a:extLst>
          </p:cNvPr>
          <p:cNvSpPr>
            <a:spLocks noGrp="1"/>
          </p:cNvSpPr>
          <p:nvPr>
            <p:ph type="body" sz="quarter" idx="14"/>
          </p:nvPr>
        </p:nvSpPr>
        <p:spPr/>
        <p:txBody>
          <a:bodyPr vert="horz" lIns="91440" tIns="45720" rIns="91440" bIns="45720" rtlCol="0" anchor="t">
            <a:normAutofit/>
          </a:bodyPr>
          <a:lstStyle/>
          <a:p>
            <a:r>
              <a:rPr lang="en-US" dirty="0">
                <a:ea typeface="Calibri"/>
                <a:cs typeface="Calibri"/>
              </a:rPr>
              <a:t>Targeted Redesign</a:t>
            </a:r>
            <a:endParaRPr lang="en-US" dirty="0"/>
          </a:p>
        </p:txBody>
      </p:sp>
      <p:sp>
        <p:nvSpPr>
          <p:cNvPr id="3" name="Content Placeholder 2">
            <a:extLst>
              <a:ext uri="{FF2B5EF4-FFF2-40B4-BE49-F238E27FC236}">
                <a16:creationId xmlns:a16="http://schemas.microsoft.com/office/drawing/2014/main" id="{85A4DFA6-9684-0536-4E25-0802E6FCB25B}"/>
              </a:ext>
            </a:extLst>
          </p:cNvPr>
          <p:cNvSpPr>
            <a:spLocks noGrp="1"/>
          </p:cNvSpPr>
          <p:nvPr>
            <p:ph type="body" sz="quarter" idx="11"/>
          </p:nvPr>
        </p:nvSpPr>
        <p:spPr/>
        <p:txBody>
          <a:bodyPr vert="horz" lIns="91440" tIns="45720" rIns="91440" bIns="45720" rtlCol="0" anchor="t">
            <a:normAutofit/>
          </a:bodyPr>
          <a:lstStyle/>
          <a:p>
            <a:r>
              <a:rPr lang="en-US" dirty="0">
                <a:ea typeface="Calibri"/>
                <a:cs typeface="Calibri"/>
              </a:rPr>
              <a:t>ISBE Board Approved New </a:t>
            </a:r>
            <a:r>
              <a:rPr lang="en-US" dirty="0" err="1">
                <a:ea typeface="Calibri"/>
                <a:cs typeface="Calibri"/>
              </a:rPr>
              <a:t>Cutscores</a:t>
            </a:r>
            <a:endParaRPr lang="en-US" dirty="0" err="1"/>
          </a:p>
        </p:txBody>
      </p:sp>
      <p:sp>
        <p:nvSpPr>
          <p:cNvPr id="4" name="Text Placeholder 3">
            <a:extLst>
              <a:ext uri="{FF2B5EF4-FFF2-40B4-BE49-F238E27FC236}">
                <a16:creationId xmlns:a16="http://schemas.microsoft.com/office/drawing/2014/main" id="{4C5B8DFB-ADA8-0F78-733A-C3522242B6DF}"/>
              </a:ext>
            </a:extLst>
          </p:cNvPr>
          <p:cNvSpPr>
            <a:spLocks noGrp="1"/>
          </p:cNvSpPr>
          <p:nvPr>
            <p:ph type="body" sz="quarter" idx="12"/>
          </p:nvPr>
        </p:nvSpPr>
        <p:spPr/>
        <p:txBody>
          <a:bodyPr vert="horz" lIns="91440" tIns="45720" rIns="91440" bIns="45720" rtlCol="0" anchor="t">
            <a:normAutofit/>
          </a:bodyPr>
          <a:lstStyle/>
          <a:p>
            <a:r>
              <a:rPr lang="en-US" dirty="0">
                <a:ea typeface="Calibri"/>
                <a:cs typeface="Calibri"/>
              </a:rPr>
              <a:t>Newly Approved </a:t>
            </a:r>
            <a:r>
              <a:rPr lang="en-US" dirty="0" err="1">
                <a:ea typeface="Calibri"/>
                <a:cs typeface="Calibri"/>
              </a:rPr>
              <a:t>Cutscore</a:t>
            </a:r>
            <a:r>
              <a:rPr lang="en-US" dirty="0">
                <a:ea typeface="Calibri"/>
                <a:cs typeface="Calibri"/>
              </a:rPr>
              <a:t> Operational for all test takers</a:t>
            </a:r>
          </a:p>
        </p:txBody>
      </p:sp>
      <p:sp>
        <p:nvSpPr>
          <p:cNvPr id="5" name="Text Placeholder 4">
            <a:extLst>
              <a:ext uri="{FF2B5EF4-FFF2-40B4-BE49-F238E27FC236}">
                <a16:creationId xmlns:a16="http://schemas.microsoft.com/office/drawing/2014/main" id="{4549EF23-57B3-0F45-3E8A-B50C9D640D15}"/>
              </a:ext>
            </a:extLst>
          </p:cNvPr>
          <p:cNvSpPr>
            <a:spLocks noGrp="1"/>
          </p:cNvSpPr>
          <p:nvPr>
            <p:ph type="body" sz="quarter" idx="13"/>
          </p:nvPr>
        </p:nvSpPr>
        <p:spPr/>
        <p:txBody>
          <a:bodyPr vert="horz" lIns="91440" tIns="45720" rIns="91440" bIns="45720" rtlCol="0" anchor="t">
            <a:normAutofit/>
          </a:bodyPr>
          <a:lstStyle/>
          <a:p>
            <a:r>
              <a:rPr lang="en-US" dirty="0">
                <a:ea typeface="Calibri"/>
                <a:cs typeface="Calibri"/>
              </a:rPr>
              <a:t>All </a:t>
            </a:r>
            <a:r>
              <a:rPr lang="en-US" dirty="0" err="1">
                <a:ea typeface="Calibri"/>
                <a:cs typeface="Calibri"/>
              </a:rPr>
              <a:t>Cutscores</a:t>
            </a:r>
            <a:r>
              <a:rPr lang="en-US" dirty="0">
                <a:ea typeface="Calibri"/>
                <a:cs typeface="Calibri"/>
              </a:rPr>
              <a:t> Converted to a 100-300 Scale</a:t>
            </a:r>
            <a:endParaRPr lang="en-US" dirty="0"/>
          </a:p>
        </p:txBody>
      </p:sp>
      <p:sp>
        <p:nvSpPr>
          <p:cNvPr id="2" name="Title 1">
            <a:extLst>
              <a:ext uri="{FF2B5EF4-FFF2-40B4-BE49-F238E27FC236}">
                <a16:creationId xmlns:a16="http://schemas.microsoft.com/office/drawing/2014/main" id="{26CF576B-8370-8DEF-8C0B-E52EE51C1D5B}"/>
              </a:ext>
            </a:extLst>
          </p:cNvPr>
          <p:cNvSpPr>
            <a:spLocks noGrp="1"/>
          </p:cNvSpPr>
          <p:nvPr>
            <p:ph type="title"/>
          </p:nvPr>
        </p:nvSpPr>
        <p:spPr/>
        <p:txBody>
          <a:bodyPr/>
          <a:lstStyle/>
          <a:p>
            <a:r>
              <a:rPr lang="en-US" dirty="0">
                <a:ea typeface="Calibri"/>
                <a:cs typeface="Calibri"/>
              </a:rPr>
              <a:t>Early Childhood Content Exam (206)</a:t>
            </a:r>
            <a:endParaRPr lang="en-US" dirty="0"/>
          </a:p>
        </p:txBody>
      </p:sp>
    </p:spTree>
    <p:extLst>
      <p:ext uri="{BB962C8B-B14F-4D97-AF65-F5344CB8AC3E}">
        <p14:creationId xmlns:p14="http://schemas.microsoft.com/office/powerpoint/2010/main" val="1470827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217EC4-5015-0AEA-F059-B5F14F100275}"/>
              </a:ext>
            </a:extLst>
          </p:cNvPr>
          <p:cNvSpPr>
            <a:spLocks noGrp="1"/>
          </p:cNvSpPr>
          <p:nvPr>
            <p:ph type="title"/>
          </p:nvPr>
        </p:nvSpPr>
        <p:spPr>
          <a:xfrm>
            <a:off x="1642533" y="449112"/>
            <a:ext cx="8229600" cy="762000"/>
          </a:xfrm>
        </p:spPr>
        <p:txBody>
          <a:bodyPr/>
          <a:lstStyle/>
          <a:p>
            <a:r>
              <a:rPr lang="en-US" dirty="0">
                <a:ea typeface="Calibri"/>
                <a:cs typeface="Calibri"/>
              </a:rPr>
              <a:t>Phase 1 Test Development &amp; Redesign</a:t>
            </a:r>
          </a:p>
        </p:txBody>
      </p:sp>
      <p:sp>
        <p:nvSpPr>
          <p:cNvPr id="2" name="Content Placeholder 1">
            <a:extLst>
              <a:ext uri="{FF2B5EF4-FFF2-40B4-BE49-F238E27FC236}">
                <a16:creationId xmlns:a16="http://schemas.microsoft.com/office/drawing/2014/main" id="{2618974C-667D-596A-73E6-B90268F0D37A}"/>
              </a:ext>
            </a:extLst>
          </p:cNvPr>
          <p:cNvSpPr>
            <a:spLocks noGrp="1"/>
          </p:cNvSpPr>
          <p:nvPr>
            <p:ph sz="half" idx="1"/>
          </p:nvPr>
        </p:nvSpPr>
        <p:spPr>
          <a:xfrm>
            <a:off x="1790700" y="1328059"/>
            <a:ext cx="4038600" cy="4299856"/>
          </a:xfrm>
        </p:spPr>
        <p:txBody>
          <a:bodyPr vert="horz" lIns="91440" tIns="45720" rIns="91440" bIns="45720" rtlCol="0" anchor="t">
            <a:normAutofit lnSpcReduction="10000"/>
          </a:bodyPr>
          <a:lstStyle/>
          <a:p>
            <a:pPr marL="0" indent="0">
              <a:buNone/>
            </a:pPr>
            <a:r>
              <a:rPr lang="en-US" dirty="0">
                <a:ea typeface="Calibri"/>
                <a:cs typeface="Calibri"/>
              </a:rPr>
              <a:t>Early Childhood FLEX Option</a:t>
            </a:r>
          </a:p>
          <a:p>
            <a:r>
              <a:rPr lang="en-US" dirty="0">
                <a:ea typeface="Calibri"/>
                <a:cs typeface="Calibri"/>
              </a:rPr>
              <a:t>Alternate assessment designed around specific test objective</a:t>
            </a:r>
          </a:p>
          <a:p>
            <a:r>
              <a:rPr lang="en-US" dirty="0">
                <a:ea typeface="Calibri"/>
                <a:cs typeface="Calibri"/>
              </a:rPr>
              <a:t>Applicable for candidates who were unsuccessful in previous traditional test attempts</a:t>
            </a:r>
          </a:p>
        </p:txBody>
      </p:sp>
      <p:sp>
        <p:nvSpPr>
          <p:cNvPr id="4" name="Picture Placeholder 3">
            <a:extLst>
              <a:ext uri="{FF2B5EF4-FFF2-40B4-BE49-F238E27FC236}">
                <a16:creationId xmlns:a16="http://schemas.microsoft.com/office/drawing/2014/main" id="{4C6A492A-3F40-9B2D-1D62-F1B420F1FECB}"/>
              </a:ext>
            </a:extLst>
          </p:cNvPr>
          <p:cNvSpPr>
            <a:spLocks noGrp="1"/>
          </p:cNvSpPr>
          <p:nvPr>
            <p:ph sz="half" idx="2"/>
          </p:nvPr>
        </p:nvSpPr>
        <p:spPr>
          <a:xfrm>
            <a:off x="6098118" y="1328059"/>
            <a:ext cx="4387849" cy="4299856"/>
          </a:xfrm>
        </p:spPr>
        <p:txBody>
          <a:bodyPr vert="horz" lIns="91440" tIns="45720" rIns="91440" bIns="45720" rtlCol="0" anchor="t">
            <a:normAutofit lnSpcReduction="10000"/>
          </a:bodyPr>
          <a:lstStyle/>
          <a:p>
            <a:pPr marL="0" indent="0">
              <a:buNone/>
            </a:pPr>
            <a:r>
              <a:rPr lang="en-US" dirty="0">
                <a:ea typeface="Calibri"/>
                <a:cs typeface="Calibri"/>
              </a:rPr>
              <a:t>Early Childhood </a:t>
            </a:r>
            <a:r>
              <a:rPr lang="en-US" err="1">
                <a:ea typeface="Calibri"/>
                <a:cs typeface="Calibri"/>
              </a:rPr>
              <a:t>Testlet</a:t>
            </a:r>
            <a:r>
              <a:rPr lang="en-US" dirty="0">
                <a:ea typeface="Calibri"/>
                <a:cs typeface="Calibri"/>
              </a:rPr>
              <a:t> Model</a:t>
            </a:r>
          </a:p>
          <a:p>
            <a:r>
              <a:rPr lang="en-US" dirty="0">
                <a:ea typeface="Calibri"/>
                <a:cs typeface="Calibri"/>
              </a:rPr>
              <a:t>Set of subtests </a:t>
            </a:r>
          </a:p>
          <a:p>
            <a:r>
              <a:rPr lang="en-US" dirty="0">
                <a:ea typeface="Calibri"/>
                <a:cs typeface="Calibri"/>
              </a:rPr>
              <a:t>Candidates can take subtests separately</a:t>
            </a:r>
          </a:p>
          <a:p>
            <a:r>
              <a:rPr lang="en-US" dirty="0">
                <a:ea typeface="Calibri"/>
                <a:cs typeface="Calibri"/>
              </a:rPr>
              <a:t>Each subtest score can be added towards overall passing score</a:t>
            </a:r>
          </a:p>
          <a:p>
            <a:r>
              <a:rPr lang="en-US" dirty="0">
                <a:ea typeface="Calibri"/>
                <a:cs typeface="Calibri"/>
              </a:rPr>
              <a:t>Option to retake subtest individually</a:t>
            </a:r>
          </a:p>
        </p:txBody>
      </p:sp>
    </p:spTree>
    <p:extLst>
      <p:ext uri="{BB962C8B-B14F-4D97-AF65-F5344CB8AC3E}">
        <p14:creationId xmlns:p14="http://schemas.microsoft.com/office/powerpoint/2010/main" val="38042079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7F2B16-9A3F-2168-5ED5-483D03DAFB76}"/>
              </a:ext>
            </a:extLst>
          </p:cNvPr>
          <p:cNvSpPr>
            <a:spLocks noGrp="1"/>
          </p:cNvSpPr>
          <p:nvPr>
            <p:ph type="body" sz="quarter" idx="10"/>
          </p:nvPr>
        </p:nvSpPr>
        <p:spPr>
          <a:xfrm>
            <a:off x="2238375" y="2313669"/>
            <a:ext cx="2298700" cy="1817157"/>
          </a:xfrm>
        </p:spPr>
        <p:txBody>
          <a:bodyPr vert="horz" lIns="91440" tIns="45720" rIns="91440" bIns="45720" rtlCol="0" anchor="t">
            <a:normAutofit/>
          </a:bodyPr>
          <a:lstStyle/>
          <a:p>
            <a:r>
              <a:rPr lang="en-US" dirty="0">
                <a:ea typeface="Calibri"/>
                <a:cs typeface="Calibri"/>
              </a:rPr>
              <a:t>Free Practice Tests for all fields including Early Childhood Education</a:t>
            </a:r>
            <a:endParaRPr lang="en-US" sz="3600">
              <a:solidFill>
                <a:srgbClr val="003B5C"/>
              </a:solidFill>
              <a:ea typeface="Calibri"/>
              <a:cs typeface="Calibri"/>
            </a:endParaRPr>
          </a:p>
        </p:txBody>
      </p:sp>
      <p:sp>
        <p:nvSpPr>
          <p:cNvPr id="4" name="Text Placeholder 3">
            <a:extLst>
              <a:ext uri="{FF2B5EF4-FFF2-40B4-BE49-F238E27FC236}">
                <a16:creationId xmlns:a16="http://schemas.microsoft.com/office/drawing/2014/main" id="{CFD42B07-6027-76CC-FF2E-EB6A2DA08198}"/>
              </a:ext>
            </a:extLst>
          </p:cNvPr>
          <p:cNvSpPr>
            <a:spLocks noGrp="1"/>
          </p:cNvSpPr>
          <p:nvPr>
            <p:ph type="body" sz="quarter" idx="11"/>
          </p:nvPr>
        </p:nvSpPr>
        <p:spPr>
          <a:xfrm>
            <a:off x="4884804" y="2313667"/>
            <a:ext cx="2298700" cy="1944158"/>
          </a:xfrm>
        </p:spPr>
        <p:txBody>
          <a:bodyPr vert="horz" lIns="91440" tIns="45720" rIns="91440" bIns="45720" rtlCol="0" anchor="t">
            <a:noAutofit/>
          </a:bodyPr>
          <a:lstStyle/>
          <a:p>
            <a:r>
              <a:rPr lang="en-US" sz="2400" dirty="0">
                <a:solidFill>
                  <a:srgbClr val="003E5A"/>
                </a:solidFill>
                <a:ea typeface="Calibri"/>
                <a:cs typeface="Calibri"/>
                <a:hlinkClick r:id="rId3"/>
              </a:rPr>
              <a:t>Right Start</a:t>
            </a:r>
            <a:r>
              <a:rPr lang="en-US" sz="2400" dirty="0">
                <a:solidFill>
                  <a:srgbClr val="003E5A"/>
                </a:solidFill>
                <a:ea typeface="Calibri"/>
                <a:cs typeface="Calibri"/>
              </a:rPr>
              <a:t> Preparation Course </a:t>
            </a:r>
            <a:endParaRPr lang="en-US" sz="2400" b="0" dirty="0">
              <a:solidFill>
                <a:srgbClr val="003E5A"/>
              </a:solidFill>
              <a:ea typeface="Calibri"/>
              <a:cs typeface="Calibri"/>
            </a:endParaRPr>
          </a:p>
          <a:p>
            <a:r>
              <a:rPr lang="en-US" sz="1800" b="0" dirty="0">
                <a:solidFill>
                  <a:srgbClr val="003B5C"/>
                </a:solidFill>
                <a:ea typeface="Calibri"/>
                <a:cs typeface="Calibri"/>
              </a:rPr>
              <a:t>Diagnostic assessment</a:t>
            </a:r>
          </a:p>
          <a:p>
            <a:endParaRPr lang="en-US" dirty="0">
              <a:ea typeface="Calibri"/>
              <a:cs typeface="Calibri"/>
            </a:endParaRPr>
          </a:p>
        </p:txBody>
      </p:sp>
      <p:sp>
        <p:nvSpPr>
          <p:cNvPr id="5" name="Text Placeholder 4">
            <a:extLst>
              <a:ext uri="{FF2B5EF4-FFF2-40B4-BE49-F238E27FC236}">
                <a16:creationId xmlns:a16="http://schemas.microsoft.com/office/drawing/2014/main" id="{859489D5-CDCE-4F3D-245C-ADA41AA40D80}"/>
              </a:ext>
            </a:extLst>
          </p:cNvPr>
          <p:cNvSpPr>
            <a:spLocks noGrp="1"/>
          </p:cNvSpPr>
          <p:nvPr>
            <p:ph type="body" sz="quarter" idx="12"/>
          </p:nvPr>
        </p:nvSpPr>
        <p:spPr>
          <a:xfrm>
            <a:off x="7619667" y="2599418"/>
            <a:ext cx="2171700" cy="1139825"/>
          </a:xfrm>
        </p:spPr>
        <p:txBody>
          <a:bodyPr vert="horz" lIns="91440" tIns="45720" rIns="91440" bIns="45720" rtlCol="0" anchor="t">
            <a:normAutofit/>
          </a:bodyPr>
          <a:lstStyle/>
          <a:p>
            <a:r>
              <a:rPr lang="en-US" sz="2400" dirty="0">
                <a:solidFill>
                  <a:srgbClr val="FFFFFF"/>
                </a:solidFill>
                <a:ea typeface="Calibri"/>
                <a:cs typeface="Calibri"/>
              </a:rPr>
              <a:t>Free Retake Policy </a:t>
            </a:r>
            <a:endParaRPr lang="en-US" sz="2400" b="0">
              <a:solidFill>
                <a:srgbClr val="000000"/>
              </a:solidFill>
              <a:ea typeface="Calibri"/>
              <a:cs typeface="Calibri"/>
            </a:endParaRPr>
          </a:p>
        </p:txBody>
      </p:sp>
      <p:sp>
        <p:nvSpPr>
          <p:cNvPr id="2" name="Title 1">
            <a:extLst>
              <a:ext uri="{FF2B5EF4-FFF2-40B4-BE49-F238E27FC236}">
                <a16:creationId xmlns:a16="http://schemas.microsoft.com/office/drawing/2014/main" id="{D734132C-F817-2590-F0AF-0EC3A00566FC}"/>
              </a:ext>
            </a:extLst>
          </p:cNvPr>
          <p:cNvSpPr>
            <a:spLocks noGrp="1"/>
          </p:cNvSpPr>
          <p:nvPr>
            <p:ph type="title"/>
          </p:nvPr>
        </p:nvSpPr>
        <p:spPr>
          <a:xfrm>
            <a:off x="1981200" y="284389"/>
            <a:ext cx="8229600" cy="762000"/>
          </a:xfrm>
        </p:spPr>
        <p:txBody>
          <a:bodyPr vert="horz" lIns="91440" tIns="45720" rIns="91440" bIns="45720" rtlCol="0" anchor="ctr">
            <a:normAutofit fontScale="90000"/>
          </a:bodyPr>
          <a:lstStyle/>
          <a:p>
            <a:endParaRPr lang="en-US" dirty="0">
              <a:ea typeface="Calibri"/>
              <a:cs typeface="Calibri"/>
            </a:endParaRPr>
          </a:p>
          <a:p>
            <a:r>
              <a:rPr lang="en-US" dirty="0">
                <a:ea typeface="Calibri"/>
                <a:cs typeface="Calibri"/>
              </a:rPr>
              <a:t>New Provisions </a:t>
            </a:r>
            <a:endParaRPr lang="en-US" dirty="0"/>
          </a:p>
        </p:txBody>
      </p:sp>
    </p:spTree>
    <p:extLst>
      <p:ext uri="{BB962C8B-B14F-4D97-AF65-F5344CB8AC3E}">
        <p14:creationId xmlns:p14="http://schemas.microsoft.com/office/powerpoint/2010/main" val="3006276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783B-1B45-35EF-C81C-C8D6D6662D67}"/>
              </a:ext>
            </a:extLst>
          </p:cNvPr>
          <p:cNvSpPr>
            <a:spLocks noGrp="1"/>
          </p:cNvSpPr>
          <p:nvPr>
            <p:ph type="title"/>
          </p:nvPr>
        </p:nvSpPr>
        <p:spPr/>
        <p:txBody>
          <a:bodyPr/>
          <a:lstStyle/>
          <a:p>
            <a:r>
              <a:rPr lang="en-US" dirty="0">
                <a:ea typeface="Calibri"/>
                <a:cs typeface="Calibri"/>
              </a:rPr>
              <a:t>Individualized Pathways</a:t>
            </a:r>
          </a:p>
        </p:txBody>
      </p:sp>
      <p:sp>
        <p:nvSpPr>
          <p:cNvPr id="3" name="Content Placeholder 2">
            <a:extLst>
              <a:ext uri="{FF2B5EF4-FFF2-40B4-BE49-F238E27FC236}">
                <a16:creationId xmlns:a16="http://schemas.microsoft.com/office/drawing/2014/main" id="{54CBFDA0-1CE8-7B03-B63B-CBD4029D4509}"/>
              </a:ext>
            </a:extLst>
          </p:cNvPr>
          <p:cNvSpPr>
            <a:spLocks noGrp="1"/>
          </p:cNvSpPr>
          <p:nvPr>
            <p:ph idx="1"/>
          </p:nvPr>
        </p:nvSpPr>
        <p:spPr>
          <a:xfrm>
            <a:off x="1981200" y="1360714"/>
            <a:ext cx="8377766" cy="4191000"/>
          </a:xfrm>
        </p:spPr>
        <p:txBody>
          <a:bodyPr vert="horz" lIns="91440" tIns="45720" rIns="91440" bIns="45720" rtlCol="0" anchor="t">
            <a:normAutofit fontScale="85000" lnSpcReduction="20000"/>
          </a:bodyPr>
          <a:lstStyle/>
          <a:p>
            <a:r>
              <a:rPr lang="en-US" dirty="0">
                <a:solidFill>
                  <a:srgbClr val="003E5A"/>
                </a:solidFill>
                <a:ea typeface="+mn-lt"/>
                <a:cs typeface="+mn-lt"/>
              </a:rPr>
              <a:t>IHEs can honor Prior Learning Assessments (PLAs) or other alternative means in place of coursework as part of a licensure program. </a:t>
            </a:r>
            <a:endParaRPr lang="en-US" dirty="0">
              <a:solidFill>
                <a:srgbClr val="003E5A"/>
              </a:solidFill>
              <a:ea typeface="Calibri"/>
              <a:cs typeface="Calibri"/>
            </a:endParaRPr>
          </a:p>
          <a:p>
            <a:pPr lvl="1">
              <a:buFont typeface="Courier New" panose="020B0604020202020204" pitchFamily="34" charset="0"/>
              <a:buChar char="o"/>
            </a:pPr>
            <a:r>
              <a:rPr lang="en-US" dirty="0">
                <a:solidFill>
                  <a:srgbClr val="003E5A"/>
                </a:solidFill>
                <a:ea typeface="+mn-lt"/>
                <a:cs typeface="+mn-lt"/>
              </a:rPr>
              <a:t> Experiences in teaching</a:t>
            </a:r>
            <a:endParaRPr lang="en-US" dirty="0">
              <a:solidFill>
                <a:srgbClr val="003E5A"/>
              </a:solidFill>
              <a:ea typeface="Calibri"/>
              <a:cs typeface="Calibri"/>
            </a:endParaRPr>
          </a:p>
          <a:p>
            <a:pPr lvl="1">
              <a:buFont typeface="Courier New" panose="020B0604020202020204" pitchFamily="34" charset="0"/>
              <a:buChar char="o"/>
            </a:pPr>
            <a:r>
              <a:rPr lang="en-US" dirty="0">
                <a:solidFill>
                  <a:srgbClr val="003E5A"/>
                </a:solidFill>
                <a:ea typeface="+mn-lt"/>
                <a:cs typeface="+mn-lt"/>
              </a:rPr>
              <a:t> Certifications</a:t>
            </a:r>
            <a:endParaRPr lang="en-US" dirty="0">
              <a:solidFill>
                <a:srgbClr val="003E5A"/>
              </a:solidFill>
              <a:ea typeface="Calibri"/>
              <a:cs typeface="Calibri"/>
            </a:endParaRPr>
          </a:p>
          <a:p>
            <a:pPr lvl="1">
              <a:buFont typeface="Courier New" panose="020B0604020202020204" pitchFamily="34" charset="0"/>
              <a:buChar char="o"/>
            </a:pPr>
            <a:r>
              <a:rPr lang="en-US" dirty="0">
                <a:solidFill>
                  <a:srgbClr val="003E5A"/>
                </a:solidFill>
                <a:ea typeface="+mn-lt"/>
                <a:cs typeface="+mn-lt"/>
              </a:rPr>
              <a:t> Content Knowledge Assessments</a:t>
            </a:r>
          </a:p>
          <a:p>
            <a:r>
              <a:rPr lang="en-US" dirty="0">
                <a:solidFill>
                  <a:srgbClr val="003E5A"/>
                </a:solidFill>
                <a:ea typeface="+mn-lt"/>
                <a:cs typeface="+mn-lt"/>
              </a:rPr>
              <a:t>Use form 83-85 on an individual basis; submit a program change form if the option is available program-wide.</a:t>
            </a:r>
            <a:endParaRPr lang="en-US" dirty="0">
              <a:solidFill>
                <a:srgbClr val="003E5A"/>
              </a:solidFill>
              <a:ea typeface="Calibri"/>
              <a:cs typeface="Calibri"/>
            </a:endParaRPr>
          </a:p>
          <a:p>
            <a:r>
              <a:rPr lang="en-US" dirty="0">
                <a:solidFill>
                  <a:srgbClr val="003E5A"/>
                </a:solidFill>
                <a:ea typeface="+mn-lt"/>
                <a:cs typeface="+mn-lt"/>
              </a:rPr>
              <a:t> Shorten licensure timelines</a:t>
            </a:r>
            <a:endParaRPr lang="en-US" dirty="0">
              <a:solidFill>
                <a:srgbClr val="003E5A"/>
              </a:solidFill>
              <a:ea typeface="Calibri"/>
              <a:cs typeface="Calibri"/>
            </a:endParaRPr>
          </a:p>
          <a:p>
            <a:r>
              <a:rPr lang="en-US" dirty="0">
                <a:solidFill>
                  <a:srgbClr val="003E5A"/>
                </a:solidFill>
                <a:ea typeface="+mn-lt"/>
                <a:cs typeface="+mn-lt"/>
              </a:rPr>
              <a:t> Lower education costs</a:t>
            </a:r>
            <a:endParaRPr lang="en-US" dirty="0">
              <a:solidFill>
                <a:srgbClr val="003E5A"/>
              </a:solidFill>
              <a:ea typeface="Calibri"/>
              <a:cs typeface="Calibri"/>
            </a:endParaRPr>
          </a:p>
          <a:p>
            <a:r>
              <a:rPr lang="en-US" dirty="0">
                <a:solidFill>
                  <a:srgbClr val="003E5A"/>
                </a:solidFill>
                <a:ea typeface="+mn-lt"/>
                <a:cs typeface="+mn-lt"/>
              </a:rPr>
              <a:t> Increase persistence in programs</a:t>
            </a:r>
            <a:endParaRPr lang="en-US">
              <a:solidFill>
                <a:srgbClr val="003E5A"/>
              </a:solidFill>
              <a:ea typeface="Calibri"/>
              <a:cs typeface="Calibri"/>
            </a:endParaRPr>
          </a:p>
        </p:txBody>
      </p:sp>
    </p:spTree>
    <p:extLst>
      <p:ext uri="{BB962C8B-B14F-4D97-AF65-F5344CB8AC3E}">
        <p14:creationId xmlns:p14="http://schemas.microsoft.com/office/powerpoint/2010/main" val="30974342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CD67C-126E-7D95-8227-A9D64FE76681}"/>
              </a:ext>
            </a:extLst>
          </p:cNvPr>
          <p:cNvSpPr>
            <a:spLocks noGrp="1"/>
          </p:cNvSpPr>
          <p:nvPr>
            <p:ph type="title"/>
          </p:nvPr>
        </p:nvSpPr>
        <p:spPr/>
        <p:txBody>
          <a:bodyPr/>
          <a:lstStyle/>
          <a:p>
            <a:r>
              <a:rPr lang="en-US" dirty="0">
                <a:ea typeface="Calibri"/>
                <a:cs typeface="Calibri"/>
              </a:rPr>
              <a:t>Credential Options</a:t>
            </a:r>
            <a:endParaRPr lang="en-US" dirty="0"/>
          </a:p>
        </p:txBody>
      </p:sp>
      <p:sp>
        <p:nvSpPr>
          <p:cNvPr id="3" name="Content Placeholder 2">
            <a:extLst>
              <a:ext uri="{FF2B5EF4-FFF2-40B4-BE49-F238E27FC236}">
                <a16:creationId xmlns:a16="http://schemas.microsoft.com/office/drawing/2014/main" id="{1579F3C7-FCA5-2C14-8A50-25CBD7D3C9DE}"/>
              </a:ext>
            </a:extLst>
          </p:cNvPr>
          <p:cNvSpPr>
            <a:spLocks noGrp="1"/>
          </p:cNvSpPr>
          <p:nvPr>
            <p:ph idx="1"/>
          </p:nvPr>
        </p:nvSpPr>
        <p:spPr>
          <a:xfrm>
            <a:off x="1748368" y="1371903"/>
            <a:ext cx="6245981" cy="4571999"/>
          </a:xfrm>
        </p:spPr>
        <p:txBody>
          <a:bodyPr vert="horz" lIns="91440" tIns="45720" rIns="91440" bIns="45720" rtlCol="0" anchor="t">
            <a:normAutofit fontScale="85000" lnSpcReduction="10000"/>
          </a:bodyPr>
          <a:lstStyle/>
          <a:p>
            <a:r>
              <a:rPr lang="en-US" dirty="0">
                <a:ea typeface="+mn-lt"/>
                <a:cs typeface="+mn-lt"/>
              </a:rPr>
              <a:t>Short Term Emergency – Early Childhood Special Education</a:t>
            </a:r>
            <a:endParaRPr lang="en-US" dirty="0">
              <a:ea typeface="Calibri"/>
              <a:cs typeface="Calibri"/>
            </a:endParaRPr>
          </a:p>
          <a:p>
            <a:r>
              <a:rPr lang="en-US" dirty="0">
                <a:ea typeface="+mn-lt"/>
                <a:cs typeface="+mn-lt"/>
              </a:rPr>
              <a:t>Short Term Approval – Content Knowledge Pathway</a:t>
            </a:r>
            <a:endParaRPr lang="en-US" dirty="0">
              <a:ea typeface="Calibri"/>
              <a:cs typeface="Calibri"/>
            </a:endParaRPr>
          </a:p>
          <a:p>
            <a:r>
              <a:rPr lang="en-US" dirty="0">
                <a:ea typeface="+mn-lt"/>
                <a:cs typeface="+mn-lt"/>
              </a:rPr>
              <a:t> Short Term Approval on a PEL</a:t>
            </a:r>
            <a:endParaRPr lang="en-US" dirty="0">
              <a:ea typeface="Calibri"/>
              <a:cs typeface="Calibri"/>
            </a:endParaRPr>
          </a:p>
          <a:p>
            <a:r>
              <a:rPr lang="en-US" dirty="0">
                <a:ea typeface="+mn-lt"/>
                <a:cs typeface="+mn-lt"/>
              </a:rPr>
              <a:t>Subsequent Endorsements – 18 SH Content </a:t>
            </a:r>
            <a:endParaRPr lang="en-US" dirty="0">
              <a:ea typeface="Calibri"/>
              <a:cs typeface="Calibri"/>
            </a:endParaRPr>
          </a:p>
          <a:p>
            <a:pPr lvl="1">
              <a:buFont typeface="Courier New" panose="020B0604020202020204" pitchFamily="34" charset="0"/>
              <a:buChar char="o"/>
            </a:pPr>
            <a:r>
              <a:rPr lang="en-US" dirty="0">
                <a:solidFill>
                  <a:srgbClr val="003B5C"/>
                </a:solidFill>
                <a:ea typeface="+mn-lt"/>
                <a:cs typeface="+mn-lt"/>
              </a:rPr>
              <a:t>Coursework + Content Test</a:t>
            </a:r>
            <a:endParaRPr lang="en-US" dirty="0">
              <a:solidFill>
                <a:srgbClr val="003B5C"/>
              </a:solidFill>
              <a:ea typeface="Calibri"/>
              <a:cs typeface="Calibri"/>
            </a:endParaRPr>
          </a:p>
          <a:p>
            <a:pPr lvl="1">
              <a:buFont typeface="Courier New" panose="020B0604020202020204" pitchFamily="34" charset="0"/>
              <a:buChar char="o"/>
            </a:pPr>
            <a:r>
              <a:rPr lang="en-US" dirty="0">
                <a:solidFill>
                  <a:srgbClr val="003E5A"/>
                </a:solidFill>
                <a:ea typeface="+mn-lt"/>
                <a:cs typeface="+mn-lt"/>
              </a:rPr>
              <a:t>Includes Early Childhood and Elementary Endorsements</a:t>
            </a:r>
            <a:endParaRPr lang="en-US" dirty="0">
              <a:solidFill>
                <a:srgbClr val="003E5A"/>
              </a:solidFill>
              <a:ea typeface="Calibri"/>
              <a:cs typeface="Calibri"/>
            </a:endParaRPr>
          </a:p>
          <a:p>
            <a:r>
              <a:rPr lang="en-US" dirty="0">
                <a:ea typeface="+mn-lt"/>
                <a:cs typeface="+mn-lt"/>
              </a:rPr>
              <a:t> Short Term Approval – Paraprofessional</a:t>
            </a:r>
            <a:endParaRPr lang="en-US" dirty="0">
              <a:ea typeface="Calibri"/>
              <a:cs typeface="Calibri"/>
            </a:endParaRPr>
          </a:p>
        </p:txBody>
      </p:sp>
    </p:spTree>
    <p:extLst>
      <p:ext uri="{BB962C8B-B14F-4D97-AF65-F5344CB8AC3E}">
        <p14:creationId xmlns:p14="http://schemas.microsoft.com/office/powerpoint/2010/main" val="9254120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9E363-353F-9B70-FA21-B446A4EFB0C9}"/>
              </a:ext>
            </a:extLst>
          </p:cNvPr>
          <p:cNvSpPr>
            <a:spLocks noGrp="1"/>
          </p:cNvSpPr>
          <p:nvPr>
            <p:ph type="title"/>
          </p:nvPr>
        </p:nvSpPr>
        <p:spPr>
          <a:xfrm>
            <a:off x="2887436" y="2296584"/>
            <a:ext cx="6427711" cy="1016000"/>
          </a:xfrm>
        </p:spPr>
        <p:txBody>
          <a:bodyPr>
            <a:normAutofit fontScale="90000"/>
          </a:bodyPr>
          <a:lstStyle/>
          <a:p>
            <a:r>
              <a:rPr lang="en-US" dirty="0">
                <a:ea typeface="Calibri"/>
                <a:cs typeface="Calibri"/>
              </a:rPr>
              <a:t>Illinois Educator </a:t>
            </a:r>
            <a:br>
              <a:rPr lang="en-US" dirty="0">
                <a:ea typeface="Calibri"/>
                <a:cs typeface="Calibri"/>
              </a:rPr>
            </a:br>
            <a:r>
              <a:rPr lang="en-US" dirty="0">
                <a:ea typeface="Calibri"/>
                <a:cs typeface="Calibri"/>
              </a:rPr>
              <a:t>Preparation Profiles (IEPP)</a:t>
            </a:r>
            <a:endParaRPr lang="en-US" dirty="0"/>
          </a:p>
        </p:txBody>
      </p:sp>
    </p:spTree>
    <p:extLst>
      <p:ext uri="{BB962C8B-B14F-4D97-AF65-F5344CB8AC3E}">
        <p14:creationId xmlns:p14="http://schemas.microsoft.com/office/powerpoint/2010/main" val="24565780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DC5C8-A363-A49A-DECB-DA7095765886}"/>
              </a:ext>
            </a:extLst>
          </p:cNvPr>
          <p:cNvSpPr>
            <a:spLocks noGrp="1"/>
          </p:cNvSpPr>
          <p:nvPr>
            <p:ph type="title"/>
          </p:nvPr>
        </p:nvSpPr>
        <p:spPr>
          <a:xfrm>
            <a:off x="2021629" y="70449"/>
            <a:ext cx="8153400" cy="990600"/>
          </a:xfrm>
        </p:spPr>
        <p:txBody>
          <a:bodyPr anchor="ctr">
            <a:normAutofit/>
          </a:bodyPr>
          <a:lstStyle/>
          <a:p>
            <a:r>
              <a:rPr lang="en-US"/>
              <a:t>Supporting Educators: IEPP</a:t>
            </a:r>
            <a:endParaRPr lang="en-US" dirty="0"/>
          </a:p>
        </p:txBody>
      </p:sp>
      <p:graphicFrame>
        <p:nvGraphicFramePr>
          <p:cNvPr id="5" name="Content Placeholder 2">
            <a:extLst>
              <a:ext uri="{FF2B5EF4-FFF2-40B4-BE49-F238E27FC236}">
                <a16:creationId xmlns:a16="http://schemas.microsoft.com/office/drawing/2014/main" id="{37F1BF0F-E973-35F1-001C-15FAE30E927F}"/>
              </a:ext>
            </a:extLst>
          </p:cNvPr>
          <p:cNvGraphicFramePr>
            <a:graphicFrameLocks noGrp="1"/>
          </p:cNvGraphicFramePr>
          <p:nvPr>
            <p:ph sz="quarter" idx="1"/>
          </p:nvPr>
        </p:nvGraphicFramePr>
        <p:xfrm>
          <a:off x="1906610" y="1068238"/>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98571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9311B-3E51-3488-CFD2-28123731B079}"/>
              </a:ext>
            </a:extLst>
          </p:cNvPr>
          <p:cNvSpPr>
            <a:spLocks noGrp="1"/>
          </p:cNvSpPr>
          <p:nvPr>
            <p:ph type="title"/>
          </p:nvPr>
        </p:nvSpPr>
        <p:spPr/>
        <p:txBody>
          <a:bodyPr/>
          <a:lstStyle/>
          <a:p>
            <a:r>
              <a:rPr lang="en-US" dirty="0">
                <a:ea typeface="Calibri"/>
                <a:cs typeface="Calibri"/>
              </a:rPr>
              <a:t>Recruitment</a:t>
            </a:r>
            <a:endParaRPr lang="en-US" dirty="0"/>
          </a:p>
        </p:txBody>
      </p:sp>
      <p:sp>
        <p:nvSpPr>
          <p:cNvPr id="3" name="Content Placeholder 2">
            <a:extLst>
              <a:ext uri="{FF2B5EF4-FFF2-40B4-BE49-F238E27FC236}">
                <a16:creationId xmlns:a16="http://schemas.microsoft.com/office/drawing/2014/main" id="{7849867C-F196-D4D0-CF30-57B6CCA50820}"/>
              </a:ext>
            </a:extLst>
          </p:cNvPr>
          <p:cNvSpPr>
            <a:spLocks noGrp="1"/>
          </p:cNvSpPr>
          <p:nvPr>
            <p:ph idx="1"/>
          </p:nvPr>
        </p:nvSpPr>
        <p:spPr/>
        <p:txBody>
          <a:bodyPr vert="horz" lIns="91440" tIns="45720" rIns="91440" bIns="45720" rtlCol="0" anchor="t">
            <a:normAutofit/>
          </a:bodyPr>
          <a:lstStyle/>
          <a:p>
            <a:r>
              <a:rPr lang="en-US" dirty="0">
                <a:ea typeface="+mn-lt"/>
                <a:cs typeface="+mn-lt"/>
              </a:rPr>
              <a:t>Early Childhood Access Consortium for Equity Scholarship Program</a:t>
            </a:r>
          </a:p>
          <a:p>
            <a:pPr lvl="1">
              <a:buFont typeface="Courier New" panose="020B0604020202020204" pitchFamily="34" charset="0"/>
              <a:buChar char="o"/>
            </a:pPr>
            <a:r>
              <a:rPr lang="en-US" dirty="0">
                <a:solidFill>
                  <a:srgbClr val="003B5C"/>
                </a:solidFill>
                <a:ea typeface="Calibri"/>
                <a:cs typeface="Calibri"/>
              </a:rPr>
              <a:t>The 2025-26 application is now available:</a:t>
            </a:r>
          </a:p>
          <a:p>
            <a:pPr lvl="2">
              <a:buFont typeface="Wingdings" panose="020B0604020202020204" pitchFamily="34" charset="0"/>
              <a:buChar char="§"/>
            </a:pPr>
            <a:r>
              <a:rPr lang="en-US" dirty="0">
                <a:ea typeface="+mn-lt"/>
                <a:cs typeface="+mn-lt"/>
                <a:hlinkClick r:id="rId2"/>
              </a:rPr>
              <a:t>https://www.isac.org/ECACEscholarship</a:t>
            </a:r>
            <a:endParaRPr lang="en-US" dirty="0">
              <a:ea typeface="Calibri"/>
              <a:cs typeface="Calibri"/>
            </a:endParaRPr>
          </a:p>
          <a:p>
            <a:pPr lvl="2">
              <a:buFont typeface="Wingdings" panose="020B0604020202020204" pitchFamily="34" charset="0"/>
              <a:buChar char="§"/>
            </a:pPr>
            <a:r>
              <a:rPr lang="en-US" dirty="0">
                <a:ea typeface="Calibri"/>
                <a:cs typeface="Calibri"/>
              </a:rPr>
              <a:t>Priority consideration date is May 19, 2025</a:t>
            </a:r>
          </a:p>
          <a:p>
            <a:pPr lvl="2">
              <a:buFont typeface="Wingdings" panose="020B0604020202020204" pitchFamily="34" charset="0"/>
              <a:buChar char="§"/>
            </a:pPr>
            <a:endParaRPr lang="en-US" dirty="0">
              <a:ea typeface="Calibri"/>
              <a:cs typeface="Calibri"/>
            </a:endParaRPr>
          </a:p>
          <a:p>
            <a:r>
              <a:rPr lang="en-US" dirty="0">
                <a:ea typeface="Calibri"/>
                <a:cs typeface="Calibri"/>
              </a:rPr>
              <a:t>Gateways Scholarship Program</a:t>
            </a:r>
          </a:p>
          <a:p>
            <a:pPr lvl="1">
              <a:buFont typeface="Courier New" panose="020B0604020202020204" pitchFamily="34" charset="0"/>
              <a:buChar char="o"/>
            </a:pPr>
            <a:r>
              <a:rPr lang="en-US" dirty="0">
                <a:solidFill>
                  <a:srgbClr val="003B5C"/>
                </a:solidFill>
                <a:ea typeface="+mn-lt"/>
                <a:cs typeface="+mn-lt"/>
              </a:rPr>
              <a:t>Pays a portion of tuition for eligible professionals working in early care and education or school age programs who want to earn college credit, </a:t>
            </a:r>
            <a:r>
              <a:rPr lang="en-US" dirty="0" err="1">
                <a:solidFill>
                  <a:srgbClr val="003B5C"/>
                </a:solidFill>
                <a:ea typeface="+mn-lt"/>
                <a:cs typeface="+mn-lt"/>
              </a:rPr>
              <a:t>credentials,or</a:t>
            </a:r>
            <a:r>
              <a:rPr lang="en-US" dirty="0">
                <a:solidFill>
                  <a:srgbClr val="003B5C"/>
                </a:solidFill>
                <a:ea typeface="+mn-lt"/>
                <a:cs typeface="+mn-lt"/>
              </a:rPr>
              <a:t> </a:t>
            </a:r>
            <a:r>
              <a:rPr lang="en-US">
                <a:solidFill>
                  <a:srgbClr val="003B5C"/>
                </a:solidFill>
                <a:ea typeface="+mn-lt"/>
                <a:cs typeface="+mn-lt"/>
              </a:rPr>
              <a:t>degrees.</a:t>
            </a:r>
            <a:endParaRPr lang="en-US">
              <a:ea typeface="Calibri"/>
              <a:cs typeface="Calibri"/>
            </a:endParaRPr>
          </a:p>
        </p:txBody>
      </p:sp>
    </p:spTree>
    <p:extLst>
      <p:ext uri="{BB962C8B-B14F-4D97-AF65-F5344CB8AC3E}">
        <p14:creationId xmlns:p14="http://schemas.microsoft.com/office/powerpoint/2010/main" val="3474669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A14765C-56A4-7BE4-8C4B-37904E4B8A37}"/>
              </a:ext>
            </a:extLst>
          </p:cNvPr>
          <p:cNvSpPr>
            <a:spLocks noGrp="1"/>
          </p:cNvSpPr>
          <p:nvPr>
            <p:ph type="title"/>
          </p:nvPr>
        </p:nvSpPr>
        <p:spPr>
          <a:xfrm>
            <a:off x="1981201" y="522514"/>
            <a:ext cx="5780315" cy="762000"/>
          </a:xfrm>
        </p:spPr>
        <p:txBody>
          <a:bodyPr anchor="ctr">
            <a:normAutofit/>
          </a:bodyPr>
          <a:lstStyle/>
          <a:p>
            <a:r>
              <a:rPr lang="en-US"/>
              <a:t>Recruitment</a:t>
            </a:r>
            <a:endParaRPr lang="en-US" dirty="0"/>
          </a:p>
        </p:txBody>
      </p:sp>
      <p:sp>
        <p:nvSpPr>
          <p:cNvPr id="3" name="Content Placeholder 2">
            <a:extLst>
              <a:ext uri="{FF2B5EF4-FFF2-40B4-BE49-F238E27FC236}">
                <a16:creationId xmlns:a16="http://schemas.microsoft.com/office/drawing/2014/main" id="{584BEB83-A24C-04F3-FABE-D8D2EE330BFB}"/>
              </a:ext>
            </a:extLst>
          </p:cNvPr>
          <p:cNvSpPr>
            <a:spLocks noGrp="1"/>
          </p:cNvSpPr>
          <p:nvPr>
            <p:ph idx="1"/>
          </p:nvPr>
        </p:nvSpPr>
        <p:spPr>
          <a:xfrm>
            <a:off x="1808673" y="1713165"/>
            <a:ext cx="6125371" cy="4571999"/>
          </a:xfrm>
        </p:spPr>
        <p:txBody>
          <a:bodyPr vert="horz" lIns="91440" tIns="45720" rIns="91440" bIns="45720" rtlCol="0" anchor="t">
            <a:normAutofit/>
          </a:bodyPr>
          <a:lstStyle/>
          <a:p>
            <a:r>
              <a:rPr lang="en-US" dirty="0"/>
              <a:t>CTE Education Career Pathway Program </a:t>
            </a:r>
          </a:p>
          <a:p>
            <a:pPr marL="0" indent="0">
              <a:buNone/>
            </a:pPr>
            <a:endParaRPr lang="en-US" dirty="0">
              <a:ea typeface="Calibri"/>
              <a:cs typeface="Calibri"/>
            </a:endParaRPr>
          </a:p>
          <a:p>
            <a:r>
              <a:rPr lang="en-US" dirty="0"/>
              <a:t>Become at Teacher</a:t>
            </a:r>
          </a:p>
          <a:p>
            <a:pPr lvl="1">
              <a:buFont typeface="Courier New" panose="020B0604020202020204" pitchFamily="34" charset="0"/>
              <a:buChar char="o"/>
            </a:pPr>
            <a:r>
              <a:rPr lang="en-US" dirty="0">
                <a:solidFill>
                  <a:srgbClr val="003B5C"/>
                </a:solidFill>
                <a:ea typeface="Calibri"/>
                <a:cs typeface="Calibri"/>
                <a:hlinkClick r:id="rId3"/>
              </a:rPr>
              <a:t>www.becomeateacher.com</a:t>
            </a:r>
            <a:endParaRPr lang="en-US" dirty="0">
              <a:solidFill>
                <a:srgbClr val="003B5C"/>
              </a:solidFill>
              <a:ea typeface="Calibri"/>
              <a:cs typeface="Calibri"/>
            </a:endParaRPr>
          </a:p>
          <a:p>
            <a:pPr marL="457200" lvl="1" indent="0">
              <a:buNone/>
            </a:pPr>
            <a:endParaRPr lang="en-US" dirty="0">
              <a:solidFill>
                <a:srgbClr val="003B5C"/>
              </a:solidFill>
              <a:ea typeface="Calibri"/>
              <a:cs typeface="Calibri"/>
            </a:endParaRPr>
          </a:p>
        </p:txBody>
      </p:sp>
    </p:spTree>
    <p:extLst>
      <p:ext uri="{BB962C8B-B14F-4D97-AF65-F5344CB8AC3E}">
        <p14:creationId xmlns:p14="http://schemas.microsoft.com/office/powerpoint/2010/main" val="1175616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034202C3-D9D0-3E16-27EE-D7E0C5B1FE0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72984" y="-10279"/>
            <a:ext cx="11748327" cy="6547735"/>
          </a:xfrm>
          <a:prstGeom prst="rect">
            <a:avLst/>
          </a:prstGeom>
        </p:spPr>
      </p:pic>
    </p:spTree>
    <p:extLst>
      <p:ext uri="{BB962C8B-B14F-4D97-AF65-F5344CB8AC3E}">
        <p14:creationId xmlns:p14="http://schemas.microsoft.com/office/powerpoint/2010/main" val="4923988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D59E6-F3F6-88AF-B812-F5FDBB3209BC}"/>
              </a:ext>
            </a:extLst>
          </p:cNvPr>
          <p:cNvSpPr>
            <a:spLocks noGrp="1"/>
          </p:cNvSpPr>
          <p:nvPr>
            <p:ph type="title"/>
          </p:nvPr>
        </p:nvSpPr>
        <p:spPr/>
        <p:txBody>
          <a:bodyPr/>
          <a:lstStyle/>
          <a:p>
            <a:r>
              <a:rPr lang="en-US" dirty="0">
                <a:ea typeface="Calibri"/>
                <a:cs typeface="Calibri"/>
              </a:rPr>
              <a:t>Retention</a:t>
            </a:r>
            <a:endParaRPr lang="en-US" dirty="0"/>
          </a:p>
        </p:txBody>
      </p:sp>
    </p:spTree>
    <p:extLst>
      <p:ext uri="{BB962C8B-B14F-4D97-AF65-F5344CB8AC3E}">
        <p14:creationId xmlns:p14="http://schemas.microsoft.com/office/powerpoint/2010/main" val="2495501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0C913-7CC6-613B-0E58-61DE80F30EE7}"/>
              </a:ext>
            </a:extLst>
          </p:cNvPr>
          <p:cNvSpPr>
            <a:spLocks noGrp="1"/>
          </p:cNvSpPr>
          <p:nvPr>
            <p:ph type="title"/>
          </p:nvPr>
        </p:nvSpPr>
        <p:spPr/>
        <p:txBody>
          <a:bodyPr/>
          <a:lstStyle/>
          <a:p>
            <a:r>
              <a:rPr lang="en-US" dirty="0">
                <a:ea typeface="Calibri"/>
                <a:cs typeface="Calibri"/>
              </a:rPr>
              <a:t>Retention</a:t>
            </a:r>
            <a:endParaRPr lang="en-US" dirty="0"/>
          </a:p>
        </p:txBody>
      </p:sp>
      <p:sp>
        <p:nvSpPr>
          <p:cNvPr id="3" name="Content Placeholder 2">
            <a:extLst>
              <a:ext uri="{FF2B5EF4-FFF2-40B4-BE49-F238E27FC236}">
                <a16:creationId xmlns:a16="http://schemas.microsoft.com/office/drawing/2014/main" id="{4205FA60-9DA1-9D21-408E-879C4CC24148}"/>
              </a:ext>
            </a:extLst>
          </p:cNvPr>
          <p:cNvSpPr>
            <a:spLocks noGrp="1"/>
          </p:cNvSpPr>
          <p:nvPr>
            <p:ph idx="1"/>
          </p:nvPr>
        </p:nvSpPr>
        <p:spPr/>
        <p:txBody>
          <a:bodyPr vert="horz" lIns="91440" tIns="45720" rIns="91440" bIns="45720" rtlCol="0" anchor="t">
            <a:normAutofit/>
          </a:bodyPr>
          <a:lstStyle/>
          <a:p>
            <a:r>
              <a:rPr lang="en-US" dirty="0">
                <a:ea typeface="Calibri"/>
                <a:cs typeface="Calibri"/>
              </a:rPr>
              <a:t>Teacher Coaching and Mentoring</a:t>
            </a:r>
          </a:p>
          <a:p>
            <a:r>
              <a:rPr lang="en-US" dirty="0">
                <a:ea typeface="Calibri"/>
                <a:cs typeface="Calibri"/>
              </a:rPr>
              <a:t>Affinity Groups</a:t>
            </a:r>
          </a:p>
          <a:p>
            <a:pPr lvl="1"/>
            <a:r>
              <a:rPr lang="en-US" dirty="0">
                <a:solidFill>
                  <a:srgbClr val="003B5C"/>
                </a:solidFill>
                <a:ea typeface="Calibri"/>
                <a:cs typeface="Calibri"/>
              </a:rPr>
              <a:t>Teach Plus:</a:t>
            </a:r>
            <a:r>
              <a:rPr lang="en-US" dirty="0">
                <a:solidFill>
                  <a:srgbClr val="003B5C"/>
                </a:solidFill>
                <a:ea typeface="+mn-lt"/>
                <a:cs typeface="+mn-lt"/>
              </a:rPr>
              <a:t> </a:t>
            </a:r>
            <a:r>
              <a:rPr lang="en-US" dirty="0">
                <a:solidFill>
                  <a:srgbClr val="003B5C"/>
                </a:solidFill>
                <a:ea typeface="+mn-lt"/>
                <a:cs typeface="+mn-lt"/>
                <a:hlinkClick r:id="rId3"/>
              </a:rPr>
              <a:t>https://teachplus.org/il/</a:t>
            </a:r>
          </a:p>
          <a:p>
            <a:r>
              <a:rPr lang="en-US" dirty="0">
                <a:ea typeface="Calibri"/>
                <a:cs typeface="Calibri"/>
              </a:rPr>
              <a:t>Teacher Vacancy Grant</a:t>
            </a:r>
          </a:p>
        </p:txBody>
      </p:sp>
    </p:spTree>
    <p:extLst>
      <p:ext uri="{BB962C8B-B14F-4D97-AF65-F5344CB8AC3E}">
        <p14:creationId xmlns:p14="http://schemas.microsoft.com/office/powerpoint/2010/main" val="38767603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49663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2E314F-880D-3EB4-B5DD-F42E42EF7D3B}"/>
              </a:ext>
            </a:extLst>
          </p:cNvPr>
          <p:cNvSpPr>
            <a:spLocks noGrp="1"/>
          </p:cNvSpPr>
          <p:nvPr>
            <p:ph type="body" sz="quarter" idx="11"/>
          </p:nvPr>
        </p:nvSpPr>
        <p:spPr>
          <a:xfrm>
            <a:off x="7274740" y="2171766"/>
            <a:ext cx="4690422" cy="1668934"/>
          </a:xfrm>
        </p:spPr>
        <p:txBody>
          <a:bodyPr>
            <a:normAutofit fontScale="92500" lnSpcReduction="10000"/>
          </a:bodyPr>
          <a:lstStyle/>
          <a:p>
            <a:r>
              <a:rPr lang="en-US" dirty="0"/>
              <a:t>ECACE &amp; Other Higher Education Work Underway</a:t>
            </a:r>
          </a:p>
        </p:txBody>
      </p:sp>
      <p:pic>
        <p:nvPicPr>
          <p:cNvPr id="8" name="Picture Placeholder 7" descr="Close-up portrait of young mother and baby wearing sweaters outside near trees">
            <a:extLst>
              <a:ext uri="{FF2B5EF4-FFF2-40B4-BE49-F238E27FC236}">
                <a16:creationId xmlns:a16="http://schemas.microsoft.com/office/drawing/2014/main" id="{AEE257CA-BAB3-D992-2051-D248B371ED54}"/>
              </a:ext>
            </a:extLst>
          </p:cNvPr>
          <p:cNvPicPr>
            <a:picLocks noGrp="1" noChangeAspect="1"/>
          </p:cNvPicPr>
          <p:nvPr>
            <p:ph type="pic" sz="quarter" idx="10"/>
          </p:nvPr>
        </p:nvPicPr>
        <p:blipFill>
          <a:blip r:embed="rId3"/>
          <a:srcRect l="15548" r="15548"/>
          <a:stretch>
            <a:fillRect/>
          </a:stretch>
        </p:blipFill>
        <p:spPr/>
      </p:pic>
    </p:spTree>
    <p:extLst>
      <p:ext uri="{BB962C8B-B14F-4D97-AF65-F5344CB8AC3E}">
        <p14:creationId xmlns:p14="http://schemas.microsoft.com/office/powerpoint/2010/main" val="7540717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BCE09-1B79-DD1F-8B6F-BDB6866C5C03}"/>
            </a:ext>
          </a:extLst>
        </p:cNvPr>
        <p:cNvGrpSpPr/>
        <p:nvPr/>
      </p:nvGrpSpPr>
      <p:grpSpPr>
        <a:xfrm>
          <a:off x="0" y="0"/>
          <a:ext cx="0" cy="0"/>
          <a:chOff x="0" y="0"/>
          <a:chExt cx="0" cy="0"/>
        </a:xfrm>
      </p:grpSpPr>
      <p:pic>
        <p:nvPicPr>
          <p:cNvPr id="4" name="Picture 3" descr="A group of children playing with toys&#10;&#10;AI-generated content may be incorrect.">
            <a:extLst>
              <a:ext uri="{FF2B5EF4-FFF2-40B4-BE49-F238E27FC236}">
                <a16:creationId xmlns:a16="http://schemas.microsoft.com/office/drawing/2014/main" id="{C159A8CF-2368-2E70-E7F0-B5304501A07F}"/>
              </a:ext>
            </a:extLst>
          </p:cNvPr>
          <p:cNvPicPr>
            <a:picLocks noChangeAspect="1"/>
          </p:cNvPicPr>
          <p:nvPr/>
        </p:nvPicPr>
        <p:blipFill>
          <a:blip r:embed="rId3">
            <a:extLst>
              <a:ext uri="{837473B0-CC2E-450A-ABE3-18F120FF3D39}">
                <a1611:picAttrSrcUrl xmlns:a1611="http://schemas.microsoft.com/office/drawing/2016/11/main" r:id="rId4"/>
              </a:ext>
            </a:extLst>
          </a:blip>
          <a:srcRect l="34626" r="11374" b="-1"/>
          <a:stretch/>
        </p:blipFill>
        <p:spPr>
          <a:xfrm>
            <a:off x="20" y="10"/>
            <a:ext cx="7087649" cy="6857991"/>
          </a:xfrm>
          <a:prstGeom prst="rect">
            <a:avLst/>
          </a:prstGeom>
          <a:noFill/>
        </p:spPr>
      </p:pic>
      <p:sp>
        <p:nvSpPr>
          <p:cNvPr id="12" name="Text Placeholder 1">
            <a:extLst>
              <a:ext uri="{FF2B5EF4-FFF2-40B4-BE49-F238E27FC236}">
                <a16:creationId xmlns:a16="http://schemas.microsoft.com/office/drawing/2014/main" id="{91DCD8B5-969A-C780-A927-61410599202C}"/>
              </a:ext>
            </a:extLst>
          </p:cNvPr>
          <p:cNvSpPr>
            <a:spLocks noGrp="1"/>
          </p:cNvSpPr>
          <p:nvPr>
            <p:ph type="body" sz="quarter" idx="11"/>
          </p:nvPr>
        </p:nvSpPr>
        <p:spPr>
          <a:xfrm>
            <a:off x="7274740" y="1391478"/>
            <a:ext cx="4690422" cy="1668934"/>
          </a:xfrm>
        </p:spPr>
        <p:txBody>
          <a:bodyPr anchor="b">
            <a:normAutofit/>
          </a:bodyPr>
          <a:lstStyle/>
          <a:p>
            <a:r>
              <a:rPr lang="en-US"/>
              <a:t>ECACE Scholarship</a:t>
            </a:r>
          </a:p>
        </p:txBody>
      </p:sp>
      <p:sp>
        <p:nvSpPr>
          <p:cNvPr id="14" name="Text Placeholder 4">
            <a:extLst>
              <a:ext uri="{FF2B5EF4-FFF2-40B4-BE49-F238E27FC236}">
                <a16:creationId xmlns:a16="http://schemas.microsoft.com/office/drawing/2014/main" id="{4923A131-106F-E954-1781-EA0D865709B3}"/>
              </a:ext>
            </a:extLst>
          </p:cNvPr>
          <p:cNvSpPr>
            <a:spLocks noGrp="1"/>
          </p:cNvSpPr>
          <p:nvPr>
            <p:ph type="body" sz="quarter" idx="12"/>
          </p:nvPr>
        </p:nvSpPr>
        <p:spPr>
          <a:xfrm>
            <a:off x="7274740" y="3189733"/>
            <a:ext cx="4690422" cy="2535205"/>
          </a:xfrm>
        </p:spPr>
        <p:txBody>
          <a:bodyPr>
            <a:normAutofit/>
          </a:bodyPr>
          <a:lstStyle/>
          <a:p>
            <a:r>
              <a:rPr lang="en-US" sz="2400" dirty="0"/>
              <a:t>Eligibility and Prioritization for AY2026</a:t>
            </a:r>
          </a:p>
        </p:txBody>
      </p:sp>
      <p:sp>
        <p:nvSpPr>
          <p:cNvPr id="2" name="Slide Number Placeholder 1" hidden="1">
            <a:extLst>
              <a:ext uri="{FF2B5EF4-FFF2-40B4-BE49-F238E27FC236}">
                <a16:creationId xmlns:a16="http://schemas.microsoft.com/office/drawing/2014/main" id="{85DB3223-F7F5-1DC0-DA0C-AFFE1FA95160}"/>
              </a:ext>
            </a:extLst>
          </p:cNvPr>
          <p:cNvSpPr>
            <a:spLocks noGrp="1"/>
          </p:cNvSpPr>
          <p:nvPr>
            <p:ph type="sldNum" sz="quarter" idx="4294967295"/>
          </p:nvPr>
        </p:nvSpPr>
        <p:spPr>
          <a:xfrm>
            <a:off x="11608904" y="6474943"/>
            <a:ext cx="508236" cy="288722"/>
          </a:xfrm>
        </p:spPr>
        <p:txBody>
          <a:bodyPr anchor="ctr">
            <a:normAutofit/>
          </a:bodyPr>
          <a:lstStyle/>
          <a:p>
            <a:pPr>
              <a:lnSpc>
                <a:spcPct val="90000"/>
              </a:lnSpc>
              <a:spcAft>
                <a:spcPts val="600"/>
              </a:spcAft>
            </a:pPr>
            <a:fld id="{82EE24B5-652C-4DB5-B7C3-B5BBEC1280B1}" type="slidenum">
              <a:rPr lang="en-US" smtClean="0"/>
              <a:pPr>
                <a:lnSpc>
                  <a:spcPct val="90000"/>
                </a:lnSpc>
                <a:spcAft>
                  <a:spcPts val="600"/>
                </a:spcAft>
              </a:pPr>
              <a:t>54</a:t>
            </a:fld>
            <a:endParaRPr lang="en-US"/>
          </a:p>
        </p:txBody>
      </p:sp>
      <p:sp>
        <p:nvSpPr>
          <p:cNvPr id="5" name="TextBox 4">
            <a:extLst>
              <a:ext uri="{FF2B5EF4-FFF2-40B4-BE49-F238E27FC236}">
                <a16:creationId xmlns:a16="http://schemas.microsoft.com/office/drawing/2014/main" id="{2BAFF1B4-5B18-CC54-1B12-88C0B42DB851}"/>
              </a:ext>
            </a:extLst>
          </p:cNvPr>
          <p:cNvSpPr txBox="1"/>
          <p:nvPr/>
        </p:nvSpPr>
        <p:spPr>
          <a:xfrm>
            <a:off x="4761391" y="6657946"/>
            <a:ext cx="2326278"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s://policyoptions.irpp.org/magazines/july-2021/how-to-grow-an-accessible-high-quality-equitable-child-care-system/">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nd/3.0/">
                  <a:extLst>
                    <a:ext uri="{A12FA001-AC4F-418D-AE19-62706E023703}">
                      <ahyp:hlinkClr xmlns:ahyp="http://schemas.microsoft.com/office/drawing/2018/hyperlinkcolor" val="tx"/>
                    </a:ext>
                  </a:extLst>
                </a:hlinkClick>
              </a:rPr>
              <a:t>CC BY-ND</a:t>
            </a:r>
            <a:endParaRPr lang="en-US" sz="700">
              <a:solidFill>
                <a:srgbClr val="FFFFFF"/>
              </a:solidFill>
            </a:endParaRPr>
          </a:p>
        </p:txBody>
      </p:sp>
    </p:spTree>
    <p:extLst>
      <p:ext uri="{BB962C8B-B14F-4D97-AF65-F5344CB8AC3E}">
        <p14:creationId xmlns:p14="http://schemas.microsoft.com/office/powerpoint/2010/main" val="42272918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28460AA-C471-8A19-F844-DA8DEA073976}"/>
              </a:ext>
            </a:extLst>
          </p:cNvPr>
          <p:cNvSpPr>
            <a:spLocks noGrp="1"/>
          </p:cNvSpPr>
          <p:nvPr>
            <p:ph type="sldNum" sz="quarter" idx="4"/>
          </p:nvPr>
        </p:nvSpPr>
        <p:spPr/>
        <p:txBody>
          <a:bodyPr/>
          <a:lstStyle/>
          <a:p>
            <a:pPr marL="0" marR="0" lvl="0" indent="0" algn="r" defTabSz="342991" rtl="0" eaLnBrk="1" fontAlgn="auto" latinLnBrk="0" hangingPunct="1">
              <a:lnSpc>
                <a:spcPct val="100000"/>
              </a:lnSpc>
              <a:spcBef>
                <a:spcPts val="0"/>
              </a:spcBef>
              <a:spcAft>
                <a:spcPts val="0"/>
              </a:spcAft>
              <a:buClrTx/>
              <a:buSzTx/>
              <a:buFontTx/>
              <a:buNone/>
              <a:tabLst/>
              <a:defRPr/>
            </a:pPr>
            <a:fld id="{82EE24B5-652C-4DB5-B7C3-B5BBEC1280B1}" type="slidenum">
              <a:rPr kumimoji="0" lang="en-US" sz="1400" b="0" i="0" u="none" strike="noStrike" kern="1200" cap="none" spc="0" normalizeH="0" baseline="0" noProof="0" smtClean="0">
                <a:ln>
                  <a:noFill/>
                </a:ln>
                <a:solidFill>
                  <a:srgbClr val="3A2E59"/>
                </a:solidFill>
                <a:effectLst/>
                <a:uLnTx/>
                <a:uFillTx/>
                <a:latin typeface="Lato" panose="020F0502020204030203" pitchFamily="34" charset="0"/>
                <a:ea typeface="Lato" panose="020F0502020204030203" pitchFamily="34" charset="0"/>
                <a:cs typeface="Lato" panose="020F0502020204030203" pitchFamily="34" charset="0"/>
              </a:rPr>
              <a:pPr marL="0" marR="0" lvl="0" indent="0" algn="r" defTabSz="342991" rtl="0" eaLnBrk="1" fontAlgn="auto" latinLnBrk="0" hangingPunct="1">
                <a:lnSpc>
                  <a:spcPct val="100000"/>
                </a:lnSpc>
                <a:spcBef>
                  <a:spcPts val="0"/>
                </a:spcBef>
                <a:spcAft>
                  <a:spcPts val="0"/>
                </a:spcAft>
                <a:buClrTx/>
                <a:buSzTx/>
                <a:buFontTx/>
                <a:buNone/>
                <a:tabLst/>
                <a:defRPr/>
              </a:pPr>
              <a:t>55</a:t>
            </a:fld>
            <a:endParaRPr kumimoji="0" lang="en-US" sz="1400" b="0" i="0" u="none" strike="noStrike" kern="1200" cap="none" spc="0" normalizeH="0" baseline="0" noProof="0">
              <a:ln>
                <a:noFill/>
              </a:ln>
              <a:solidFill>
                <a:srgbClr val="3A2E59"/>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3" name="Text Placeholder 2">
            <a:extLst>
              <a:ext uri="{FF2B5EF4-FFF2-40B4-BE49-F238E27FC236}">
                <a16:creationId xmlns:a16="http://schemas.microsoft.com/office/drawing/2014/main" id="{086C3612-BC90-E537-B947-66A7D87C9246}"/>
              </a:ext>
            </a:extLst>
          </p:cNvPr>
          <p:cNvSpPr>
            <a:spLocks noGrp="1"/>
          </p:cNvSpPr>
          <p:nvPr>
            <p:ph type="body" sz="quarter" idx="11"/>
          </p:nvPr>
        </p:nvSpPr>
        <p:spPr/>
        <p:txBody>
          <a:bodyPr lIns="91440" tIns="45720" rIns="91440" bIns="45720" anchor="b">
            <a:normAutofit fontScale="85000" lnSpcReduction="10000"/>
          </a:bodyPr>
          <a:lstStyle/>
          <a:p>
            <a:r>
              <a:rPr lang="en-US">
                <a:latin typeface="Lato"/>
                <a:ea typeface="Lato"/>
                <a:cs typeface="Lato"/>
              </a:rPr>
              <a:t>ECACE Scholarship Program Expenditures and Recipients</a:t>
            </a:r>
            <a:br>
              <a:rPr lang="en-US"/>
            </a:br>
            <a:r>
              <a:rPr lang="en-US">
                <a:latin typeface="Lato"/>
                <a:ea typeface="Lato"/>
                <a:cs typeface="Lato"/>
              </a:rPr>
              <a:t> AY21-22 (Year 1) – </a:t>
            </a:r>
            <a:r>
              <a:rPr lang="en-US" i="1">
                <a:latin typeface="Lato"/>
                <a:ea typeface="Lato"/>
                <a:cs typeface="Lato"/>
              </a:rPr>
              <a:t>Estimated</a:t>
            </a:r>
            <a:r>
              <a:rPr lang="en-US">
                <a:latin typeface="Lato"/>
                <a:ea typeface="Lato"/>
                <a:cs typeface="Lato"/>
              </a:rPr>
              <a:t> AY24-25 (Year 4)</a:t>
            </a:r>
          </a:p>
        </p:txBody>
      </p:sp>
      <p:pic>
        <p:nvPicPr>
          <p:cNvPr id="4" name="Picture 3" descr="A graph with numbers and a line&#10;&#10;Description automatically generated">
            <a:extLst>
              <a:ext uri="{FF2B5EF4-FFF2-40B4-BE49-F238E27FC236}">
                <a16:creationId xmlns:a16="http://schemas.microsoft.com/office/drawing/2014/main" id="{FB7290B0-86F1-24C9-3CED-1E0E7A151169}"/>
              </a:ext>
            </a:extLst>
          </p:cNvPr>
          <p:cNvPicPr>
            <a:picLocks noChangeAspect="1"/>
          </p:cNvPicPr>
          <p:nvPr/>
        </p:nvPicPr>
        <p:blipFill>
          <a:blip r:embed="rId3"/>
          <a:stretch>
            <a:fillRect/>
          </a:stretch>
        </p:blipFill>
        <p:spPr>
          <a:xfrm>
            <a:off x="3938029" y="1481068"/>
            <a:ext cx="7439069" cy="5012031"/>
          </a:xfrm>
          <a:prstGeom prst="rect">
            <a:avLst/>
          </a:prstGeom>
        </p:spPr>
      </p:pic>
      <p:pic>
        <p:nvPicPr>
          <p:cNvPr id="5" name="Picture 4">
            <a:extLst>
              <a:ext uri="{FF2B5EF4-FFF2-40B4-BE49-F238E27FC236}">
                <a16:creationId xmlns:a16="http://schemas.microsoft.com/office/drawing/2014/main" id="{41A8282E-DE85-82DA-91EA-2F7AEF695DDB}"/>
              </a:ext>
            </a:extLst>
          </p:cNvPr>
          <p:cNvPicPr>
            <a:picLocks noChangeAspect="1"/>
          </p:cNvPicPr>
          <p:nvPr/>
        </p:nvPicPr>
        <p:blipFill>
          <a:blip r:embed="rId4"/>
          <a:stretch>
            <a:fillRect/>
          </a:stretch>
        </p:blipFill>
        <p:spPr>
          <a:xfrm>
            <a:off x="587828" y="1360430"/>
            <a:ext cx="2789854" cy="5258874"/>
          </a:xfrm>
          <a:prstGeom prst="rect">
            <a:avLst/>
          </a:prstGeom>
        </p:spPr>
      </p:pic>
    </p:spTree>
    <p:extLst>
      <p:ext uri="{BB962C8B-B14F-4D97-AF65-F5344CB8AC3E}">
        <p14:creationId xmlns:p14="http://schemas.microsoft.com/office/powerpoint/2010/main" val="36245329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A8116-2B49-7477-6574-4D66F667653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D5007B-1BF4-C414-23C6-63207956ABCE}"/>
              </a:ext>
            </a:extLst>
          </p:cNvPr>
          <p:cNvSpPr>
            <a:spLocks noGrp="1"/>
          </p:cNvSpPr>
          <p:nvPr>
            <p:ph type="sldNum" sz="quarter" idx="4"/>
          </p:nvPr>
        </p:nvSpPr>
        <p:spPr/>
        <p:txBody>
          <a:bodyPr/>
          <a:lstStyle/>
          <a:p>
            <a:fld id="{82EE24B5-652C-4DB5-B7C3-B5BBEC1280B1}" type="slidenum">
              <a:rPr lang="en-US" smtClean="0"/>
              <a:pPr/>
              <a:t>56</a:t>
            </a:fld>
            <a:endParaRPr lang="en-US"/>
          </a:p>
        </p:txBody>
      </p:sp>
      <p:sp>
        <p:nvSpPr>
          <p:cNvPr id="3" name="Text Placeholder 2">
            <a:extLst>
              <a:ext uri="{FF2B5EF4-FFF2-40B4-BE49-F238E27FC236}">
                <a16:creationId xmlns:a16="http://schemas.microsoft.com/office/drawing/2014/main" id="{008FF0B8-FAF1-ACBF-04ED-B27B62951627}"/>
              </a:ext>
            </a:extLst>
          </p:cNvPr>
          <p:cNvSpPr>
            <a:spLocks noGrp="1"/>
          </p:cNvSpPr>
          <p:nvPr>
            <p:ph type="body" sz="quarter" idx="11"/>
          </p:nvPr>
        </p:nvSpPr>
        <p:spPr>
          <a:xfrm>
            <a:off x="439270" y="190833"/>
            <a:ext cx="11313464" cy="753712"/>
          </a:xfrm>
        </p:spPr>
        <p:txBody>
          <a:bodyPr/>
          <a:lstStyle/>
          <a:p>
            <a:r>
              <a:rPr lang="en-US" dirty="0"/>
              <a:t>Prioritizing Students for the ECACE Scholarship</a:t>
            </a:r>
          </a:p>
        </p:txBody>
      </p:sp>
      <p:sp>
        <p:nvSpPr>
          <p:cNvPr id="4" name="TextBox 3">
            <a:extLst>
              <a:ext uri="{FF2B5EF4-FFF2-40B4-BE49-F238E27FC236}">
                <a16:creationId xmlns:a16="http://schemas.microsoft.com/office/drawing/2014/main" id="{8E88D985-B21F-99C6-1627-6EE9119B5C9C}"/>
              </a:ext>
            </a:extLst>
          </p:cNvPr>
          <p:cNvSpPr txBox="1"/>
          <p:nvPr/>
        </p:nvSpPr>
        <p:spPr>
          <a:xfrm>
            <a:off x="549558" y="1270614"/>
            <a:ext cx="11313464" cy="4878259"/>
          </a:xfrm>
          <a:prstGeom prst="rect">
            <a:avLst/>
          </a:prstGeom>
          <a:noFill/>
        </p:spPr>
        <p:txBody>
          <a:bodyPr wrap="square" lIns="91440" tIns="45720" rIns="91440" bIns="45720" rtlCol="0" anchor="t">
            <a:spAutoFit/>
          </a:bodyPr>
          <a:lstStyle/>
          <a:p>
            <a:r>
              <a:rPr lang="en-US" sz="2200" b="1" dirty="0">
                <a:latin typeface="Lato"/>
                <a:ea typeface="Lato"/>
                <a:cs typeface="Lato"/>
              </a:rPr>
              <a:t>Many students were awarded scholarships in AY2024</a:t>
            </a:r>
          </a:p>
          <a:p>
            <a:pPr marL="342900" indent="-342900">
              <a:buFont typeface="Arial" panose="020B0604020202020204" pitchFamily="34" charset="0"/>
              <a:buChar char="•"/>
            </a:pPr>
            <a:r>
              <a:rPr lang="en-US" sz="2200" i="1" dirty="0">
                <a:solidFill>
                  <a:schemeClr val="accent4">
                    <a:lumMod val="75000"/>
                  </a:schemeClr>
                </a:solidFill>
                <a:latin typeface="Lato"/>
                <a:ea typeface="Lato"/>
                <a:cs typeface="Lato"/>
              </a:rPr>
              <a:t>As resources have declined, how do we prioritize students for the scholarship? </a:t>
            </a:r>
          </a:p>
          <a:p>
            <a:pPr marL="342900" indent="-342900">
              <a:spcAft>
                <a:spcPts val="1200"/>
              </a:spcAft>
              <a:buFont typeface="Arial" panose="020B0604020202020204" pitchFamily="34" charset="0"/>
              <a:buChar char="•"/>
            </a:pPr>
            <a:r>
              <a:rPr lang="en-US" sz="2200" dirty="0">
                <a:solidFill>
                  <a:schemeClr val="tx1">
                    <a:lumMod val="75000"/>
                  </a:schemeClr>
                </a:solidFill>
                <a:latin typeface="Lato"/>
                <a:ea typeface="Lato"/>
                <a:cs typeface="Lato"/>
              </a:rPr>
              <a:t>Governor’s Office asked state agencies to determine what it would take to prioritize those </a:t>
            </a:r>
            <a:r>
              <a:rPr lang="en-US" sz="2200" b="1" i="1" dirty="0">
                <a:solidFill>
                  <a:schemeClr val="tx1">
                    <a:lumMod val="75000"/>
                  </a:schemeClr>
                </a:solidFill>
                <a:latin typeface="Lato"/>
                <a:ea typeface="Lato"/>
                <a:cs typeface="Lato"/>
              </a:rPr>
              <a:t>“close to completion</a:t>
            </a:r>
            <a:r>
              <a:rPr lang="en-US" sz="2200" b="1" dirty="0">
                <a:solidFill>
                  <a:schemeClr val="tx1">
                    <a:lumMod val="75000"/>
                  </a:schemeClr>
                </a:solidFill>
                <a:latin typeface="Lato"/>
                <a:ea typeface="Lato"/>
                <a:cs typeface="Lato"/>
              </a:rPr>
              <a:t>” </a:t>
            </a:r>
            <a:r>
              <a:rPr lang="en-US" sz="2200" dirty="0">
                <a:solidFill>
                  <a:schemeClr val="tx1">
                    <a:lumMod val="75000"/>
                  </a:schemeClr>
                </a:solidFill>
                <a:latin typeface="Lato"/>
                <a:ea typeface="Lato"/>
                <a:cs typeface="Lato"/>
              </a:rPr>
              <a:t>for FY2026 to address workforce demands</a:t>
            </a:r>
            <a:endParaRPr lang="en-US" sz="2200" dirty="0">
              <a:latin typeface="Lato" panose="020F0502020204030203" pitchFamily="34" charset="0"/>
              <a:ea typeface="Lato" panose="020F0502020204030203" pitchFamily="34" charset="0"/>
              <a:cs typeface="Lato" panose="020F0502020204030203" pitchFamily="34" charset="0"/>
            </a:endParaRPr>
          </a:p>
          <a:p>
            <a:r>
              <a:rPr lang="en-US" sz="2200" u="sng" dirty="0">
                <a:latin typeface="Lato"/>
                <a:ea typeface="Lato"/>
                <a:cs typeface="Lato"/>
              </a:rPr>
              <a:t>For AY 2026: </a:t>
            </a:r>
            <a:endParaRPr lang="en-US" sz="2200" dirty="0">
              <a:latin typeface="Lato"/>
              <a:ea typeface="Lato"/>
              <a:cs typeface="Lato"/>
            </a:endParaRPr>
          </a:p>
          <a:p>
            <a:pPr marL="342900" indent="-342900">
              <a:buFont typeface="Arial" panose="020B0604020202020204" pitchFamily="34" charset="0"/>
              <a:buChar char="•"/>
            </a:pPr>
            <a:r>
              <a:rPr lang="en-US" sz="2200" dirty="0">
                <a:latin typeface="Lato"/>
                <a:ea typeface="Lato"/>
                <a:cs typeface="Lato"/>
              </a:rPr>
              <a:t>Prioritize FIRST current (AY25) recipients that return (Maybe 450 out of 666)</a:t>
            </a:r>
          </a:p>
          <a:p>
            <a:pPr marL="342900" indent="-342900">
              <a:spcAft>
                <a:spcPts val="1800"/>
              </a:spcAft>
              <a:buFont typeface="Arial" panose="020B0604020202020204" pitchFamily="34" charset="0"/>
              <a:buChar char="•"/>
            </a:pPr>
            <a:r>
              <a:rPr lang="en-US" sz="2200" dirty="0">
                <a:latin typeface="Lato"/>
                <a:ea typeface="Lato"/>
                <a:cs typeface="Lato"/>
              </a:rPr>
              <a:t>NEXT: Prioritize those students from AY2024 who have </a:t>
            </a:r>
            <a:r>
              <a:rPr lang="en-US" sz="2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30 Credit Hours or Less Remaining</a:t>
            </a:r>
          </a:p>
          <a:p>
            <a:r>
              <a:rPr lang="en-US" sz="2200" u="sng" kern="100" dirty="0">
                <a:latin typeface="Lato" panose="020F0502020204030203" pitchFamily="34" charset="0"/>
                <a:ea typeface="Lato" panose="020F0502020204030203" pitchFamily="34" charset="0"/>
                <a:cs typeface="Lato" panose="020F0502020204030203" pitchFamily="34" charset="0"/>
              </a:rPr>
              <a:t>Beyond AY2026: </a:t>
            </a:r>
          </a:p>
          <a:p>
            <a:pPr marL="342900" indent="-342900">
              <a:spcAft>
                <a:spcPts val="1200"/>
              </a:spcAft>
              <a:buFont typeface="Arial" panose="020B0604020202020204" pitchFamily="34" charset="0"/>
              <a:buChar char="•"/>
            </a:pPr>
            <a:r>
              <a:rPr lang="en-US" sz="2200" b="1" i="1" kern="100"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Short-term Priority</a:t>
            </a:r>
            <a:r>
              <a:rPr lang="en-US" sz="2200" b="1" i="1" kern="100" dirty="0">
                <a:latin typeface="Lato" panose="020F0502020204030203" pitchFamily="34" charset="0"/>
                <a:ea typeface="Lato" panose="020F0502020204030203" pitchFamily="34" charset="0"/>
                <a:cs typeface="Lato" panose="020F0502020204030203" pitchFamily="34" charset="0"/>
              </a:rPr>
              <a:t>: </a:t>
            </a:r>
            <a:r>
              <a:rPr lang="en-US" sz="2200" kern="100" dirty="0">
                <a:latin typeface="Lato" panose="020F0502020204030203" pitchFamily="34" charset="0"/>
                <a:ea typeface="Lato" panose="020F0502020204030203" pitchFamily="34" charset="0"/>
                <a:cs typeface="Lato" panose="020F0502020204030203" pitchFamily="34" charset="0"/>
              </a:rPr>
              <a:t>A focus on those</a:t>
            </a:r>
            <a:r>
              <a:rPr lang="en-US" sz="2200" b="1" kern="100" dirty="0">
                <a:latin typeface="Lato" panose="020F0502020204030203" pitchFamily="34" charset="0"/>
                <a:ea typeface="Lato" panose="020F0502020204030203" pitchFamily="34" charset="0"/>
                <a:cs typeface="Lato" panose="020F0502020204030203" pitchFamily="34" charset="0"/>
              </a:rPr>
              <a:t> </a:t>
            </a:r>
            <a:r>
              <a:rPr lang="en-US" sz="2200" kern="100" dirty="0">
                <a:latin typeface="Lato" panose="020F0502020204030203" pitchFamily="34" charset="0"/>
                <a:ea typeface="Lato" panose="020F0502020204030203" pitchFamily="34" charset="0"/>
                <a:cs typeface="Lato" panose="020F0502020204030203" pitchFamily="34" charset="0"/>
              </a:rPr>
              <a:t>‘close to completion’ should be a short-term initiative, </a:t>
            </a:r>
            <a:r>
              <a:rPr lang="en-US" sz="2200" b="1" kern="100" dirty="0">
                <a:latin typeface="Lato" panose="020F0502020204030203" pitchFamily="34" charset="0"/>
                <a:ea typeface="Lato" panose="020F0502020204030203" pitchFamily="34" charset="0"/>
                <a:cs typeface="Lato" panose="020F0502020204030203" pitchFamily="34" charset="0"/>
              </a:rPr>
              <a:t>potentially 3 – 4 years.</a:t>
            </a:r>
            <a:r>
              <a:rPr lang="en-US" sz="2200" kern="100" dirty="0">
                <a:latin typeface="Lato" panose="020F0502020204030203" pitchFamily="34" charset="0"/>
                <a:ea typeface="Lato" panose="020F0502020204030203" pitchFamily="34" charset="0"/>
                <a:cs typeface="Lato" panose="020F0502020204030203" pitchFamily="34" charset="0"/>
              </a:rPr>
              <a:t> Get a few cohorts of students “over the finish line” then adjust to ensure we are focusing on the needs of the Consortium and field from entry to completion.</a:t>
            </a:r>
          </a:p>
        </p:txBody>
      </p:sp>
    </p:spTree>
    <p:extLst>
      <p:ext uri="{BB962C8B-B14F-4D97-AF65-F5344CB8AC3E}">
        <p14:creationId xmlns:p14="http://schemas.microsoft.com/office/powerpoint/2010/main" val="11305968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4EF0D-60DB-C934-32BC-AB77E8A235C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A28851F-6CB9-331F-2549-14432D8DBA6E}"/>
              </a:ext>
            </a:extLst>
          </p:cNvPr>
          <p:cNvSpPr>
            <a:spLocks noGrp="1"/>
          </p:cNvSpPr>
          <p:nvPr>
            <p:ph type="sldNum" sz="quarter" idx="4"/>
          </p:nvPr>
        </p:nvSpPr>
        <p:spPr/>
        <p:txBody>
          <a:bodyPr/>
          <a:lstStyle/>
          <a:p>
            <a:fld id="{82EE24B5-652C-4DB5-B7C3-B5BBEC1280B1}" type="slidenum">
              <a:rPr lang="en-US" smtClean="0"/>
              <a:pPr/>
              <a:t>57</a:t>
            </a:fld>
            <a:endParaRPr lang="en-US"/>
          </a:p>
        </p:txBody>
      </p:sp>
      <p:sp>
        <p:nvSpPr>
          <p:cNvPr id="3" name="Text Placeholder 2">
            <a:extLst>
              <a:ext uri="{FF2B5EF4-FFF2-40B4-BE49-F238E27FC236}">
                <a16:creationId xmlns:a16="http://schemas.microsoft.com/office/drawing/2014/main" id="{79ED4209-E039-56EC-E4BD-D914F42435EF}"/>
              </a:ext>
            </a:extLst>
          </p:cNvPr>
          <p:cNvSpPr>
            <a:spLocks noGrp="1"/>
          </p:cNvSpPr>
          <p:nvPr>
            <p:ph type="body" sz="quarter" idx="11"/>
          </p:nvPr>
        </p:nvSpPr>
        <p:spPr>
          <a:xfrm>
            <a:off x="439270" y="190833"/>
            <a:ext cx="11313464" cy="628974"/>
          </a:xfrm>
        </p:spPr>
        <p:txBody>
          <a:bodyPr>
            <a:normAutofit fontScale="92500" lnSpcReduction="10000"/>
          </a:bodyPr>
          <a:lstStyle/>
          <a:p>
            <a:r>
              <a:rPr lang="en-US" dirty="0"/>
              <a:t>Timeline</a:t>
            </a:r>
          </a:p>
        </p:txBody>
      </p:sp>
      <p:graphicFrame>
        <p:nvGraphicFramePr>
          <p:cNvPr id="4" name="Table 3">
            <a:extLst>
              <a:ext uri="{FF2B5EF4-FFF2-40B4-BE49-F238E27FC236}">
                <a16:creationId xmlns:a16="http://schemas.microsoft.com/office/drawing/2014/main" id="{C648F5B0-431F-61BB-7850-27E15A383025}"/>
              </a:ext>
            </a:extLst>
          </p:cNvPr>
          <p:cNvGraphicFramePr>
            <a:graphicFrameLocks noGrp="1"/>
          </p:cNvGraphicFramePr>
          <p:nvPr/>
        </p:nvGraphicFramePr>
        <p:xfrm>
          <a:off x="1228131" y="1366309"/>
          <a:ext cx="9945637" cy="4633219"/>
        </p:xfrm>
        <a:graphic>
          <a:graphicData uri="http://schemas.openxmlformats.org/drawingml/2006/table">
            <a:tbl>
              <a:tblPr firstRow="1" bandRow="1">
                <a:tableStyleId>{17292A2E-F333-43FB-9621-5CBBE7FDCDCB}</a:tableStyleId>
              </a:tblPr>
              <a:tblGrid>
                <a:gridCol w="2409586">
                  <a:extLst>
                    <a:ext uri="{9D8B030D-6E8A-4147-A177-3AD203B41FA5}">
                      <a16:colId xmlns:a16="http://schemas.microsoft.com/office/drawing/2014/main" val="1808267115"/>
                    </a:ext>
                  </a:extLst>
                </a:gridCol>
                <a:gridCol w="7536051">
                  <a:extLst>
                    <a:ext uri="{9D8B030D-6E8A-4147-A177-3AD203B41FA5}">
                      <a16:colId xmlns:a16="http://schemas.microsoft.com/office/drawing/2014/main" val="1346674341"/>
                    </a:ext>
                  </a:extLst>
                </a:gridCol>
              </a:tblGrid>
              <a:tr h="482507">
                <a:tc>
                  <a:txBody>
                    <a:bodyPr/>
                    <a:lstStyle/>
                    <a:p>
                      <a:endParaRPr lang="en-US" sz="2200">
                        <a:latin typeface="Lato" panose="020F0502020204030203" pitchFamily="34" charset="0"/>
                        <a:ea typeface="Lato" panose="020F0502020204030203" pitchFamily="34" charset="0"/>
                        <a:cs typeface="Lato" panose="020F0502020204030203" pitchFamily="34" charset="0"/>
                      </a:endParaRPr>
                    </a:p>
                  </a:txBody>
                  <a:tcPr/>
                </a:tc>
                <a:tc>
                  <a:txBody>
                    <a:bodyPr/>
                    <a:lstStyle/>
                    <a:p>
                      <a:endParaRPr lang="en-US" sz="2200">
                        <a:latin typeface="Lato" panose="020F0502020204030203" pitchFamily="34" charset="0"/>
                        <a:ea typeface="Lato" panose="020F0502020204030203" pitchFamily="34" charset="0"/>
                        <a:cs typeface="Lato" panose="020F0502020204030203" pitchFamily="34" charset="0"/>
                      </a:endParaRPr>
                    </a:p>
                  </a:txBody>
                  <a:tcPr/>
                </a:tc>
                <a:extLst>
                  <a:ext uri="{0D108BD9-81ED-4DB2-BD59-A6C34878D82A}">
                    <a16:rowId xmlns:a16="http://schemas.microsoft.com/office/drawing/2014/main" val="1092265278"/>
                  </a:ext>
                </a:extLst>
              </a:tr>
              <a:tr h="861620">
                <a:tc>
                  <a:txBody>
                    <a:bodyPr/>
                    <a:lstStyle/>
                    <a:p>
                      <a:r>
                        <a:rPr lang="en-US" sz="2400" dirty="0">
                          <a:latin typeface="Lato" panose="020F0502020204030203" pitchFamily="34" charset="0"/>
                          <a:ea typeface="Lato" panose="020F0502020204030203" pitchFamily="34" charset="0"/>
                          <a:cs typeface="Lato" panose="020F0502020204030203" pitchFamily="34" charset="0"/>
                        </a:rPr>
                        <a:t>March 31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Lato" panose="020F0502020204030203" pitchFamily="34" charset="0"/>
                          <a:ea typeface="Lato" panose="020F0502020204030203" pitchFamily="34" charset="0"/>
                          <a:cs typeface="Lato" panose="020F0502020204030203" pitchFamily="34" charset="0"/>
                        </a:rPr>
                        <a:t>Application opened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Lato" panose="020F0502020204030203" pitchFamily="34" charset="0"/>
                          <a:ea typeface="Lato" panose="020F0502020204030203" pitchFamily="34" charset="0"/>
                          <a:cs typeface="Lato" panose="020F0502020204030203" pitchFamily="34" charset="0"/>
                        </a:rPr>
                        <a:t>Institutions and navigators contact former recipients</a:t>
                      </a:r>
                    </a:p>
                  </a:txBody>
                  <a:tcPr/>
                </a:tc>
                <a:extLst>
                  <a:ext uri="{0D108BD9-81ED-4DB2-BD59-A6C34878D82A}">
                    <a16:rowId xmlns:a16="http://schemas.microsoft.com/office/drawing/2014/main" val="3651325694"/>
                  </a:ext>
                </a:extLst>
              </a:tr>
              <a:tr h="756245">
                <a:tc>
                  <a:txBody>
                    <a:bodyPr/>
                    <a:lstStyle/>
                    <a:p>
                      <a:r>
                        <a:rPr lang="en-US" sz="2400" dirty="0">
                          <a:latin typeface="Lato" panose="020F0502020204030203" pitchFamily="34" charset="0"/>
                          <a:ea typeface="Lato" panose="020F0502020204030203" pitchFamily="34" charset="0"/>
                          <a:cs typeface="Lato" panose="020F0502020204030203" pitchFamily="34" charset="0"/>
                        </a:rPr>
                        <a:t>May 29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Lato" panose="020F0502020204030203" pitchFamily="34" charset="0"/>
                          <a:ea typeface="Lato" panose="020F0502020204030203" pitchFamily="34" charset="0"/>
                          <a:cs typeface="Lato" panose="020F0502020204030203" pitchFamily="34" charset="0"/>
                        </a:rPr>
                        <a:t>Priority Deadline for applicants</a:t>
                      </a:r>
                    </a:p>
                  </a:txBody>
                  <a:tcPr/>
                </a:tc>
                <a:extLst>
                  <a:ext uri="{0D108BD9-81ED-4DB2-BD59-A6C34878D82A}">
                    <a16:rowId xmlns:a16="http://schemas.microsoft.com/office/drawing/2014/main" val="2669534275"/>
                  </a:ext>
                </a:extLst>
              </a:tr>
              <a:tr h="9545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latin typeface="Lato" panose="020F0502020204030203" pitchFamily="34" charset="0"/>
                          <a:ea typeface="Lato" panose="020F0502020204030203" pitchFamily="34" charset="0"/>
                          <a:cs typeface="Lato" panose="020F0502020204030203" pitchFamily="34" charset="0"/>
                        </a:rPr>
                        <a:t>End of May/ First of June</a:t>
                      </a:r>
                    </a:p>
                  </a:txBody>
                  <a:tcPr/>
                </a:tc>
                <a:tc>
                  <a:txBody>
                    <a:bodyPr/>
                    <a:lstStyle/>
                    <a:p>
                      <a:r>
                        <a:rPr lang="en-US" sz="2400" dirty="0">
                          <a:latin typeface="Lato" panose="020F0502020204030203" pitchFamily="34" charset="0"/>
                          <a:ea typeface="Lato" panose="020F0502020204030203" pitchFamily="34" charset="0"/>
                          <a:cs typeface="Lato" panose="020F0502020204030203" pitchFamily="34" charset="0"/>
                        </a:rPr>
                        <a:t>Eligible students’ info sent institutions to verify eligibility and note whether they are “close to completion” (30 hours or less)</a:t>
                      </a:r>
                    </a:p>
                  </a:txBody>
                  <a:tcPr/>
                </a:tc>
                <a:extLst>
                  <a:ext uri="{0D108BD9-81ED-4DB2-BD59-A6C34878D82A}">
                    <a16:rowId xmlns:a16="http://schemas.microsoft.com/office/drawing/2014/main" val="1394628855"/>
                  </a:ext>
                </a:extLst>
              </a:tr>
              <a:tr h="482507">
                <a:tc>
                  <a:txBody>
                    <a:bodyPr/>
                    <a:lstStyle/>
                    <a:p>
                      <a:r>
                        <a:rPr lang="en-US" sz="2400" b="1"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June &amp; July</a:t>
                      </a:r>
                    </a:p>
                  </a:txBody>
                  <a:tcPr/>
                </a:tc>
                <a:tc>
                  <a:txBody>
                    <a:bodyPr/>
                    <a:lstStyle/>
                    <a:p>
                      <a:r>
                        <a:rPr lang="en-US" sz="2400" b="1"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Institutions verify student eligibility and credit hours</a:t>
                      </a:r>
                    </a:p>
                  </a:txBody>
                  <a:tcPr/>
                </a:tc>
                <a:extLst>
                  <a:ext uri="{0D108BD9-81ED-4DB2-BD59-A6C34878D82A}">
                    <a16:rowId xmlns:a16="http://schemas.microsoft.com/office/drawing/2014/main" val="933290656"/>
                  </a:ext>
                </a:extLst>
              </a:tr>
              <a:tr h="861620">
                <a:tc>
                  <a:txBody>
                    <a:bodyPr/>
                    <a:lstStyle/>
                    <a:p>
                      <a:r>
                        <a:rPr lang="en-US" sz="2400" dirty="0">
                          <a:latin typeface="Lato" panose="020F0502020204030203" pitchFamily="34" charset="0"/>
                          <a:ea typeface="Lato" panose="020F0502020204030203" pitchFamily="34" charset="0"/>
                          <a:cs typeface="Lato" panose="020F0502020204030203" pitchFamily="34" charset="0"/>
                        </a:rPr>
                        <a:t>Beginning of August</a:t>
                      </a:r>
                    </a:p>
                  </a:txBody>
                  <a:tcPr/>
                </a:tc>
                <a:tc>
                  <a:txBody>
                    <a:bodyPr/>
                    <a:lstStyle/>
                    <a:p>
                      <a:r>
                        <a:rPr lang="en-US" sz="2400" dirty="0">
                          <a:latin typeface="Lato" panose="020F0502020204030203" pitchFamily="34" charset="0"/>
                          <a:ea typeface="Lato" panose="020F0502020204030203" pitchFamily="34" charset="0"/>
                          <a:cs typeface="Lato" panose="020F0502020204030203" pitchFamily="34" charset="0"/>
                        </a:rPr>
                        <a:t>Make awards</a:t>
                      </a:r>
                    </a:p>
                  </a:txBody>
                  <a:tcPr/>
                </a:tc>
                <a:extLst>
                  <a:ext uri="{0D108BD9-81ED-4DB2-BD59-A6C34878D82A}">
                    <a16:rowId xmlns:a16="http://schemas.microsoft.com/office/drawing/2014/main" val="1049408970"/>
                  </a:ext>
                </a:extLst>
              </a:tr>
            </a:tbl>
          </a:graphicData>
        </a:graphic>
      </p:graphicFrame>
    </p:spTree>
    <p:extLst>
      <p:ext uri="{BB962C8B-B14F-4D97-AF65-F5344CB8AC3E}">
        <p14:creationId xmlns:p14="http://schemas.microsoft.com/office/powerpoint/2010/main" val="2676340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317"/>
        <p:cNvGrpSpPr/>
        <p:nvPr/>
      </p:nvGrpSpPr>
      <p:grpSpPr>
        <a:xfrm>
          <a:off x="0" y="0"/>
          <a:ext cx="0" cy="0"/>
          <a:chOff x="0" y="0"/>
          <a:chExt cx="0" cy="0"/>
        </a:xfrm>
      </p:grpSpPr>
      <p:sp>
        <p:nvSpPr>
          <p:cNvPr id="1319" name="Google Shape;1319;p137"/>
          <p:cNvSpPr txBox="1">
            <a:spLocks noGrp="1"/>
          </p:cNvSpPr>
          <p:nvPr>
            <p:ph type="body" idx="1"/>
          </p:nvPr>
        </p:nvSpPr>
        <p:spPr>
          <a:xfrm>
            <a:off x="628000" y="124500"/>
            <a:ext cx="5468000" cy="850800"/>
          </a:xfrm>
          <a:prstGeom prst="rect">
            <a:avLst/>
          </a:prstGeom>
          <a:noFill/>
          <a:ln>
            <a:noFill/>
          </a:ln>
        </p:spPr>
        <p:txBody>
          <a:bodyPr spcFirstLastPara="1" wrap="square" lIns="91433" tIns="45700" rIns="91433" bIns="45700" anchor="t" anchorCtr="0">
            <a:noAutofit/>
          </a:bodyPr>
          <a:lstStyle/>
          <a:p>
            <a:pPr marL="0" indent="0">
              <a:lnSpc>
                <a:spcPct val="115000"/>
              </a:lnSpc>
              <a:spcBef>
                <a:spcPts val="0"/>
              </a:spcBef>
            </a:pPr>
            <a:r>
              <a:rPr lang="en" sz="4533" dirty="0"/>
              <a:t>AAS Transfer S</a:t>
            </a:r>
            <a:r>
              <a:rPr lang="en-US" sz="4533" dirty="0"/>
              <a:t>t</a:t>
            </a:r>
            <a:r>
              <a:rPr lang="en" sz="4533" dirty="0"/>
              <a:t>udy</a:t>
            </a:r>
            <a:endParaRPr sz="4533" dirty="0"/>
          </a:p>
        </p:txBody>
      </p:sp>
      <p:sp>
        <p:nvSpPr>
          <p:cNvPr id="1320" name="Google Shape;1320;p137"/>
          <p:cNvSpPr txBox="1">
            <a:spLocks noGrp="1"/>
          </p:cNvSpPr>
          <p:nvPr>
            <p:ph type="body" idx="3"/>
          </p:nvPr>
        </p:nvSpPr>
        <p:spPr>
          <a:xfrm>
            <a:off x="176296" y="1278349"/>
            <a:ext cx="6651821" cy="5791201"/>
          </a:xfrm>
          <a:prstGeom prst="rect">
            <a:avLst/>
          </a:prstGeom>
          <a:noFill/>
          <a:ln>
            <a:noFill/>
          </a:ln>
        </p:spPr>
        <p:txBody>
          <a:bodyPr spcFirstLastPara="1" wrap="square" lIns="91433" tIns="45700" rIns="91433" bIns="45700" anchor="t" anchorCtr="0">
            <a:noAutofit/>
          </a:bodyPr>
          <a:lstStyle/>
          <a:p>
            <a:pPr marL="457189" indent="-347125">
              <a:lnSpc>
                <a:spcPct val="115000"/>
              </a:lnSpc>
              <a:spcBef>
                <a:spcPts val="0"/>
              </a:spcBef>
              <a:spcAft>
                <a:spcPts val="1200"/>
              </a:spcAft>
              <a:buSzPts val="1500"/>
              <a:buChar char="●"/>
            </a:pPr>
            <a:r>
              <a:rPr lang="en-US" sz="2100" dirty="0"/>
              <a:t>Consortium universities have implemented transfer pathways for students with an AAS in early childhood, as required by legislation. </a:t>
            </a:r>
          </a:p>
          <a:p>
            <a:pPr marL="457189" indent="-347125">
              <a:lnSpc>
                <a:spcPct val="115000"/>
              </a:lnSpc>
              <a:spcBef>
                <a:spcPts val="0"/>
              </a:spcBef>
              <a:spcAft>
                <a:spcPts val="1200"/>
              </a:spcAft>
              <a:buSzPts val="1500"/>
              <a:buChar char="●"/>
            </a:pPr>
            <a:r>
              <a:rPr lang="en-US" sz="2100" dirty="0"/>
              <a:t>ECACE is partnering with </a:t>
            </a:r>
            <a:r>
              <a:rPr lang="en" sz="2100" dirty="0"/>
              <a:t>Community College Research Center (CCRC) at Columbia University to better understand how institutions made this happen. </a:t>
            </a:r>
          </a:p>
          <a:p>
            <a:pPr marL="457189" indent="-347125">
              <a:lnSpc>
                <a:spcPct val="115000"/>
              </a:lnSpc>
              <a:spcBef>
                <a:spcPts val="0"/>
              </a:spcBef>
              <a:spcAft>
                <a:spcPts val="1200"/>
              </a:spcAft>
              <a:buSzPts val="1500"/>
              <a:buChar char="●"/>
            </a:pPr>
            <a:r>
              <a:rPr lang="en" sz="2100" dirty="0"/>
              <a:t>Opportunity to </a:t>
            </a:r>
            <a:r>
              <a:rPr lang="en" sz="2100" b="1" i="1" dirty="0"/>
              <a:t>document efforts of Consortium institutions</a:t>
            </a:r>
            <a:r>
              <a:rPr lang="en" sz="2100" dirty="0"/>
              <a:t> and share lessons learned about developing pathways from historically terminal degrees into baccalaureate programs. </a:t>
            </a:r>
          </a:p>
        </p:txBody>
      </p:sp>
      <p:sp>
        <p:nvSpPr>
          <p:cNvPr id="1322" name="Google Shape;1322;p137"/>
          <p:cNvSpPr txBox="1">
            <a:spLocks noGrp="1"/>
          </p:cNvSpPr>
          <p:nvPr>
            <p:ph type="sldNum" idx="12"/>
          </p:nvPr>
        </p:nvSpPr>
        <p:spPr>
          <a:xfrm>
            <a:off x="11507304" y="6474943"/>
            <a:ext cx="508400" cy="288400"/>
          </a:xfrm>
          <a:prstGeom prst="rect">
            <a:avLst/>
          </a:prstGeom>
          <a:noFill/>
          <a:ln>
            <a:noFill/>
          </a:ln>
        </p:spPr>
        <p:txBody>
          <a:bodyPr spcFirstLastPara="1" wrap="square" lIns="91433" tIns="45700" rIns="91433" bIns="45700" anchor="ctr" anchorCtr="0">
            <a:noAutofit/>
          </a:bodyPr>
          <a:lstStyle/>
          <a:p>
            <a:pPr defTabSz="1219170">
              <a:buClr>
                <a:srgbClr val="000000"/>
              </a:buClr>
            </a:pPr>
            <a:fld id="{00000000-1234-1234-1234-123412341234}" type="slidenum">
              <a:rPr lang="en" kern="0">
                <a:solidFill>
                  <a:srgbClr val="3A2E59"/>
                </a:solidFill>
              </a:rPr>
              <a:pPr defTabSz="1219170">
                <a:buClr>
                  <a:srgbClr val="000000"/>
                </a:buClr>
              </a:pPr>
              <a:t>58</a:t>
            </a:fld>
            <a:endParaRPr kern="0">
              <a:solidFill>
                <a:srgbClr val="3A2E59"/>
              </a:solidFill>
            </a:endParaRPr>
          </a:p>
        </p:txBody>
      </p:sp>
      <p:pic>
        <p:nvPicPr>
          <p:cNvPr id="27" name="Picture 26" descr="A person smiling with her arms crossed&#10;&#10;AI-generated content may be incorrect.">
            <a:extLst>
              <a:ext uri="{FF2B5EF4-FFF2-40B4-BE49-F238E27FC236}">
                <a16:creationId xmlns:a16="http://schemas.microsoft.com/office/drawing/2014/main" id="{9D724EE0-DF26-0D50-8CB8-A29ED5FEFA0A}"/>
              </a:ext>
            </a:extLst>
          </p:cNvPr>
          <p:cNvPicPr>
            <a:picLocks noChangeAspect="1"/>
          </p:cNvPicPr>
          <p:nvPr/>
        </p:nvPicPr>
        <p:blipFill>
          <a:blip r:embed="rId3"/>
          <a:stretch>
            <a:fillRect/>
          </a:stretch>
        </p:blipFill>
        <p:spPr>
          <a:xfrm>
            <a:off x="7315200" y="975300"/>
            <a:ext cx="4876800" cy="4876800"/>
          </a:xfrm>
          <a:prstGeom prst="rect">
            <a:avLst/>
          </a:prstGeom>
        </p:spPr>
      </p:pic>
    </p:spTree>
    <p:extLst>
      <p:ext uri="{BB962C8B-B14F-4D97-AF65-F5344CB8AC3E}">
        <p14:creationId xmlns:p14="http://schemas.microsoft.com/office/powerpoint/2010/main" val="15613877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326"/>
        <p:cNvGrpSpPr/>
        <p:nvPr/>
      </p:nvGrpSpPr>
      <p:grpSpPr>
        <a:xfrm>
          <a:off x="0" y="0"/>
          <a:ext cx="0" cy="0"/>
          <a:chOff x="0" y="0"/>
          <a:chExt cx="0" cy="0"/>
        </a:xfrm>
      </p:grpSpPr>
      <p:sp>
        <p:nvSpPr>
          <p:cNvPr id="1327" name="Google Shape;1327;p138"/>
          <p:cNvSpPr txBox="1">
            <a:spLocks noGrp="1"/>
          </p:cNvSpPr>
          <p:nvPr>
            <p:ph type="body" idx="1"/>
          </p:nvPr>
        </p:nvSpPr>
        <p:spPr>
          <a:xfrm>
            <a:off x="1108320" y="4458504"/>
            <a:ext cx="2393200" cy="512000"/>
          </a:xfrm>
          <a:prstGeom prst="rect">
            <a:avLst/>
          </a:prstGeom>
          <a:noFill/>
          <a:ln>
            <a:noFill/>
          </a:ln>
        </p:spPr>
        <p:txBody>
          <a:bodyPr spcFirstLastPara="1" wrap="square" lIns="91433" tIns="45700" rIns="91433" bIns="45700" anchor="b" anchorCtr="0">
            <a:noAutofit/>
          </a:bodyPr>
          <a:lstStyle/>
          <a:p>
            <a:pPr marL="0" indent="0">
              <a:spcBef>
                <a:spcPts val="0"/>
              </a:spcBef>
            </a:pPr>
            <a:r>
              <a:rPr lang="en" sz="1600" dirty="0"/>
              <a:t>Institutional Survey</a:t>
            </a:r>
            <a:endParaRPr sz="1600" dirty="0"/>
          </a:p>
          <a:p>
            <a:pPr marL="0" indent="0">
              <a:spcBef>
                <a:spcPts val="0"/>
              </a:spcBef>
            </a:pPr>
            <a:r>
              <a:rPr lang="en" sz="1600" dirty="0"/>
              <a:t>April 2025</a:t>
            </a:r>
            <a:endParaRPr sz="1600" dirty="0"/>
          </a:p>
        </p:txBody>
      </p:sp>
      <p:sp>
        <p:nvSpPr>
          <p:cNvPr id="1328" name="Google Shape;1328;p138"/>
          <p:cNvSpPr txBox="1">
            <a:spLocks noGrp="1"/>
          </p:cNvSpPr>
          <p:nvPr>
            <p:ph type="body" idx="6"/>
          </p:nvPr>
        </p:nvSpPr>
        <p:spPr>
          <a:xfrm>
            <a:off x="4899461" y="4458507"/>
            <a:ext cx="2393200" cy="512000"/>
          </a:xfrm>
          <a:prstGeom prst="rect">
            <a:avLst/>
          </a:prstGeom>
          <a:noFill/>
          <a:ln>
            <a:noFill/>
          </a:ln>
        </p:spPr>
        <p:txBody>
          <a:bodyPr spcFirstLastPara="1" wrap="square" lIns="91433" tIns="45700" rIns="91433" bIns="45700" anchor="b" anchorCtr="0">
            <a:noAutofit/>
          </a:bodyPr>
          <a:lstStyle/>
          <a:p>
            <a:pPr marL="0" indent="0">
              <a:spcBef>
                <a:spcPts val="0"/>
              </a:spcBef>
            </a:pPr>
            <a:r>
              <a:rPr lang="en" sz="1600" dirty="0"/>
              <a:t>Focus Groups</a:t>
            </a:r>
            <a:endParaRPr sz="1600" dirty="0"/>
          </a:p>
          <a:p>
            <a:pPr marL="0" indent="0">
              <a:spcBef>
                <a:spcPts val="0"/>
              </a:spcBef>
            </a:pPr>
            <a:r>
              <a:rPr lang="en" sz="1600" dirty="0"/>
              <a:t>April - May 2025</a:t>
            </a:r>
            <a:endParaRPr sz="1600" dirty="0"/>
          </a:p>
        </p:txBody>
      </p:sp>
      <p:sp>
        <p:nvSpPr>
          <p:cNvPr id="1329" name="Google Shape;1329;p138"/>
          <p:cNvSpPr txBox="1">
            <a:spLocks noGrp="1"/>
          </p:cNvSpPr>
          <p:nvPr>
            <p:ph type="body" idx="8"/>
          </p:nvPr>
        </p:nvSpPr>
        <p:spPr>
          <a:xfrm>
            <a:off x="8690603" y="4458507"/>
            <a:ext cx="2393200" cy="512000"/>
          </a:xfrm>
          <a:prstGeom prst="rect">
            <a:avLst/>
          </a:prstGeom>
          <a:noFill/>
          <a:ln>
            <a:noFill/>
          </a:ln>
        </p:spPr>
        <p:txBody>
          <a:bodyPr spcFirstLastPara="1" wrap="square" lIns="91433" tIns="45700" rIns="91433" bIns="45700" anchor="b" anchorCtr="0">
            <a:noAutofit/>
          </a:bodyPr>
          <a:lstStyle/>
          <a:p>
            <a:pPr marL="0" indent="0">
              <a:lnSpc>
                <a:spcPct val="90000"/>
              </a:lnSpc>
              <a:spcBef>
                <a:spcPts val="0"/>
              </a:spcBef>
            </a:pPr>
            <a:r>
              <a:rPr lang="en" sz="1600"/>
              <a:t>Consortium Work Group Meetings (2)</a:t>
            </a:r>
            <a:endParaRPr sz="1600"/>
          </a:p>
        </p:txBody>
      </p:sp>
      <p:sp>
        <p:nvSpPr>
          <p:cNvPr id="1330" name="Google Shape;1330;p138"/>
          <p:cNvSpPr txBox="1">
            <a:spLocks noGrp="1"/>
          </p:cNvSpPr>
          <p:nvPr>
            <p:ph type="body" idx="9"/>
          </p:nvPr>
        </p:nvSpPr>
        <p:spPr>
          <a:xfrm>
            <a:off x="8219867" y="4953192"/>
            <a:ext cx="3389200" cy="864800"/>
          </a:xfrm>
          <a:prstGeom prst="rect">
            <a:avLst/>
          </a:prstGeom>
          <a:noFill/>
          <a:ln>
            <a:noFill/>
          </a:ln>
        </p:spPr>
        <p:txBody>
          <a:bodyPr spcFirstLastPara="1" wrap="square" lIns="91433" tIns="45700" rIns="91433" bIns="45700" anchor="t" anchorCtr="0">
            <a:noAutofit/>
          </a:bodyPr>
          <a:lstStyle/>
          <a:p>
            <a:pPr marL="0" indent="0">
              <a:lnSpc>
                <a:spcPct val="115000"/>
              </a:lnSpc>
              <a:spcBef>
                <a:spcPts val="0"/>
              </a:spcBef>
            </a:pPr>
            <a:r>
              <a:rPr lang="en" sz="1600" b="1" dirty="0">
                <a:solidFill>
                  <a:schemeClr val="dk1"/>
                </a:solidFill>
              </a:rPr>
              <a:t>April:</a:t>
            </a:r>
            <a:r>
              <a:rPr lang="en" sz="1600" dirty="0">
                <a:solidFill>
                  <a:schemeClr val="dk1"/>
                </a:solidFill>
              </a:rPr>
              <a:t> Receive input on study design and methods</a:t>
            </a:r>
            <a:endParaRPr sz="1600" dirty="0">
              <a:solidFill>
                <a:schemeClr val="dk1"/>
              </a:solidFill>
            </a:endParaRPr>
          </a:p>
          <a:p>
            <a:pPr marL="0" indent="0">
              <a:lnSpc>
                <a:spcPct val="115000"/>
              </a:lnSpc>
              <a:spcBef>
                <a:spcPts val="1333"/>
              </a:spcBef>
              <a:spcAft>
                <a:spcPts val="1333"/>
              </a:spcAft>
            </a:pPr>
            <a:r>
              <a:rPr lang="en" sz="1600" b="1" dirty="0">
                <a:solidFill>
                  <a:schemeClr val="dk1"/>
                </a:solidFill>
              </a:rPr>
              <a:t>Late Summer: </a:t>
            </a:r>
            <a:r>
              <a:rPr lang="en" sz="1600" dirty="0">
                <a:solidFill>
                  <a:schemeClr val="dk1"/>
                </a:solidFill>
              </a:rPr>
              <a:t>Refine draft findings and recommendations</a:t>
            </a:r>
            <a:endParaRPr sz="1600" dirty="0">
              <a:solidFill>
                <a:schemeClr val="dk1"/>
              </a:solidFill>
            </a:endParaRPr>
          </a:p>
        </p:txBody>
      </p:sp>
      <p:sp>
        <p:nvSpPr>
          <p:cNvPr id="1331" name="Google Shape;1331;p138"/>
          <p:cNvSpPr txBox="1">
            <a:spLocks noGrp="1"/>
          </p:cNvSpPr>
          <p:nvPr>
            <p:ph type="sldNum" idx="12"/>
          </p:nvPr>
        </p:nvSpPr>
        <p:spPr>
          <a:xfrm>
            <a:off x="11608904" y="6474943"/>
            <a:ext cx="508400" cy="288400"/>
          </a:xfrm>
          <a:prstGeom prst="rect">
            <a:avLst/>
          </a:prstGeom>
          <a:noFill/>
          <a:ln>
            <a:noFill/>
          </a:ln>
        </p:spPr>
        <p:txBody>
          <a:bodyPr spcFirstLastPara="1" wrap="square" lIns="91433" tIns="45700" rIns="91433" bIns="45700" anchor="ctr" anchorCtr="0">
            <a:noAutofit/>
          </a:bodyPr>
          <a:lstStyle/>
          <a:p>
            <a:pPr algn="ctr" defTabSz="1219170">
              <a:buClr>
                <a:srgbClr val="000000"/>
              </a:buClr>
            </a:pPr>
            <a:r>
              <a:rPr lang="en" kern="0">
                <a:solidFill>
                  <a:srgbClr val="3A2E59"/>
                </a:solidFill>
              </a:rPr>
              <a:t>4</a:t>
            </a:r>
            <a:endParaRPr kern="0">
              <a:solidFill>
                <a:srgbClr val="3A2E59"/>
              </a:solidFill>
            </a:endParaRPr>
          </a:p>
        </p:txBody>
      </p:sp>
      <p:sp>
        <p:nvSpPr>
          <p:cNvPr id="1332" name="Google Shape;1332;p138"/>
          <p:cNvSpPr txBox="1">
            <a:spLocks noGrp="1"/>
          </p:cNvSpPr>
          <p:nvPr>
            <p:ph type="body" idx="1"/>
          </p:nvPr>
        </p:nvSpPr>
        <p:spPr>
          <a:xfrm>
            <a:off x="486300" y="213533"/>
            <a:ext cx="10964400" cy="1303600"/>
          </a:xfrm>
          <a:prstGeom prst="rect">
            <a:avLst/>
          </a:prstGeom>
          <a:noFill/>
          <a:ln>
            <a:noFill/>
          </a:ln>
        </p:spPr>
        <p:txBody>
          <a:bodyPr spcFirstLastPara="1" wrap="square" lIns="91433" tIns="45700" rIns="91433" bIns="45700" anchor="b" anchorCtr="0">
            <a:normAutofit/>
          </a:bodyPr>
          <a:lstStyle/>
          <a:p>
            <a:pPr marL="0" indent="0" algn="l">
              <a:spcBef>
                <a:spcPts val="0"/>
              </a:spcBef>
              <a:buClr>
                <a:schemeClr val="dk1"/>
              </a:buClr>
              <a:buSzPts val="3000"/>
            </a:pPr>
            <a:r>
              <a:rPr lang="en" sz="4533"/>
              <a:t>Research Phases and Timeline</a:t>
            </a:r>
            <a:endParaRPr sz="4533"/>
          </a:p>
        </p:txBody>
      </p:sp>
      <p:sp>
        <p:nvSpPr>
          <p:cNvPr id="1333" name="Google Shape;1333;p138"/>
          <p:cNvSpPr txBox="1">
            <a:spLocks noGrp="1"/>
          </p:cNvSpPr>
          <p:nvPr>
            <p:ph type="body" idx="9"/>
          </p:nvPr>
        </p:nvSpPr>
        <p:spPr>
          <a:xfrm>
            <a:off x="4483616" y="4953192"/>
            <a:ext cx="3389200" cy="864800"/>
          </a:xfrm>
          <a:prstGeom prst="rect">
            <a:avLst/>
          </a:prstGeom>
          <a:noFill/>
          <a:ln>
            <a:noFill/>
          </a:ln>
        </p:spPr>
        <p:txBody>
          <a:bodyPr spcFirstLastPara="1" wrap="square" lIns="91433" tIns="45700" rIns="91433" bIns="45700" anchor="t" anchorCtr="0">
            <a:noAutofit/>
          </a:bodyPr>
          <a:lstStyle/>
          <a:p>
            <a:pPr marL="0" indent="0">
              <a:spcBef>
                <a:spcPts val="0"/>
              </a:spcBef>
              <a:buClr>
                <a:schemeClr val="accent5"/>
              </a:buClr>
              <a:buSzPts val="770"/>
            </a:pPr>
            <a:r>
              <a:rPr lang="en" sz="1600">
                <a:solidFill>
                  <a:schemeClr val="dk1"/>
                </a:solidFill>
              </a:rPr>
              <a:t>Small team discussions to gain insights into promising </a:t>
            </a:r>
            <a:r>
              <a:rPr lang="en" sz="1600" b="1">
                <a:solidFill>
                  <a:schemeClr val="dk1"/>
                </a:solidFill>
              </a:rPr>
              <a:t>practices</a:t>
            </a:r>
            <a:r>
              <a:rPr lang="en" sz="1600">
                <a:solidFill>
                  <a:schemeClr val="dk1"/>
                </a:solidFill>
              </a:rPr>
              <a:t>, </a:t>
            </a:r>
            <a:r>
              <a:rPr lang="en" sz="1600" b="1">
                <a:solidFill>
                  <a:schemeClr val="dk1"/>
                </a:solidFill>
              </a:rPr>
              <a:t>innovations</a:t>
            </a:r>
            <a:r>
              <a:rPr lang="en" sz="1600">
                <a:solidFill>
                  <a:schemeClr val="dk1"/>
                </a:solidFill>
              </a:rPr>
              <a:t>, and any </a:t>
            </a:r>
            <a:r>
              <a:rPr lang="en" sz="1600" b="1">
                <a:solidFill>
                  <a:schemeClr val="dk1"/>
                </a:solidFill>
              </a:rPr>
              <a:t>challenges</a:t>
            </a:r>
            <a:endParaRPr sz="1600" b="1">
              <a:solidFill>
                <a:schemeClr val="dk1"/>
              </a:solidFill>
            </a:endParaRPr>
          </a:p>
        </p:txBody>
      </p:sp>
      <p:sp>
        <p:nvSpPr>
          <p:cNvPr id="1334" name="Google Shape;1334;p138"/>
          <p:cNvSpPr txBox="1">
            <a:spLocks noGrp="1"/>
          </p:cNvSpPr>
          <p:nvPr>
            <p:ph type="body" idx="9"/>
          </p:nvPr>
        </p:nvSpPr>
        <p:spPr>
          <a:xfrm>
            <a:off x="747367" y="4953192"/>
            <a:ext cx="3389200" cy="864800"/>
          </a:xfrm>
          <a:prstGeom prst="rect">
            <a:avLst/>
          </a:prstGeom>
          <a:noFill/>
          <a:ln>
            <a:noFill/>
          </a:ln>
        </p:spPr>
        <p:txBody>
          <a:bodyPr spcFirstLastPara="1" wrap="square" lIns="91433" tIns="45700" rIns="91433" bIns="45700" anchor="t" anchorCtr="0">
            <a:noAutofit/>
          </a:bodyPr>
          <a:lstStyle/>
          <a:p>
            <a:pPr marL="0" indent="0">
              <a:lnSpc>
                <a:spcPct val="115000"/>
              </a:lnSpc>
              <a:spcBef>
                <a:spcPts val="1600"/>
              </a:spcBef>
              <a:spcAft>
                <a:spcPts val="1600"/>
              </a:spcAft>
              <a:buClr>
                <a:schemeClr val="accent5"/>
              </a:buClr>
            </a:pPr>
            <a:r>
              <a:rPr lang="en" sz="1600">
                <a:solidFill>
                  <a:schemeClr val="dk1"/>
                </a:solidFill>
              </a:rPr>
              <a:t>All 62 institutions will complete a </a:t>
            </a:r>
            <a:r>
              <a:rPr lang="en" sz="1600" b="1">
                <a:solidFill>
                  <a:schemeClr val="dk1"/>
                </a:solidFill>
              </a:rPr>
              <a:t>brief survey </a:t>
            </a:r>
            <a:r>
              <a:rPr lang="en" sz="1600">
                <a:solidFill>
                  <a:schemeClr val="dk1"/>
                </a:solidFill>
              </a:rPr>
              <a:t>on the development of ECE AAS </a:t>
            </a:r>
            <a:r>
              <a:rPr lang="en" sz="1600" b="1">
                <a:solidFill>
                  <a:schemeClr val="dk1"/>
                </a:solidFill>
              </a:rPr>
              <a:t>transfer pathways </a:t>
            </a:r>
            <a:r>
              <a:rPr lang="en" sz="1600">
                <a:solidFill>
                  <a:schemeClr val="dk1"/>
                </a:solidFill>
              </a:rPr>
              <a:t>and associated </a:t>
            </a:r>
            <a:r>
              <a:rPr lang="en" sz="1600" b="1">
                <a:solidFill>
                  <a:schemeClr val="dk1"/>
                </a:solidFill>
              </a:rPr>
              <a:t>supports</a:t>
            </a:r>
            <a:endParaRPr sz="1600" b="1">
              <a:solidFill>
                <a:schemeClr val="dk1"/>
              </a:solidFill>
            </a:endParaRPr>
          </a:p>
        </p:txBody>
      </p:sp>
      <p:grpSp>
        <p:nvGrpSpPr>
          <p:cNvPr id="1335" name="Google Shape;1335;p138"/>
          <p:cNvGrpSpPr/>
          <p:nvPr/>
        </p:nvGrpSpPr>
        <p:grpSpPr>
          <a:xfrm>
            <a:off x="1692729" y="2816162"/>
            <a:ext cx="1224415" cy="1209103"/>
            <a:chOff x="4149138" y="4121151"/>
            <a:chExt cx="344065" cy="368644"/>
          </a:xfrm>
        </p:grpSpPr>
        <p:sp>
          <p:nvSpPr>
            <p:cNvPr id="1336" name="Google Shape;1336;p138"/>
            <p:cNvSpPr/>
            <p:nvPr/>
          </p:nvSpPr>
          <p:spPr>
            <a:xfrm>
              <a:off x="4205853" y="4182724"/>
              <a:ext cx="225746" cy="307071"/>
            </a:xfrm>
            <a:custGeom>
              <a:avLst/>
              <a:gdLst/>
              <a:ahLst/>
              <a:cxnLst/>
              <a:rect l="l" t="t" r="r" b="b"/>
              <a:pathLst>
                <a:path w="7109" h="9670" extrusionOk="0">
                  <a:moveTo>
                    <a:pt x="3643" y="359"/>
                  </a:moveTo>
                  <a:cubicBezTo>
                    <a:pt x="4417" y="359"/>
                    <a:pt x="5132" y="645"/>
                    <a:pt x="5703" y="1157"/>
                  </a:cubicBezTo>
                  <a:cubicBezTo>
                    <a:pt x="6358" y="1752"/>
                    <a:pt x="6751" y="2597"/>
                    <a:pt x="6751" y="3478"/>
                  </a:cubicBezTo>
                  <a:cubicBezTo>
                    <a:pt x="6739" y="4074"/>
                    <a:pt x="6572" y="4669"/>
                    <a:pt x="6251" y="5157"/>
                  </a:cubicBezTo>
                  <a:cubicBezTo>
                    <a:pt x="5929" y="5645"/>
                    <a:pt x="5489" y="6038"/>
                    <a:pt x="4953" y="6288"/>
                  </a:cubicBezTo>
                  <a:cubicBezTo>
                    <a:pt x="4620" y="6431"/>
                    <a:pt x="4417" y="6776"/>
                    <a:pt x="4417" y="7146"/>
                  </a:cubicBezTo>
                  <a:lnTo>
                    <a:pt x="4417" y="7360"/>
                  </a:lnTo>
                  <a:lnTo>
                    <a:pt x="2834" y="7360"/>
                  </a:lnTo>
                  <a:lnTo>
                    <a:pt x="2834" y="7146"/>
                  </a:lnTo>
                  <a:cubicBezTo>
                    <a:pt x="2834" y="6776"/>
                    <a:pt x="2631" y="6455"/>
                    <a:pt x="2298" y="6288"/>
                  </a:cubicBezTo>
                  <a:cubicBezTo>
                    <a:pt x="1084" y="5705"/>
                    <a:pt x="381" y="4407"/>
                    <a:pt x="548" y="3074"/>
                  </a:cubicBezTo>
                  <a:cubicBezTo>
                    <a:pt x="726" y="1669"/>
                    <a:pt x="1869" y="526"/>
                    <a:pt x="3286" y="383"/>
                  </a:cubicBezTo>
                  <a:cubicBezTo>
                    <a:pt x="3405" y="359"/>
                    <a:pt x="3524" y="359"/>
                    <a:pt x="3643" y="359"/>
                  </a:cubicBezTo>
                  <a:close/>
                  <a:moveTo>
                    <a:pt x="4417" y="7729"/>
                  </a:moveTo>
                  <a:lnTo>
                    <a:pt x="4417" y="8324"/>
                  </a:lnTo>
                  <a:cubicBezTo>
                    <a:pt x="4417" y="8443"/>
                    <a:pt x="4322" y="8539"/>
                    <a:pt x="4203" y="8539"/>
                  </a:cubicBezTo>
                  <a:lnTo>
                    <a:pt x="3048" y="8539"/>
                  </a:lnTo>
                  <a:cubicBezTo>
                    <a:pt x="2929" y="8539"/>
                    <a:pt x="2834" y="8443"/>
                    <a:pt x="2834" y="8324"/>
                  </a:cubicBezTo>
                  <a:lnTo>
                    <a:pt x="2834" y="7729"/>
                  </a:lnTo>
                  <a:close/>
                  <a:moveTo>
                    <a:pt x="4024" y="8896"/>
                  </a:moveTo>
                  <a:lnTo>
                    <a:pt x="4024" y="9098"/>
                  </a:lnTo>
                  <a:cubicBezTo>
                    <a:pt x="4024" y="9217"/>
                    <a:pt x="3941" y="9313"/>
                    <a:pt x="3822" y="9313"/>
                  </a:cubicBezTo>
                  <a:lnTo>
                    <a:pt x="3429" y="9313"/>
                  </a:lnTo>
                  <a:cubicBezTo>
                    <a:pt x="3310" y="9313"/>
                    <a:pt x="3227" y="9217"/>
                    <a:pt x="3227" y="9098"/>
                  </a:cubicBezTo>
                  <a:lnTo>
                    <a:pt x="3227" y="8896"/>
                  </a:lnTo>
                  <a:close/>
                  <a:moveTo>
                    <a:pt x="3658" y="1"/>
                  </a:moveTo>
                  <a:cubicBezTo>
                    <a:pt x="3519" y="1"/>
                    <a:pt x="3379" y="9"/>
                    <a:pt x="3239" y="26"/>
                  </a:cubicBezTo>
                  <a:cubicBezTo>
                    <a:pt x="1667" y="204"/>
                    <a:pt x="381" y="1466"/>
                    <a:pt x="191" y="3026"/>
                  </a:cubicBezTo>
                  <a:cubicBezTo>
                    <a:pt x="0" y="4526"/>
                    <a:pt x="786" y="5979"/>
                    <a:pt x="2155" y="6610"/>
                  </a:cubicBezTo>
                  <a:cubicBezTo>
                    <a:pt x="2358" y="6705"/>
                    <a:pt x="2477" y="6931"/>
                    <a:pt x="2477" y="7146"/>
                  </a:cubicBezTo>
                  <a:lnTo>
                    <a:pt x="2477" y="8324"/>
                  </a:lnTo>
                  <a:cubicBezTo>
                    <a:pt x="2477" y="8574"/>
                    <a:pt x="2643" y="8789"/>
                    <a:pt x="2870" y="8860"/>
                  </a:cubicBezTo>
                  <a:lnTo>
                    <a:pt x="2870" y="9098"/>
                  </a:lnTo>
                  <a:cubicBezTo>
                    <a:pt x="2870" y="9408"/>
                    <a:pt x="3120" y="9670"/>
                    <a:pt x="3429" y="9670"/>
                  </a:cubicBezTo>
                  <a:lnTo>
                    <a:pt x="3822" y="9670"/>
                  </a:lnTo>
                  <a:cubicBezTo>
                    <a:pt x="4132" y="9670"/>
                    <a:pt x="4382" y="9408"/>
                    <a:pt x="4382" y="9098"/>
                  </a:cubicBezTo>
                  <a:lnTo>
                    <a:pt x="4382" y="8860"/>
                  </a:lnTo>
                  <a:cubicBezTo>
                    <a:pt x="4608" y="8789"/>
                    <a:pt x="4775" y="8574"/>
                    <a:pt x="4775" y="8324"/>
                  </a:cubicBezTo>
                  <a:lnTo>
                    <a:pt x="4775" y="7146"/>
                  </a:lnTo>
                  <a:cubicBezTo>
                    <a:pt x="4775" y="6931"/>
                    <a:pt x="4906" y="6717"/>
                    <a:pt x="5096" y="6610"/>
                  </a:cubicBezTo>
                  <a:cubicBezTo>
                    <a:pt x="5691" y="6336"/>
                    <a:pt x="6191" y="5895"/>
                    <a:pt x="6549" y="5348"/>
                  </a:cubicBezTo>
                  <a:cubicBezTo>
                    <a:pt x="6906" y="4788"/>
                    <a:pt x="7096" y="4133"/>
                    <a:pt x="7096" y="3455"/>
                  </a:cubicBezTo>
                  <a:cubicBezTo>
                    <a:pt x="7108" y="2490"/>
                    <a:pt x="6680" y="1538"/>
                    <a:pt x="5953" y="883"/>
                  </a:cubicBezTo>
                  <a:cubicBezTo>
                    <a:pt x="5309" y="310"/>
                    <a:pt x="4506" y="1"/>
                    <a:pt x="3658"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37" name="Google Shape;1337;p138"/>
            <p:cNvSpPr/>
            <p:nvPr/>
          </p:nvSpPr>
          <p:spPr>
            <a:xfrm>
              <a:off x="4444777" y="4287484"/>
              <a:ext cx="48426" cy="11400"/>
            </a:xfrm>
            <a:custGeom>
              <a:avLst/>
              <a:gdLst/>
              <a:ahLst/>
              <a:cxnLst/>
              <a:rect l="l" t="t" r="r" b="b"/>
              <a:pathLst>
                <a:path w="1525" h="359" extrusionOk="0">
                  <a:moveTo>
                    <a:pt x="180" y="1"/>
                  </a:moveTo>
                  <a:cubicBezTo>
                    <a:pt x="72" y="1"/>
                    <a:pt x="1" y="72"/>
                    <a:pt x="1" y="179"/>
                  </a:cubicBezTo>
                  <a:cubicBezTo>
                    <a:pt x="1" y="275"/>
                    <a:pt x="72" y="358"/>
                    <a:pt x="180" y="358"/>
                  </a:cubicBezTo>
                  <a:lnTo>
                    <a:pt x="1346" y="358"/>
                  </a:lnTo>
                  <a:cubicBezTo>
                    <a:pt x="1442" y="358"/>
                    <a:pt x="1525" y="275"/>
                    <a:pt x="1525" y="179"/>
                  </a:cubicBezTo>
                  <a:cubicBezTo>
                    <a:pt x="1525" y="72"/>
                    <a:pt x="1430" y="1"/>
                    <a:pt x="1346"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38" name="Google Shape;1338;p138"/>
            <p:cNvSpPr/>
            <p:nvPr/>
          </p:nvSpPr>
          <p:spPr>
            <a:xfrm>
              <a:off x="4149138" y="4287484"/>
              <a:ext cx="48426" cy="11400"/>
            </a:xfrm>
            <a:custGeom>
              <a:avLst/>
              <a:gdLst/>
              <a:ahLst/>
              <a:cxnLst/>
              <a:rect l="l" t="t" r="r" b="b"/>
              <a:pathLst>
                <a:path w="1525" h="359" extrusionOk="0">
                  <a:moveTo>
                    <a:pt x="179" y="1"/>
                  </a:moveTo>
                  <a:cubicBezTo>
                    <a:pt x="72" y="1"/>
                    <a:pt x="0" y="72"/>
                    <a:pt x="0" y="179"/>
                  </a:cubicBezTo>
                  <a:cubicBezTo>
                    <a:pt x="0" y="275"/>
                    <a:pt x="72" y="358"/>
                    <a:pt x="179" y="358"/>
                  </a:cubicBezTo>
                  <a:lnTo>
                    <a:pt x="1334" y="358"/>
                  </a:lnTo>
                  <a:cubicBezTo>
                    <a:pt x="1441" y="358"/>
                    <a:pt x="1512" y="275"/>
                    <a:pt x="1512" y="179"/>
                  </a:cubicBezTo>
                  <a:cubicBezTo>
                    <a:pt x="1524" y="72"/>
                    <a:pt x="1441" y="1"/>
                    <a:pt x="1334"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39" name="Google Shape;1339;p138"/>
            <p:cNvSpPr/>
            <p:nvPr/>
          </p:nvSpPr>
          <p:spPr>
            <a:xfrm>
              <a:off x="4315471" y="4121151"/>
              <a:ext cx="11400" cy="48045"/>
            </a:xfrm>
            <a:custGeom>
              <a:avLst/>
              <a:gdLst/>
              <a:ahLst/>
              <a:cxnLst/>
              <a:rect l="l" t="t" r="r" b="b"/>
              <a:pathLst>
                <a:path w="359" h="1513" extrusionOk="0">
                  <a:moveTo>
                    <a:pt x="180" y="0"/>
                  </a:moveTo>
                  <a:cubicBezTo>
                    <a:pt x="72" y="0"/>
                    <a:pt x="1" y="72"/>
                    <a:pt x="1" y="179"/>
                  </a:cubicBezTo>
                  <a:lnTo>
                    <a:pt x="1" y="1334"/>
                  </a:lnTo>
                  <a:cubicBezTo>
                    <a:pt x="1" y="1441"/>
                    <a:pt x="72" y="1512"/>
                    <a:pt x="180" y="1512"/>
                  </a:cubicBezTo>
                  <a:cubicBezTo>
                    <a:pt x="275" y="1512"/>
                    <a:pt x="358" y="1441"/>
                    <a:pt x="358" y="1334"/>
                  </a:cubicBezTo>
                  <a:lnTo>
                    <a:pt x="358" y="179"/>
                  </a:lnTo>
                  <a:cubicBezTo>
                    <a:pt x="358" y="72"/>
                    <a:pt x="275" y="0"/>
                    <a:pt x="18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0" name="Google Shape;1340;p138"/>
            <p:cNvSpPr/>
            <p:nvPr/>
          </p:nvSpPr>
          <p:spPr>
            <a:xfrm>
              <a:off x="4378632" y="4159575"/>
              <a:ext cx="22705" cy="27754"/>
            </a:xfrm>
            <a:custGeom>
              <a:avLst/>
              <a:gdLst/>
              <a:ahLst/>
              <a:cxnLst/>
              <a:rect l="l" t="t" r="r" b="b"/>
              <a:pathLst>
                <a:path w="715" h="874" extrusionOk="0">
                  <a:moveTo>
                    <a:pt x="513" y="0"/>
                  </a:moveTo>
                  <a:cubicBezTo>
                    <a:pt x="451" y="0"/>
                    <a:pt x="387" y="27"/>
                    <a:pt x="346" y="76"/>
                  </a:cubicBezTo>
                  <a:lnTo>
                    <a:pt x="48" y="588"/>
                  </a:lnTo>
                  <a:cubicBezTo>
                    <a:pt x="0" y="671"/>
                    <a:pt x="24" y="778"/>
                    <a:pt x="107" y="838"/>
                  </a:cubicBezTo>
                  <a:cubicBezTo>
                    <a:pt x="131" y="850"/>
                    <a:pt x="167" y="874"/>
                    <a:pt x="191" y="874"/>
                  </a:cubicBezTo>
                  <a:cubicBezTo>
                    <a:pt x="250" y="874"/>
                    <a:pt x="310" y="838"/>
                    <a:pt x="358" y="778"/>
                  </a:cubicBezTo>
                  <a:lnTo>
                    <a:pt x="655" y="278"/>
                  </a:lnTo>
                  <a:cubicBezTo>
                    <a:pt x="715" y="171"/>
                    <a:pt x="691" y="64"/>
                    <a:pt x="596" y="16"/>
                  </a:cubicBezTo>
                  <a:cubicBezTo>
                    <a:pt x="570" y="5"/>
                    <a:pt x="542" y="0"/>
                    <a:pt x="513"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1" name="Google Shape;1341;p138"/>
            <p:cNvSpPr/>
            <p:nvPr/>
          </p:nvSpPr>
          <p:spPr>
            <a:xfrm>
              <a:off x="4240243" y="4399103"/>
              <a:ext cx="22705" cy="27563"/>
            </a:xfrm>
            <a:custGeom>
              <a:avLst/>
              <a:gdLst/>
              <a:ahLst/>
              <a:cxnLst/>
              <a:rect l="l" t="t" r="r" b="b"/>
              <a:pathLst>
                <a:path w="715" h="868" extrusionOk="0">
                  <a:moveTo>
                    <a:pt x="507" y="0"/>
                  </a:moveTo>
                  <a:cubicBezTo>
                    <a:pt x="444" y="0"/>
                    <a:pt x="387" y="33"/>
                    <a:pt x="346" y="82"/>
                  </a:cubicBezTo>
                  <a:lnTo>
                    <a:pt x="48" y="594"/>
                  </a:lnTo>
                  <a:cubicBezTo>
                    <a:pt x="1" y="677"/>
                    <a:pt x="24" y="784"/>
                    <a:pt x="108" y="844"/>
                  </a:cubicBezTo>
                  <a:cubicBezTo>
                    <a:pt x="132" y="855"/>
                    <a:pt x="155" y="867"/>
                    <a:pt x="191" y="867"/>
                  </a:cubicBezTo>
                  <a:cubicBezTo>
                    <a:pt x="251" y="867"/>
                    <a:pt x="310" y="844"/>
                    <a:pt x="358" y="784"/>
                  </a:cubicBezTo>
                  <a:lnTo>
                    <a:pt x="655" y="272"/>
                  </a:lnTo>
                  <a:cubicBezTo>
                    <a:pt x="715" y="189"/>
                    <a:pt x="679" y="82"/>
                    <a:pt x="596" y="22"/>
                  </a:cubicBezTo>
                  <a:cubicBezTo>
                    <a:pt x="566" y="7"/>
                    <a:pt x="536" y="0"/>
                    <a:pt x="50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2" name="Google Shape;1342;p138"/>
            <p:cNvSpPr/>
            <p:nvPr/>
          </p:nvSpPr>
          <p:spPr>
            <a:xfrm>
              <a:off x="4240243" y="4159130"/>
              <a:ext cx="22705" cy="28198"/>
            </a:xfrm>
            <a:custGeom>
              <a:avLst/>
              <a:gdLst/>
              <a:ahLst/>
              <a:cxnLst/>
              <a:rect l="l" t="t" r="r" b="b"/>
              <a:pathLst>
                <a:path w="715" h="888" extrusionOk="0">
                  <a:moveTo>
                    <a:pt x="213" y="1"/>
                  </a:moveTo>
                  <a:cubicBezTo>
                    <a:pt x="181" y="1"/>
                    <a:pt x="148" y="10"/>
                    <a:pt x="120" y="30"/>
                  </a:cubicBezTo>
                  <a:cubicBezTo>
                    <a:pt x="24" y="78"/>
                    <a:pt x="1" y="197"/>
                    <a:pt x="60" y="292"/>
                  </a:cubicBezTo>
                  <a:lnTo>
                    <a:pt x="358" y="792"/>
                  </a:lnTo>
                  <a:cubicBezTo>
                    <a:pt x="382" y="852"/>
                    <a:pt x="441" y="888"/>
                    <a:pt x="525" y="888"/>
                  </a:cubicBezTo>
                  <a:cubicBezTo>
                    <a:pt x="548" y="888"/>
                    <a:pt x="584" y="864"/>
                    <a:pt x="608" y="852"/>
                  </a:cubicBezTo>
                  <a:cubicBezTo>
                    <a:pt x="679" y="792"/>
                    <a:pt x="715" y="685"/>
                    <a:pt x="667" y="602"/>
                  </a:cubicBezTo>
                  <a:lnTo>
                    <a:pt x="370" y="90"/>
                  </a:lnTo>
                  <a:cubicBezTo>
                    <a:pt x="338" y="35"/>
                    <a:pt x="276" y="1"/>
                    <a:pt x="21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3" name="Google Shape;1343;p138"/>
            <p:cNvSpPr/>
            <p:nvPr/>
          </p:nvSpPr>
          <p:spPr>
            <a:xfrm>
              <a:off x="4378632" y="4399230"/>
              <a:ext cx="22705" cy="28198"/>
            </a:xfrm>
            <a:custGeom>
              <a:avLst/>
              <a:gdLst/>
              <a:ahLst/>
              <a:cxnLst/>
              <a:rect l="l" t="t" r="r" b="b"/>
              <a:pathLst>
                <a:path w="715" h="888" extrusionOk="0">
                  <a:moveTo>
                    <a:pt x="221" y="0"/>
                  </a:moveTo>
                  <a:cubicBezTo>
                    <a:pt x="187" y="0"/>
                    <a:pt x="152" y="10"/>
                    <a:pt x="119" y="30"/>
                  </a:cubicBezTo>
                  <a:cubicBezTo>
                    <a:pt x="24" y="78"/>
                    <a:pt x="0" y="197"/>
                    <a:pt x="60" y="292"/>
                  </a:cubicBezTo>
                  <a:lnTo>
                    <a:pt x="358" y="792"/>
                  </a:lnTo>
                  <a:cubicBezTo>
                    <a:pt x="393" y="851"/>
                    <a:pt x="453" y="887"/>
                    <a:pt x="524" y="887"/>
                  </a:cubicBezTo>
                  <a:cubicBezTo>
                    <a:pt x="548" y="887"/>
                    <a:pt x="584" y="863"/>
                    <a:pt x="608" y="851"/>
                  </a:cubicBezTo>
                  <a:cubicBezTo>
                    <a:pt x="691" y="792"/>
                    <a:pt x="715" y="673"/>
                    <a:pt x="667" y="601"/>
                  </a:cubicBezTo>
                  <a:lnTo>
                    <a:pt x="369" y="89"/>
                  </a:lnTo>
                  <a:cubicBezTo>
                    <a:pt x="346" y="35"/>
                    <a:pt x="286" y="0"/>
                    <a:pt x="221"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4" name="Google Shape;1344;p138"/>
            <p:cNvSpPr/>
            <p:nvPr/>
          </p:nvSpPr>
          <p:spPr>
            <a:xfrm>
              <a:off x="4426264" y="4351851"/>
              <a:ext cx="29532" cy="21117"/>
            </a:xfrm>
            <a:custGeom>
              <a:avLst/>
              <a:gdLst/>
              <a:ahLst/>
              <a:cxnLst/>
              <a:rect l="l" t="t" r="r" b="b"/>
              <a:pathLst>
                <a:path w="930" h="665" extrusionOk="0">
                  <a:moveTo>
                    <a:pt x="215" y="0"/>
                  </a:moveTo>
                  <a:cubicBezTo>
                    <a:pt x="152" y="0"/>
                    <a:pt x="89" y="32"/>
                    <a:pt x="48" y="81"/>
                  </a:cubicBezTo>
                  <a:cubicBezTo>
                    <a:pt x="1" y="177"/>
                    <a:pt x="36" y="272"/>
                    <a:pt x="108" y="331"/>
                  </a:cubicBezTo>
                  <a:lnTo>
                    <a:pt x="608" y="629"/>
                  </a:lnTo>
                  <a:cubicBezTo>
                    <a:pt x="643" y="653"/>
                    <a:pt x="667" y="665"/>
                    <a:pt x="703" y="665"/>
                  </a:cubicBezTo>
                  <a:cubicBezTo>
                    <a:pt x="763" y="665"/>
                    <a:pt x="822" y="629"/>
                    <a:pt x="870" y="569"/>
                  </a:cubicBezTo>
                  <a:cubicBezTo>
                    <a:pt x="929" y="486"/>
                    <a:pt x="893" y="367"/>
                    <a:pt x="810" y="319"/>
                  </a:cubicBezTo>
                  <a:lnTo>
                    <a:pt x="298" y="22"/>
                  </a:lnTo>
                  <a:cubicBezTo>
                    <a:pt x="272" y="7"/>
                    <a:pt x="244" y="0"/>
                    <a:pt x="21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5" name="Google Shape;1345;p138"/>
            <p:cNvSpPr/>
            <p:nvPr/>
          </p:nvSpPr>
          <p:spPr>
            <a:xfrm>
              <a:off x="4186196" y="4213463"/>
              <a:ext cx="29500" cy="21117"/>
            </a:xfrm>
            <a:custGeom>
              <a:avLst/>
              <a:gdLst/>
              <a:ahLst/>
              <a:cxnLst/>
              <a:rect l="l" t="t" r="r" b="b"/>
              <a:pathLst>
                <a:path w="929" h="665" extrusionOk="0">
                  <a:moveTo>
                    <a:pt x="214" y="0"/>
                  </a:moveTo>
                  <a:cubicBezTo>
                    <a:pt x="152" y="0"/>
                    <a:pt x="89" y="33"/>
                    <a:pt x="48" y="82"/>
                  </a:cubicBezTo>
                  <a:cubicBezTo>
                    <a:pt x="0" y="165"/>
                    <a:pt x="36" y="272"/>
                    <a:pt x="107" y="332"/>
                  </a:cubicBezTo>
                  <a:lnTo>
                    <a:pt x="619" y="629"/>
                  </a:lnTo>
                  <a:cubicBezTo>
                    <a:pt x="643" y="641"/>
                    <a:pt x="667" y="665"/>
                    <a:pt x="703" y="665"/>
                  </a:cubicBezTo>
                  <a:cubicBezTo>
                    <a:pt x="762" y="665"/>
                    <a:pt x="822" y="629"/>
                    <a:pt x="869" y="570"/>
                  </a:cubicBezTo>
                  <a:cubicBezTo>
                    <a:pt x="929" y="463"/>
                    <a:pt x="893" y="367"/>
                    <a:pt x="810" y="320"/>
                  </a:cubicBezTo>
                  <a:lnTo>
                    <a:pt x="298" y="22"/>
                  </a:lnTo>
                  <a:cubicBezTo>
                    <a:pt x="272" y="7"/>
                    <a:pt x="243" y="0"/>
                    <a:pt x="214"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6" name="Google Shape;1346;p138"/>
            <p:cNvSpPr/>
            <p:nvPr/>
          </p:nvSpPr>
          <p:spPr>
            <a:xfrm>
              <a:off x="4425883" y="4213590"/>
              <a:ext cx="29913" cy="21371"/>
            </a:xfrm>
            <a:custGeom>
              <a:avLst/>
              <a:gdLst/>
              <a:ahLst/>
              <a:cxnLst/>
              <a:rect l="l" t="t" r="r" b="b"/>
              <a:pathLst>
                <a:path w="942" h="673" extrusionOk="0">
                  <a:moveTo>
                    <a:pt x="725" y="0"/>
                  </a:moveTo>
                  <a:cubicBezTo>
                    <a:pt x="693" y="0"/>
                    <a:pt x="660" y="10"/>
                    <a:pt x="632" y="30"/>
                  </a:cubicBezTo>
                  <a:lnTo>
                    <a:pt x="120" y="328"/>
                  </a:lnTo>
                  <a:cubicBezTo>
                    <a:pt x="36" y="375"/>
                    <a:pt x="1" y="494"/>
                    <a:pt x="60" y="578"/>
                  </a:cubicBezTo>
                  <a:cubicBezTo>
                    <a:pt x="96" y="637"/>
                    <a:pt x="155" y="673"/>
                    <a:pt x="227" y="673"/>
                  </a:cubicBezTo>
                  <a:cubicBezTo>
                    <a:pt x="251" y="673"/>
                    <a:pt x="286" y="661"/>
                    <a:pt x="310" y="637"/>
                  </a:cubicBezTo>
                  <a:lnTo>
                    <a:pt x="822" y="340"/>
                  </a:lnTo>
                  <a:cubicBezTo>
                    <a:pt x="905" y="280"/>
                    <a:pt x="941" y="161"/>
                    <a:pt x="882" y="89"/>
                  </a:cubicBezTo>
                  <a:cubicBezTo>
                    <a:pt x="850" y="35"/>
                    <a:pt x="788" y="0"/>
                    <a:pt x="72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47" name="Google Shape;1347;p138"/>
            <p:cNvSpPr/>
            <p:nvPr/>
          </p:nvSpPr>
          <p:spPr>
            <a:xfrm>
              <a:off x="4186196" y="4351978"/>
              <a:ext cx="29500" cy="21371"/>
            </a:xfrm>
            <a:custGeom>
              <a:avLst/>
              <a:gdLst/>
              <a:ahLst/>
              <a:cxnLst/>
              <a:rect l="l" t="t" r="r" b="b"/>
              <a:pathLst>
                <a:path w="929" h="673" extrusionOk="0">
                  <a:moveTo>
                    <a:pt x="725" y="0"/>
                  </a:moveTo>
                  <a:cubicBezTo>
                    <a:pt x="692" y="0"/>
                    <a:pt x="660" y="9"/>
                    <a:pt x="631" y="30"/>
                  </a:cubicBezTo>
                  <a:lnTo>
                    <a:pt x="119" y="327"/>
                  </a:lnTo>
                  <a:cubicBezTo>
                    <a:pt x="36" y="375"/>
                    <a:pt x="0" y="494"/>
                    <a:pt x="60" y="589"/>
                  </a:cubicBezTo>
                  <a:cubicBezTo>
                    <a:pt x="95" y="649"/>
                    <a:pt x="155" y="673"/>
                    <a:pt x="226" y="673"/>
                  </a:cubicBezTo>
                  <a:cubicBezTo>
                    <a:pt x="262" y="673"/>
                    <a:pt x="286" y="661"/>
                    <a:pt x="322" y="649"/>
                  </a:cubicBezTo>
                  <a:lnTo>
                    <a:pt x="822" y="351"/>
                  </a:lnTo>
                  <a:cubicBezTo>
                    <a:pt x="893" y="292"/>
                    <a:pt x="929" y="173"/>
                    <a:pt x="881" y="89"/>
                  </a:cubicBezTo>
                  <a:cubicBezTo>
                    <a:pt x="850" y="34"/>
                    <a:pt x="787" y="0"/>
                    <a:pt x="72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1348" name="Google Shape;1348;p138"/>
          <p:cNvGrpSpPr/>
          <p:nvPr/>
        </p:nvGrpSpPr>
        <p:grpSpPr>
          <a:xfrm>
            <a:off x="5439478" y="2843949"/>
            <a:ext cx="1313145" cy="1153521"/>
            <a:chOff x="6671087" y="2009304"/>
            <a:chExt cx="332757" cy="281833"/>
          </a:xfrm>
        </p:grpSpPr>
        <p:sp>
          <p:nvSpPr>
            <p:cNvPr id="1349" name="Google Shape;1349;p138"/>
            <p:cNvSpPr/>
            <p:nvPr/>
          </p:nvSpPr>
          <p:spPr>
            <a:xfrm>
              <a:off x="6671087" y="2023658"/>
              <a:ext cx="331993" cy="267478"/>
            </a:xfrm>
            <a:custGeom>
              <a:avLst/>
              <a:gdLst/>
              <a:ahLst/>
              <a:cxnLst/>
              <a:rect l="l" t="t" r="r" b="b"/>
              <a:pathLst>
                <a:path w="10431" h="8404" extrusionOk="0">
                  <a:moveTo>
                    <a:pt x="6359" y="2272"/>
                  </a:moveTo>
                  <a:lnTo>
                    <a:pt x="7192" y="2546"/>
                  </a:lnTo>
                  <a:cubicBezTo>
                    <a:pt x="7203" y="2553"/>
                    <a:pt x="7215" y="2556"/>
                    <a:pt x="7228" y="2556"/>
                  </a:cubicBezTo>
                  <a:cubicBezTo>
                    <a:pt x="7261" y="2556"/>
                    <a:pt x="7298" y="2539"/>
                    <a:pt x="7323" y="2522"/>
                  </a:cubicBezTo>
                  <a:lnTo>
                    <a:pt x="7585" y="2332"/>
                  </a:lnTo>
                  <a:lnTo>
                    <a:pt x="9419" y="4725"/>
                  </a:lnTo>
                  <a:lnTo>
                    <a:pt x="9109" y="4951"/>
                  </a:lnTo>
                  <a:cubicBezTo>
                    <a:pt x="9097" y="4927"/>
                    <a:pt x="9061" y="4915"/>
                    <a:pt x="9050" y="4903"/>
                  </a:cubicBezTo>
                  <a:lnTo>
                    <a:pt x="5882" y="3177"/>
                  </a:lnTo>
                  <a:lnTo>
                    <a:pt x="6002" y="2987"/>
                  </a:lnTo>
                  <a:cubicBezTo>
                    <a:pt x="6049" y="2903"/>
                    <a:pt x="6025" y="2820"/>
                    <a:pt x="5954" y="2772"/>
                  </a:cubicBezTo>
                  <a:cubicBezTo>
                    <a:pt x="5929" y="2755"/>
                    <a:pt x="5900" y="2747"/>
                    <a:pt x="5873" y="2747"/>
                  </a:cubicBezTo>
                  <a:cubicBezTo>
                    <a:pt x="5822" y="2747"/>
                    <a:pt x="5775" y="2774"/>
                    <a:pt x="5752" y="2820"/>
                  </a:cubicBezTo>
                  <a:lnTo>
                    <a:pt x="5418" y="3356"/>
                  </a:lnTo>
                  <a:cubicBezTo>
                    <a:pt x="5406" y="3379"/>
                    <a:pt x="5382" y="3415"/>
                    <a:pt x="5382" y="3427"/>
                  </a:cubicBezTo>
                  <a:lnTo>
                    <a:pt x="5382" y="4725"/>
                  </a:lnTo>
                  <a:cubicBezTo>
                    <a:pt x="5382" y="4987"/>
                    <a:pt x="5168" y="5213"/>
                    <a:pt x="4894" y="5213"/>
                  </a:cubicBezTo>
                  <a:cubicBezTo>
                    <a:pt x="4632" y="5213"/>
                    <a:pt x="4406" y="4987"/>
                    <a:pt x="4406" y="4725"/>
                  </a:cubicBezTo>
                  <a:lnTo>
                    <a:pt x="4406" y="3439"/>
                  </a:lnTo>
                  <a:lnTo>
                    <a:pt x="4704" y="2272"/>
                  </a:lnTo>
                  <a:close/>
                  <a:moveTo>
                    <a:pt x="2692" y="1796"/>
                  </a:moveTo>
                  <a:lnTo>
                    <a:pt x="2930" y="1927"/>
                  </a:lnTo>
                  <a:lnTo>
                    <a:pt x="929" y="5392"/>
                  </a:lnTo>
                  <a:lnTo>
                    <a:pt x="691" y="5261"/>
                  </a:lnTo>
                  <a:lnTo>
                    <a:pt x="2692" y="1796"/>
                  </a:lnTo>
                  <a:close/>
                  <a:moveTo>
                    <a:pt x="3215" y="4844"/>
                  </a:moveTo>
                  <a:cubicBezTo>
                    <a:pt x="3323" y="4844"/>
                    <a:pt x="3406" y="4892"/>
                    <a:pt x="3489" y="4975"/>
                  </a:cubicBezTo>
                  <a:cubicBezTo>
                    <a:pt x="3608" y="5130"/>
                    <a:pt x="3561" y="5344"/>
                    <a:pt x="3406" y="5451"/>
                  </a:cubicBezTo>
                  <a:lnTo>
                    <a:pt x="2323" y="6213"/>
                  </a:lnTo>
                  <a:cubicBezTo>
                    <a:pt x="2266" y="6255"/>
                    <a:pt x="2199" y="6275"/>
                    <a:pt x="2131" y="6275"/>
                  </a:cubicBezTo>
                  <a:cubicBezTo>
                    <a:pt x="2027" y="6275"/>
                    <a:pt x="1923" y="6228"/>
                    <a:pt x="1858" y="6142"/>
                  </a:cubicBezTo>
                  <a:cubicBezTo>
                    <a:pt x="1763" y="5987"/>
                    <a:pt x="1787" y="5785"/>
                    <a:pt x="1942" y="5677"/>
                  </a:cubicBezTo>
                  <a:lnTo>
                    <a:pt x="3025" y="4903"/>
                  </a:lnTo>
                  <a:cubicBezTo>
                    <a:pt x="3085" y="4856"/>
                    <a:pt x="3156" y="4844"/>
                    <a:pt x="3215" y="4844"/>
                  </a:cubicBezTo>
                  <a:close/>
                  <a:moveTo>
                    <a:pt x="3811" y="5606"/>
                  </a:moveTo>
                  <a:cubicBezTo>
                    <a:pt x="3918" y="5606"/>
                    <a:pt x="4001" y="5665"/>
                    <a:pt x="4061" y="5737"/>
                  </a:cubicBezTo>
                  <a:cubicBezTo>
                    <a:pt x="4180" y="5880"/>
                    <a:pt x="4144" y="6106"/>
                    <a:pt x="3989" y="6213"/>
                  </a:cubicBezTo>
                  <a:lnTo>
                    <a:pt x="3156" y="6820"/>
                  </a:lnTo>
                  <a:cubicBezTo>
                    <a:pt x="3100" y="6863"/>
                    <a:pt x="3032" y="6883"/>
                    <a:pt x="2964" y="6883"/>
                  </a:cubicBezTo>
                  <a:cubicBezTo>
                    <a:pt x="2861" y="6883"/>
                    <a:pt x="2756" y="6835"/>
                    <a:pt x="2692" y="6749"/>
                  </a:cubicBezTo>
                  <a:cubicBezTo>
                    <a:pt x="2573" y="6594"/>
                    <a:pt x="2620" y="6380"/>
                    <a:pt x="2775" y="6273"/>
                  </a:cubicBezTo>
                  <a:lnTo>
                    <a:pt x="3573" y="5689"/>
                  </a:lnTo>
                  <a:cubicBezTo>
                    <a:pt x="3608" y="5677"/>
                    <a:pt x="3632" y="5642"/>
                    <a:pt x="3668" y="5630"/>
                  </a:cubicBezTo>
                  <a:cubicBezTo>
                    <a:pt x="3704" y="5618"/>
                    <a:pt x="3763" y="5606"/>
                    <a:pt x="3811" y="5606"/>
                  </a:cubicBezTo>
                  <a:close/>
                  <a:moveTo>
                    <a:pt x="4415" y="6386"/>
                  </a:moveTo>
                  <a:cubicBezTo>
                    <a:pt x="4516" y="6386"/>
                    <a:pt x="4617" y="6431"/>
                    <a:pt x="4680" y="6523"/>
                  </a:cubicBezTo>
                  <a:cubicBezTo>
                    <a:pt x="4799" y="6666"/>
                    <a:pt x="4751" y="6892"/>
                    <a:pt x="4597" y="6999"/>
                  </a:cubicBezTo>
                  <a:lnTo>
                    <a:pt x="4001" y="7416"/>
                  </a:lnTo>
                  <a:cubicBezTo>
                    <a:pt x="3946" y="7462"/>
                    <a:pt x="3883" y="7479"/>
                    <a:pt x="3814" y="7479"/>
                  </a:cubicBezTo>
                  <a:cubicBezTo>
                    <a:pt x="3793" y="7479"/>
                    <a:pt x="3773" y="7478"/>
                    <a:pt x="3751" y="7475"/>
                  </a:cubicBezTo>
                  <a:cubicBezTo>
                    <a:pt x="3668" y="7463"/>
                    <a:pt x="3585" y="7416"/>
                    <a:pt x="3525" y="7344"/>
                  </a:cubicBezTo>
                  <a:cubicBezTo>
                    <a:pt x="3430" y="7189"/>
                    <a:pt x="3454" y="6987"/>
                    <a:pt x="3608" y="6880"/>
                  </a:cubicBezTo>
                  <a:lnTo>
                    <a:pt x="4180" y="6463"/>
                  </a:lnTo>
                  <a:lnTo>
                    <a:pt x="4216" y="6451"/>
                  </a:lnTo>
                  <a:cubicBezTo>
                    <a:pt x="4274" y="6407"/>
                    <a:pt x="4344" y="6386"/>
                    <a:pt x="4415" y="6386"/>
                  </a:cubicBezTo>
                  <a:close/>
                  <a:moveTo>
                    <a:pt x="2894" y="2594"/>
                  </a:moveTo>
                  <a:lnTo>
                    <a:pt x="3168" y="2760"/>
                  </a:lnTo>
                  <a:cubicBezTo>
                    <a:pt x="3193" y="2769"/>
                    <a:pt x="3212" y="2777"/>
                    <a:pt x="3234" y="2777"/>
                  </a:cubicBezTo>
                  <a:cubicBezTo>
                    <a:pt x="3243" y="2777"/>
                    <a:pt x="3253" y="2776"/>
                    <a:pt x="3263" y="2772"/>
                  </a:cubicBezTo>
                  <a:lnTo>
                    <a:pt x="3977" y="2677"/>
                  </a:lnTo>
                  <a:lnTo>
                    <a:pt x="4239" y="2784"/>
                  </a:lnTo>
                  <a:lnTo>
                    <a:pt x="4097" y="3379"/>
                  </a:lnTo>
                  <a:lnTo>
                    <a:pt x="4097" y="3415"/>
                  </a:lnTo>
                  <a:lnTo>
                    <a:pt x="4097" y="4701"/>
                  </a:lnTo>
                  <a:cubicBezTo>
                    <a:pt x="4097" y="5154"/>
                    <a:pt x="4454" y="5511"/>
                    <a:pt x="4894" y="5511"/>
                  </a:cubicBezTo>
                  <a:cubicBezTo>
                    <a:pt x="5347" y="5511"/>
                    <a:pt x="5704" y="5154"/>
                    <a:pt x="5704" y="4701"/>
                  </a:cubicBezTo>
                  <a:lnTo>
                    <a:pt x="5704" y="3439"/>
                  </a:lnTo>
                  <a:lnTo>
                    <a:pt x="5728" y="3391"/>
                  </a:lnTo>
                  <a:lnTo>
                    <a:pt x="8919" y="5118"/>
                  </a:lnTo>
                  <a:cubicBezTo>
                    <a:pt x="9061" y="5261"/>
                    <a:pt x="9121" y="5463"/>
                    <a:pt x="9038" y="5630"/>
                  </a:cubicBezTo>
                  <a:cubicBezTo>
                    <a:pt x="8973" y="5742"/>
                    <a:pt x="8860" y="5806"/>
                    <a:pt x="8742" y="5806"/>
                  </a:cubicBezTo>
                  <a:cubicBezTo>
                    <a:pt x="8685" y="5806"/>
                    <a:pt x="8627" y="5792"/>
                    <a:pt x="8573" y="5761"/>
                  </a:cubicBezTo>
                  <a:lnTo>
                    <a:pt x="6799" y="4796"/>
                  </a:lnTo>
                  <a:cubicBezTo>
                    <a:pt x="6777" y="4781"/>
                    <a:pt x="6753" y="4775"/>
                    <a:pt x="6730" y="4775"/>
                  </a:cubicBezTo>
                  <a:cubicBezTo>
                    <a:pt x="6679" y="4775"/>
                    <a:pt x="6630" y="4807"/>
                    <a:pt x="6597" y="4856"/>
                  </a:cubicBezTo>
                  <a:cubicBezTo>
                    <a:pt x="6549" y="4927"/>
                    <a:pt x="6585" y="5023"/>
                    <a:pt x="6656" y="5058"/>
                  </a:cubicBezTo>
                  <a:lnTo>
                    <a:pt x="8133" y="5868"/>
                  </a:lnTo>
                  <a:cubicBezTo>
                    <a:pt x="8288" y="5951"/>
                    <a:pt x="8347" y="6166"/>
                    <a:pt x="8264" y="6332"/>
                  </a:cubicBezTo>
                  <a:cubicBezTo>
                    <a:pt x="8198" y="6439"/>
                    <a:pt x="8080" y="6501"/>
                    <a:pt x="7959" y="6501"/>
                  </a:cubicBezTo>
                  <a:cubicBezTo>
                    <a:pt x="7905" y="6501"/>
                    <a:pt x="7851" y="6489"/>
                    <a:pt x="7799" y="6463"/>
                  </a:cubicBezTo>
                  <a:lnTo>
                    <a:pt x="6299" y="5642"/>
                  </a:lnTo>
                  <a:cubicBezTo>
                    <a:pt x="6277" y="5627"/>
                    <a:pt x="6252" y="5620"/>
                    <a:pt x="6227" y="5620"/>
                  </a:cubicBezTo>
                  <a:cubicBezTo>
                    <a:pt x="6173" y="5620"/>
                    <a:pt x="6118" y="5652"/>
                    <a:pt x="6085" y="5701"/>
                  </a:cubicBezTo>
                  <a:cubicBezTo>
                    <a:pt x="6049" y="5773"/>
                    <a:pt x="6073" y="5868"/>
                    <a:pt x="6144" y="5916"/>
                  </a:cubicBezTo>
                  <a:lnTo>
                    <a:pt x="7371" y="6570"/>
                  </a:lnTo>
                  <a:cubicBezTo>
                    <a:pt x="7537" y="6654"/>
                    <a:pt x="7597" y="6868"/>
                    <a:pt x="7502" y="7023"/>
                  </a:cubicBezTo>
                  <a:cubicBezTo>
                    <a:pt x="7444" y="7139"/>
                    <a:pt x="7322" y="7203"/>
                    <a:pt x="7197" y="7203"/>
                  </a:cubicBezTo>
                  <a:cubicBezTo>
                    <a:pt x="7143" y="7203"/>
                    <a:pt x="7088" y="7191"/>
                    <a:pt x="7037" y="7166"/>
                  </a:cubicBezTo>
                  <a:lnTo>
                    <a:pt x="5775" y="6463"/>
                  </a:lnTo>
                  <a:cubicBezTo>
                    <a:pt x="5753" y="6448"/>
                    <a:pt x="5728" y="6442"/>
                    <a:pt x="5704" y="6442"/>
                  </a:cubicBezTo>
                  <a:cubicBezTo>
                    <a:pt x="5650" y="6442"/>
                    <a:pt x="5597" y="6474"/>
                    <a:pt x="5573" y="6523"/>
                  </a:cubicBezTo>
                  <a:cubicBezTo>
                    <a:pt x="5525" y="6594"/>
                    <a:pt x="5549" y="6689"/>
                    <a:pt x="5632" y="6725"/>
                  </a:cubicBezTo>
                  <a:lnTo>
                    <a:pt x="6609" y="7261"/>
                  </a:lnTo>
                  <a:cubicBezTo>
                    <a:pt x="6775" y="7356"/>
                    <a:pt x="6835" y="7559"/>
                    <a:pt x="6740" y="7725"/>
                  </a:cubicBezTo>
                  <a:cubicBezTo>
                    <a:pt x="6683" y="7838"/>
                    <a:pt x="6567" y="7902"/>
                    <a:pt x="6450" y="7902"/>
                  </a:cubicBezTo>
                  <a:cubicBezTo>
                    <a:pt x="6394" y="7902"/>
                    <a:pt x="6337" y="7887"/>
                    <a:pt x="6287" y="7856"/>
                  </a:cubicBezTo>
                  <a:lnTo>
                    <a:pt x="5597" y="7487"/>
                  </a:lnTo>
                  <a:cubicBezTo>
                    <a:pt x="5597" y="7344"/>
                    <a:pt x="5549" y="7201"/>
                    <a:pt x="5466" y="7082"/>
                  </a:cubicBezTo>
                  <a:cubicBezTo>
                    <a:pt x="5347" y="6939"/>
                    <a:pt x="5168" y="6844"/>
                    <a:pt x="4990" y="6832"/>
                  </a:cubicBezTo>
                  <a:cubicBezTo>
                    <a:pt x="4990" y="6820"/>
                    <a:pt x="4990" y="6808"/>
                    <a:pt x="5001" y="6785"/>
                  </a:cubicBezTo>
                  <a:cubicBezTo>
                    <a:pt x="5037" y="6606"/>
                    <a:pt x="4990" y="6451"/>
                    <a:pt x="4882" y="6308"/>
                  </a:cubicBezTo>
                  <a:cubicBezTo>
                    <a:pt x="4763" y="6166"/>
                    <a:pt x="4585" y="6070"/>
                    <a:pt x="4406" y="6058"/>
                  </a:cubicBezTo>
                  <a:cubicBezTo>
                    <a:pt x="4406" y="6046"/>
                    <a:pt x="4406" y="6035"/>
                    <a:pt x="4418" y="6011"/>
                  </a:cubicBezTo>
                  <a:cubicBezTo>
                    <a:pt x="4454" y="5832"/>
                    <a:pt x="4406" y="5677"/>
                    <a:pt x="4299" y="5535"/>
                  </a:cubicBezTo>
                  <a:cubicBezTo>
                    <a:pt x="4180" y="5392"/>
                    <a:pt x="4001" y="5296"/>
                    <a:pt x="3823" y="5284"/>
                  </a:cubicBezTo>
                  <a:cubicBezTo>
                    <a:pt x="3823" y="5273"/>
                    <a:pt x="3823" y="5261"/>
                    <a:pt x="3847" y="5237"/>
                  </a:cubicBezTo>
                  <a:cubicBezTo>
                    <a:pt x="3870" y="5058"/>
                    <a:pt x="3823" y="4903"/>
                    <a:pt x="3727" y="4761"/>
                  </a:cubicBezTo>
                  <a:cubicBezTo>
                    <a:pt x="3600" y="4597"/>
                    <a:pt x="3413" y="4515"/>
                    <a:pt x="3222" y="4515"/>
                  </a:cubicBezTo>
                  <a:cubicBezTo>
                    <a:pt x="3093" y="4515"/>
                    <a:pt x="2962" y="4553"/>
                    <a:pt x="2846" y="4630"/>
                  </a:cubicBezTo>
                  <a:lnTo>
                    <a:pt x="1775" y="5404"/>
                  </a:lnTo>
                  <a:lnTo>
                    <a:pt x="1382" y="5201"/>
                  </a:lnTo>
                  <a:lnTo>
                    <a:pt x="2894" y="2594"/>
                  </a:lnTo>
                  <a:close/>
                  <a:moveTo>
                    <a:pt x="5009" y="7159"/>
                  </a:moveTo>
                  <a:cubicBezTo>
                    <a:pt x="5109" y="7159"/>
                    <a:pt x="5207" y="7205"/>
                    <a:pt x="5263" y="7297"/>
                  </a:cubicBezTo>
                  <a:cubicBezTo>
                    <a:pt x="5311" y="7356"/>
                    <a:pt x="5347" y="7451"/>
                    <a:pt x="5335" y="7535"/>
                  </a:cubicBezTo>
                  <a:cubicBezTo>
                    <a:pt x="5311" y="7630"/>
                    <a:pt x="5263" y="7701"/>
                    <a:pt x="5192" y="7761"/>
                  </a:cubicBezTo>
                  <a:lnTo>
                    <a:pt x="4835" y="8011"/>
                  </a:lnTo>
                  <a:cubicBezTo>
                    <a:pt x="4778" y="8053"/>
                    <a:pt x="4711" y="8073"/>
                    <a:pt x="4643" y="8073"/>
                  </a:cubicBezTo>
                  <a:cubicBezTo>
                    <a:pt x="4539" y="8073"/>
                    <a:pt x="4435" y="8026"/>
                    <a:pt x="4370" y="7940"/>
                  </a:cubicBezTo>
                  <a:cubicBezTo>
                    <a:pt x="4275" y="7785"/>
                    <a:pt x="4299" y="7582"/>
                    <a:pt x="4454" y="7475"/>
                  </a:cubicBezTo>
                  <a:lnTo>
                    <a:pt x="4775" y="7237"/>
                  </a:lnTo>
                  <a:lnTo>
                    <a:pt x="4811" y="7225"/>
                  </a:lnTo>
                  <a:cubicBezTo>
                    <a:pt x="4869" y="7181"/>
                    <a:pt x="4940" y="7159"/>
                    <a:pt x="5009" y="7159"/>
                  </a:cubicBezTo>
                  <a:close/>
                  <a:moveTo>
                    <a:pt x="182" y="0"/>
                  </a:moveTo>
                  <a:cubicBezTo>
                    <a:pt x="131" y="0"/>
                    <a:pt x="81" y="32"/>
                    <a:pt x="48" y="81"/>
                  </a:cubicBezTo>
                  <a:cubicBezTo>
                    <a:pt x="1" y="153"/>
                    <a:pt x="25" y="248"/>
                    <a:pt x="108" y="284"/>
                  </a:cubicBezTo>
                  <a:lnTo>
                    <a:pt x="2430" y="1629"/>
                  </a:lnTo>
                  <a:lnTo>
                    <a:pt x="418" y="5094"/>
                  </a:lnTo>
                  <a:lnTo>
                    <a:pt x="251" y="5011"/>
                  </a:lnTo>
                  <a:cubicBezTo>
                    <a:pt x="226" y="4994"/>
                    <a:pt x="200" y="4986"/>
                    <a:pt x="175" y="4986"/>
                  </a:cubicBezTo>
                  <a:cubicBezTo>
                    <a:pt x="126" y="4986"/>
                    <a:pt x="80" y="5015"/>
                    <a:pt x="48" y="5070"/>
                  </a:cubicBezTo>
                  <a:cubicBezTo>
                    <a:pt x="1" y="5142"/>
                    <a:pt x="25" y="5225"/>
                    <a:pt x="108" y="5273"/>
                  </a:cubicBezTo>
                  <a:lnTo>
                    <a:pt x="906" y="5737"/>
                  </a:lnTo>
                  <a:cubicBezTo>
                    <a:pt x="932" y="5752"/>
                    <a:pt x="958" y="5759"/>
                    <a:pt x="983" y="5759"/>
                  </a:cubicBezTo>
                  <a:cubicBezTo>
                    <a:pt x="1038" y="5759"/>
                    <a:pt x="1087" y="5726"/>
                    <a:pt x="1120" y="5677"/>
                  </a:cubicBezTo>
                  <a:lnTo>
                    <a:pt x="1239" y="5463"/>
                  </a:lnTo>
                  <a:lnTo>
                    <a:pt x="1561" y="5642"/>
                  </a:lnTo>
                  <a:cubicBezTo>
                    <a:pt x="1465" y="5856"/>
                    <a:pt x="1465" y="6106"/>
                    <a:pt x="1608" y="6320"/>
                  </a:cubicBezTo>
                  <a:cubicBezTo>
                    <a:pt x="1727" y="6499"/>
                    <a:pt x="1942" y="6582"/>
                    <a:pt x="2132" y="6582"/>
                  </a:cubicBezTo>
                  <a:cubicBezTo>
                    <a:pt x="2192" y="6582"/>
                    <a:pt x="2263" y="6570"/>
                    <a:pt x="2323" y="6558"/>
                  </a:cubicBezTo>
                  <a:cubicBezTo>
                    <a:pt x="2323" y="6689"/>
                    <a:pt x="2370" y="6820"/>
                    <a:pt x="2442" y="6928"/>
                  </a:cubicBezTo>
                  <a:cubicBezTo>
                    <a:pt x="2561" y="7094"/>
                    <a:pt x="2751" y="7178"/>
                    <a:pt x="2965" y="7178"/>
                  </a:cubicBezTo>
                  <a:cubicBezTo>
                    <a:pt x="3025" y="7178"/>
                    <a:pt x="3096" y="7166"/>
                    <a:pt x="3156" y="7154"/>
                  </a:cubicBezTo>
                  <a:cubicBezTo>
                    <a:pt x="3156" y="7285"/>
                    <a:pt x="3204" y="7404"/>
                    <a:pt x="3275" y="7523"/>
                  </a:cubicBezTo>
                  <a:cubicBezTo>
                    <a:pt x="3382" y="7654"/>
                    <a:pt x="3525" y="7749"/>
                    <a:pt x="3692" y="7773"/>
                  </a:cubicBezTo>
                  <a:cubicBezTo>
                    <a:pt x="3716" y="7773"/>
                    <a:pt x="3763" y="7785"/>
                    <a:pt x="3799" y="7785"/>
                  </a:cubicBezTo>
                  <a:cubicBezTo>
                    <a:pt x="3858" y="7785"/>
                    <a:pt x="3930" y="7773"/>
                    <a:pt x="3989" y="7761"/>
                  </a:cubicBezTo>
                  <a:cubicBezTo>
                    <a:pt x="3989" y="7892"/>
                    <a:pt x="4037" y="8011"/>
                    <a:pt x="4108" y="8130"/>
                  </a:cubicBezTo>
                  <a:cubicBezTo>
                    <a:pt x="4216" y="8261"/>
                    <a:pt x="4358" y="8356"/>
                    <a:pt x="4525" y="8380"/>
                  </a:cubicBezTo>
                  <a:cubicBezTo>
                    <a:pt x="4549" y="8380"/>
                    <a:pt x="4597" y="8404"/>
                    <a:pt x="4632" y="8404"/>
                  </a:cubicBezTo>
                  <a:cubicBezTo>
                    <a:pt x="4763" y="8404"/>
                    <a:pt x="4894" y="8356"/>
                    <a:pt x="5001" y="8285"/>
                  </a:cubicBezTo>
                  <a:lnTo>
                    <a:pt x="5359" y="8023"/>
                  </a:lnTo>
                  <a:cubicBezTo>
                    <a:pt x="5430" y="7963"/>
                    <a:pt x="5490" y="7904"/>
                    <a:pt x="5537" y="7820"/>
                  </a:cubicBezTo>
                  <a:lnTo>
                    <a:pt x="6156" y="8166"/>
                  </a:lnTo>
                  <a:cubicBezTo>
                    <a:pt x="6252" y="8201"/>
                    <a:pt x="6359" y="8237"/>
                    <a:pt x="6478" y="8237"/>
                  </a:cubicBezTo>
                  <a:cubicBezTo>
                    <a:pt x="6537" y="8237"/>
                    <a:pt x="6597" y="8225"/>
                    <a:pt x="6656" y="8201"/>
                  </a:cubicBezTo>
                  <a:cubicBezTo>
                    <a:pt x="6811" y="8166"/>
                    <a:pt x="6954" y="8047"/>
                    <a:pt x="7037" y="7892"/>
                  </a:cubicBezTo>
                  <a:cubicBezTo>
                    <a:pt x="7097" y="7773"/>
                    <a:pt x="7133" y="7642"/>
                    <a:pt x="7109" y="7523"/>
                  </a:cubicBezTo>
                  <a:cubicBezTo>
                    <a:pt x="7156" y="7523"/>
                    <a:pt x="7192" y="7535"/>
                    <a:pt x="7228" y="7535"/>
                  </a:cubicBezTo>
                  <a:cubicBezTo>
                    <a:pt x="7454" y="7535"/>
                    <a:pt x="7680" y="7416"/>
                    <a:pt x="7799" y="7213"/>
                  </a:cubicBezTo>
                  <a:cubicBezTo>
                    <a:pt x="7859" y="7094"/>
                    <a:pt x="7883" y="6951"/>
                    <a:pt x="7871" y="6832"/>
                  </a:cubicBezTo>
                  <a:cubicBezTo>
                    <a:pt x="7918" y="6832"/>
                    <a:pt x="7942" y="6856"/>
                    <a:pt x="7990" y="6856"/>
                  </a:cubicBezTo>
                  <a:cubicBezTo>
                    <a:pt x="8216" y="6856"/>
                    <a:pt x="8442" y="6737"/>
                    <a:pt x="8561" y="6523"/>
                  </a:cubicBezTo>
                  <a:cubicBezTo>
                    <a:pt x="8621" y="6404"/>
                    <a:pt x="8645" y="6273"/>
                    <a:pt x="8633" y="6154"/>
                  </a:cubicBezTo>
                  <a:cubicBezTo>
                    <a:pt x="8680" y="6154"/>
                    <a:pt x="8704" y="6166"/>
                    <a:pt x="8752" y="6166"/>
                  </a:cubicBezTo>
                  <a:cubicBezTo>
                    <a:pt x="8811" y="6166"/>
                    <a:pt x="8871" y="6154"/>
                    <a:pt x="8930" y="6142"/>
                  </a:cubicBezTo>
                  <a:cubicBezTo>
                    <a:pt x="9097" y="6094"/>
                    <a:pt x="9228" y="5975"/>
                    <a:pt x="9311" y="5820"/>
                  </a:cubicBezTo>
                  <a:cubicBezTo>
                    <a:pt x="9407" y="5677"/>
                    <a:pt x="9419" y="5499"/>
                    <a:pt x="9359" y="5332"/>
                  </a:cubicBezTo>
                  <a:cubicBezTo>
                    <a:pt x="9347" y="5284"/>
                    <a:pt x="9335" y="5261"/>
                    <a:pt x="9311" y="5213"/>
                  </a:cubicBezTo>
                  <a:lnTo>
                    <a:pt x="9585" y="5023"/>
                  </a:lnTo>
                  <a:lnTo>
                    <a:pt x="9728" y="5201"/>
                  </a:lnTo>
                  <a:cubicBezTo>
                    <a:pt x="9756" y="5236"/>
                    <a:pt x="9804" y="5254"/>
                    <a:pt x="9853" y="5254"/>
                  </a:cubicBezTo>
                  <a:cubicBezTo>
                    <a:pt x="9889" y="5254"/>
                    <a:pt x="9925" y="5245"/>
                    <a:pt x="9954" y="5225"/>
                  </a:cubicBezTo>
                  <a:lnTo>
                    <a:pt x="10371" y="4903"/>
                  </a:lnTo>
                  <a:cubicBezTo>
                    <a:pt x="10431" y="4808"/>
                    <a:pt x="10431" y="4725"/>
                    <a:pt x="10395" y="4653"/>
                  </a:cubicBezTo>
                  <a:cubicBezTo>
                    <a:pt x="10350" y="4616"/>
                    <a:pt x="10300" y="4592"/>
                    <a:pt x="10254" y="4592"/>
                  </a:cubicBezTo>
                  <a:cubicBezTo>
                    <a:pt x="10228" y="4592"/>
                    <a:pt x="10202" y="4600"/>
                    <a:pt x="10181" y="4618"/>
                  </a:cubicBezTo>
                  <a:lnTo>
                    <a:pt x="9883" y="4856"/>
                  </a:lnTo>
                  <a:lnTo>
                    <a:pt x="7454" y="1689"/>
                  </a:lnTo>
                  <a:lnTo>
                    <a:pt x="8835" y="796"/>
                  </a:lnTo>
                  <a:cubicBezTo>
                    <a:pt x="8919" y="748"/>
                    <a:pt x="8930" y="665"/>
                    <a:pt x="8883" y="582"/>
                  </a:cubicBezTo>
                  <a:cubicBezTo>
                    <a:pt x="8854" y="539"/>
                    <a:pt x="8813" y="517"/>
                    <a:pt x="8769" y="517"/>
                  </a:cubicBezTo>
                  <a:cubicBezTo>
                    <a:pt x="8740" y="517"/>
                    <a:pt x="8709" y="527"/>
                    <a:pt x="8680" y="546"/>
                  </a:cubicBezTo>
                  <a:lnTo>
                    <a:pt x="7156" y="1522"/>
                  </a:lnTo>
                  <a:cubicBezTo>
                    <a:pt x="7085" y="1570"/>
                    <a:pt x="7073" y="1677"/>
                    <a:pt x="7109" y="1748"/>
                  </a:cubicBezTo>
                  <a:lnTo>
                    <a:pt x="7395" y="2106"/>
                  </a:lnTo>
                  <a:lnTo>
                    <a:pt x="7204" y="2248"/>
                  </a:lnTo>
                  <a:lnTo>
                    <a:pt x="6418" y="1998"/>
                  </a:lnTo>
                  <a:cubicBezTo>
                    <a:pt x="6406" y="1998"/>
                    <a:pt x="6383" y="1986"/>
                    <a:pt x="6371" y="1986"/>
                  </a:cubicBezTo>
                  <a:lnTo>
                    <a:pt x="4585" y="1986"/>
                  </a:lnTo>
                  <a:cubicBezTo>
                    <a:pt x="4513" y="1986"/>
                    <a:pt x="4454" y="2034"/>
                    <a:pt x="4442" y="2106"/>
                  </a:cubicBezTo>
                  <a:lnTo>
                    <a:pt x="4335" y="2510"/>
                  </a:lnTo>
                  <a:lnTo>
                    <a:pt x="4073" y="2403"/>
                  </a:lnTo>
                  <a:cubicBezTo>
                    <a:pt x="4049" y="2391"/>
                    <a:pt x="4037" y="2391"/>
                    <a:pt x="4001" y="2391"/>
                  </a:cubicBezTo>
                  <a:lnTo>
                    <a:pt x="3287" y="2475"/>
                  </a:lnTo>
                  <a:lnTo>
                    <a:pt x="3049" y="2344"/>
                  </a:lnTo>
                  <a:lnTo>
                    <a:pt x="3275" y="1939"/>
                  </a:lnTo>
                  <a:cubicBezTo>
                    <a:pt x="3323" y="1867"/>
                    <a:pt x="3287" y="1772"/>
                    <a:pt x="3215" y="1736"/>
                  </a:cubicBezTo>
                  <a:lnTo>
                    <a:pt x="251" y="22"/>
                  </a:lnTo>
                  <a:cubicBezTo>
                    <a:pt x="228" y="7"/>
                    <a:pt x="205" y="0"/>
                    <a:pt x="182"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350" name="Google Shape;1350;p138"/>
            <p:cNvSpPr/>
            <p:nvPr/>
          </p:nvSpPr>
          <p:spPr>
            <a:xfrm>
              <a:off x="6965173" y="2009304"/>
              <a:ext cx="38670" cy="27181"/>
            </a:xfrm>
            <a:custGeom>
              <a:avLst/>
              <a:gdLst/>
              <a:ahLst/>
              <a:cxnLst/>
              <a:rect l="l" t="t" r="r" b="b"/>
              <a:pathLst>
                <a:path w="1215" h="854" extrusionOk="0">
                  <a:moveTo>
                    <a:pt x="1023" y="1"/>
                  </a:moveTo>
                  <a:cubicBezTo>
                    <a:pt x="995" y="1"/>
                    <a:pt x="966" y="8"/>
                    <a:pt x="941" y="20"/>
                  </a:cubicBezTo>
                  <a:lnTo>
                    <a:pt x="95" y="580"/>
                  </a:lnTo>
                  <a:cubicBezTo>
                    <a:pt x="12" y="616"/>
                    <a:pt x="0" y="711"/>
                    <a:pt x="48" y="782"/>
                  </a:cubicBezTo>
                  <a:cubicBezTo>
                    <a:pt x="83" y="830"/>
                    <a:pt x="119" y="854"/>
                    <a:pt x="179" y="854"/>
                  </a:cubicBezTo>
                  <a:cubicBezTo>
                    <a:pt x="214" y="854"/>
                    <a:pt x="238" y="842"/>
                    <a:pt x="274" y="830"/>
                  </a:cubicBezTo>
                  <a:lnTo>
                    <a:pt x="1119" y="282"/>
                  </a:lnTo>
                  <a:cubicBezTo>
                    <a:pt x="1179" y="235"/>
                    <a:pt x="1214" y="140"/>
                    <a:pt x="1155" y="68"/>
                  </a:cubicBezTo>
                  <a:cubicBezTo>
                    <a:pt x="1124" y="22"/>
                    <a:pt x="1074" y="1"/>
                    <a:pt x="102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1351" name="Google Shape;1351;p138"/>
          <p:cNvGrpSpPr/>
          <p:nvPr/>
        </p:nvGrpSpPr>
        <p:grpSpPr>
          <a:xfrm>
            <a:off x="9327057" y="2786508"/>
            <a:ext cx="1224443" cy="1153523"/>
            <a:chOff x="7098912" y="1969392"/>
            <a:chExt cx="359651" cy="361560"/>
          </a:xfrm>
        </p:grpSpPr>
        <p:sp>
          <p:nvSpPr>
            <p:cNvPr id="1352" name="Google Shape;1352;p138"/>
            <p:cNvSpPr/>
            <p:nvPr/>
          </p:nvSpPr>
          <p:spPr>
            <a:xfrm>
              <a:off x="7098912" y="2127607"/>
              <a:ext cx="134567" cy="202582"/>
            </a:xfrm>
            <a:custGeom>
              <a:avLst/>
              <a:gdLst/>
              <a:ahLst/>
              <a:cxnLst/>
              <a:rect l="l" t="t" r="r" b="b"/>
              <a:pathLst>
                <a:path w="4228" h="6365" extrusionOk="0">
                  <a:moveTo>
                    <a:pt x="2108" y="331"/>
                  </a:moveTo>
                  <a:cubicBezTo>
                    <a:pt x="2153" y="331"/>
                    <a:pt x="2198" y="334"/>
                    <a:pt x="2239" y="340"/>
                  </a:cubicBezTo>
                  <a:cubicBezTo>
                    <a:pt x="2978" y="399"/>
                    <a:pt x="3537" y="1042"/>
                    <a:pt x="3537" y="1780"/>
                  </a:cubicBezTo>
                  <a:cubicBezTo>
                    <a:pt x="3537" y="2483"/>
                    <a:pt x="3704" y="3138"/>
                    <a:pt x="3847" y="3483"/>
                  </a:cubicBezTo>
                  <a:lnTo>
                    <a:pt x="3847" y="3495"/>
                  </a:lnTo>
                  <a:cubicBezTo>
                    <a:pt x="3656" y="3602"/>
                    <a:pt x="3335" y="3793"/>
                    <a:pt x="2787" y="3912"/>
                  </a:cubicBezTo>
                  <a:lnTo>
                    <a:pt x="2787" y="3864"/>
                  </a:lnTo>
                  <a:lnTo>
                    <a:pt x="2787" y="3531"/>
                  </a:lnTo>
                  <a:cubicBezTo>
                    <a:pt x="3001" y="3412"/>
                    <a:pt x="3180" y="3233"/>
                    <a:pt x="3299" y="3007"/>
                  </a:cubicBezTo>
                  <a:cubicBezTo>
                    <a:pt x="3537" y="2590"/>
                    <a:pt x="3454" y="2066"/>
                    <a:pt x="3108" y="1745"/>
                  </a:cubicBezTo>
                  <a:cubicBezTo>
                    <a:pt x="2870" y="1518"/>
                    <a:pt x="2430" y="1245"/>
                    <a:pt x="1727" y="1245"/>
                  </a:cubicBezTo>
                  <a:cubicBezTo>
                    <a:pt x="1680" y="1245"/>
                    <a:pt x="1632" y="1268"/>
                    <a:pt x="1608" y="1292"/>
                  </a:cubicBezTo>
                  <a:lnTo>
                    <a:pt x="1251" y="1649"/>
                  </a:lnTo>
                  <a:cubicBezTo>
                    <a:pt x="1192" y="1709"/>
                    <a:pt x="1192" y="1816"/>
                    <a:pt x="1251" y="1888"/>
                  </a:cubicBezTo>
                  <a:cubicBezTo>
                    <a:pt x="1281" y="1917"/>
                    <a:pt x="1323" y="1932"/>
                    <a:pt x="1366" y="1932"/>
                  </a:cubicBezTo>
                  <a:cubicBezTo>
                    <a:pt x="1409" y="1932"/>
                    <a:pt x="1454" y="1917"/>
                    <a:pt x="1489" y="1888"/>
                  </a:cubicBezTo>
                  <a:lnTo>
                    <a:pt x="1799" y="1578"/>
                  </a:lnTo>
                  <a:cubicBezTo>
                    <a:pt x="2239" y="1590"/>
                    <a:pt x="2608" y="1721"/>
                    <a:pt x="2882" y="1983"/>
                  </a:cubicBezTo>
                  <a:cubicBezTo>
                    <a:pt x="3120" y="2185"/>
                    <a:pt x="3180" y="2542"/>
                    <a:pt x="3025" y="2828"/>
                  </a:cubicBezTo>
                  <a:cubicBezTo>
                    <a:pt x="2823" y="3173"/>
                    <a:pt x="2466" y="3376"/>
                    <a:pt x="2085" y="3376"/>
                  </a:cubicBezTo>
                  <a:cubicBezTo>
                    <a:pt x="1489" y="3376"/>
                    <a:pt x="1013" y="2900"/>
                    <a:pt x="1013" y="2304"/>
                  </a:cubicBezTo>
                  <a:cubicBezTo>
                    <a:pt x="1013" y="2209"/>
                    <a:pt x="942" y="2138"/>
                    <a:pt x="846" y="2138"/>
                  </a:cubicBezTo>
                  <a:cubicBezTo>
                    <a:pt x="763" y="2138"/>
                    <a:pt x="680" y="2209"/>
                    <a:pt x="680" y="2304"/>
                  </a:cubicBezTo>
                  <a:cubicBezTo>
                    <a:pt x="680" y="2828"/>
                    <a:pt x="965" y="3292"/>
                    <a:pt x="1394" y="3519"/>
                  </a:cubicBezTo>
                  <a:lnTo>
                    <a:pt x="1394" y="3852"/>
                  </a:lnTo>
                  <a:lnTo>
                    <a:pt x="1394" y="3900"/>
                  </a:lnTo>
                  <a:cubicBezTo>
                    <a:pt x="834" y="3781"/>
                    <a:pt x="501" y="3602"/>
                    <a:pt x="370" y="3495"/>
                  </a:cubicBezTo>
                  <a:cubicBezTo>
                    <a:pt x="370" y="3495"/>
                    <a:pt x="358" y="3495"/>
                    <a:pt x="370" y="3483"/>
                  </a:cubicBezTo>
                  <a:cubicBezTo>
                    <a:pt x="525" y="3138"/>
                    <a:pt x="680" y="2483"/>
                    <a:pt x="680" y="1780"/>
                  </a:cubicBezTo>
                  <a:cubicBezTo>
                    <a:pt x="680" y="1042"/>
                    <a:pt x="1251" y="399"/>
                    <a:pt x="1977" y="340"/>
                  </a:cubicBezTo>
                  <a:cubicBezTo>
                    <a:pt x="2019" y="334"/>
                    <a:pt x="2064" y="331"/>
                    <a:pt x="2108" y="331"/>
                  </a:cubicBezTo>
                  <a:close/>
                  <a:moveTo>
                    <a:pt x="2442" y="3662"/>
                  </a:moveTo>
                  <a:lnTo>
                    <a:pt x="2442" y="3852"/>
                  </a:lnTo>
                  <a:cubicBezTo>
                    <a:pt x="2442" y="4043"/>
                    <a:pt x="2549" y="4221"/>
                    <a:pt x="2727" y="4316"/>
                  </a:cubicBezTo>
                  <a:lnTo>
                    <a:pt x="2823" y="4376"/>
                  </a:lnTo>
                  <a:cubicBezTo>
                    <a:pt x="2680" y="4626"/>
                    <a:pt x="2382" y="4793"/>
                    <a:pt x="2073" y="4793"/>
                  </a:cubicBezTo>
                  <a:cubicBezTo>
                    <a:pt x="1751" y="4793"/>
                    <a:pt x="1477" y="4626"/>
                    <a:pt x="1311" y="4376"/>
                  </a:cubicBezTo>
                  <a:lnTo>
                    <a:pt x="1418" y="4316"/>
                  </a:lnTo>
                  <a:cubicBezTo>
                    <a:pt x="1596" y="4221"/>
                    <a:pt x="1692" y="4043"/>
                    <a:pt x="1692" y="3852"/>
                  </a:cubicBezTo>
                  <a:lnTo>
                    <a:pt x="1692" y="3662"/>
                  </a:lnTo>
                  <a:cubicBezTo>
                    <a:pt x="1811" y="3685"/>
                    <a:pt x="1930" y="3709"/>
                    <a:pt x="2073" y="3709"/>
                  </a:cubicBezTo>
                  <a:cubicBezTo>
                    <a:pt x="2192" y="3709"/>
                    <a:pt x="2323" y="3685"/>
                    <a:pt x="2442" y="3662"/>
                  </a:cubicBezTo>
                  <a:close/>
                  <a:moveTo>
                    <a:pt x="2096" y="0"/>
                  </a:moveTo>
                  <a:cubicBezTo>
                    <a:pt x="2040" y="0"/>
                    <a:pt x="1983" y="6"/>
                    <a:pt x="1930" y="18"/>
                  </a:cubicBezTo>
                  <a:cubicBezTo>
                    <a:pt x="1037" y="102"/>
                    <a:pt x="334" y="875"/>
                    <a:pt x="334" y="1780"/>
                  </a:cubicBezTo>
                  <a:cubicBezTo>
                    <a:pt x="334" y="2435"/>
                    <a:pt x="180" y="3042"/>
                    <a:pt x="60" y="3364"/>
                  </a:cubicBezTo>
                  <a:cubicBezTo>
                    <a:pt x="1" y="3507"/>
                    <a:pt x="37" y="3673"/>
                    <a:pt x="180" y="3781"/>
                  </a:cubicBezTo>
                  <a:cubicBezTo>
                    <a:pt x="311" y="3888"/>
                    <a:pt x="596" y="4043"/>
                    <a:pt x="1037" y="4162"/>
                  </a:cubicBezTo>
                  <a:lnTo>
                    <a:pt x="382" y="4495"/>
                  </a:lnTo>
                  <a:cubicBezTo>
                    <a:pt x="144" y="4614"/>
                    <a:pt x="1" y="4852"/>
                    <a:pt x="1" y="5114"/>
                  </a:cubicBezTo>
                  <a:lnTo>
                    <a:pt x="1" y="6209"/>
                  </a:lnTo>
                  <a:cubicBezTo>
                    <a:pt x="1" y="6293"/>
                    <a:pt x="72" y="6364"/>
                    <a:pt x="156" y="6364"/>
                  </a:cubicBezTo>
                  <a:cubicBezTo>
                    <a:pt x="251" y="6364"/>
                    <a:pt x="322" y="6293"/>
                    <a:pt x="322" y="6209"/>
                  </a:cubicBezTo>
                  <a:lnTo>
                    <a:pt x="322" y="5114"/>
                  </a:lnTo>
                  <a:cubicBezTo>
                    <a:pt x="322" y="4983"/>
                    <a:pt x="394" y="4852"/>
                    <a:pt x="537" y="4793"/>
                  </a:cubicBezTo>
                  <a:lnTo>
                    <a:pt x="1049" y="4519"/>
                  </a:lnTo>
                  <a:cubicBezTo>
                    <a:pt x="1275" y="4900"/>
                    <a:pt x="1680" y="5138"/>
                    <a:pt x="2108" y="5138"/>
                  </a:cubicBezTo>
                  <a:cubicBezTo>
                    <a:pt x="2561" y="5138"/>
                    <a:pt x="2942" y="4900"/>
                    <a:pt x="3168" y="4519"/>
                  </a:cubicBezTo>
                  <a:lnTo>
                    <a:pt x="3692" y="4793"/>
                  </a:lnTo>
                  <a:cubicBezTo>
                    <a:pt x="3811" y="4852"/>
                    <a:pt x="3894" y="4983"/>
                    <a:pt x="3894" y="5114"/>
                  </a:cubicBezTo>
                  <a:lnTo>
                    <a:pt x="3894" y="6209"/>
                  </a:lnTo>
                  <a:cubicBezTo>
                    <a:pt x="3894" y="6293"/>
                    <a:pt x="3966" y="6364"/>
                    <a:pt x="4061" y="6364"/>
                  </a:cubicBezTo>
                  <a:cubicBezTo>
                    <a:pt x="4144" y="6364"/>
                    <a:pt x="4228" y="6293"/>
                    <a:pt x="4228" y="6209"/>
                  </a:cubicBezTo>
                  <a:lnTo>
                    <a:pt x="4228" y="5114"/>
                  </a:lnTo>
                  <a:cubicBezTo>
                    <a:pt x="4192" y="4852"/>
                    <a:pt x="4049" y="4614"/>
                    <a:pt x="3811" y="4495"/>
                  </a:cubicBezTo>
                  <a:lnTo>
                    <a:pt x="3156" y="4162"/>
                  </a:lnTo>
                  <a:cubicBezTo>
                    <a:pt x="3597" y="4043"/>
                    <a:pt x="3870" y="3888"/>
                    <a:pt x="4013" y="3781"/>
                  </a:cubicBezTo>
                  <a:cubicBezTo>
                    <a:pt x="4156" y="3685"/>
                    <a:pt x="4192" y="3507"/>
                    <a:pt x="4132" y="3364"/>
                  </a:cubicBezTo>
                  <a:cubicBezTo>
                    <a:pt x="4001" y="3042"/>
                    <a:pt x="3847" y="2435"/>
                    <a:pt x="3847" y="1780"/>
                  </a:cubicBezTo>
                  <a:cubicBezTo>
                    <a:pt x="3847" y="875"/>
                    <a:pt x="3156" y="90"/>
                    <a:pt x="2263" y="18"/>
                  </a:cubicBezTo>
                  <a:cubicBezTo>
                    <a:pt x="2210" y="6"/>
                    <a:pt x="2153" y="0"/>
                    <a:pt x="2096"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3" name="Google Shape;1353;p138"/>
            <p:cNvSpPr/>
            <p:nvPr/>
          </p:nvSpPr>
          <p:spPr>
            <a:xfrm>
              <a:off x="7120141" y="2297184"/>
              <a:ext cx="10662" cy="33005"/>
            </a:xfrm>
            <a:custGeom>
              <a:avLst/>
              <a:gdLst/>
              <a:ahLst/>
              <a:cxnLst/>
              <a:rect l="l" t="t" r="r" b="b"/>
              <a:pathLst>
                <a:path w="335" h="1037" extrusionOk="0">
                  <a:moveTo>
                    <a:pt x="167" y="0"/>
                  </a:moveTo>
                  <a:cubicBezTo>
                    <a:pt x="72" y="0"/>
                    <a:pt x="1" y="72"/>
                    <a:pt x="1" y="167"/>
                  </a:cubicBezTo>
                  <a:lnTo>
                    <a:pt x="1" y="881"/>
                  </a:lnTo>
                  <a:cubicBezTo>
                    <a:pt x="1" y="965"/>
                    <a:pt x="72" y="1036"/>
                    <a:pt x="167" y="1036"/>
                  </a:cubicBezTo>
                  <a:cubicBezTo>
                    <a:pt x="251" y="1036"/>
                    <a:pt x="334" y="965"/>
                    <a:pt x="334" y="881"/>
                  </a:cubicBezTo>
                  <a:lnTo>
                    <a:pt x="334" y="167"/>
                  </a:lnTo>
                  <a:cubicBezTo>
                    <a:pt x="334" y="72"/>
                    <a:pt x="251" y="0"/>
                    <a:pt x="16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4" name="Google Shape;1354;p138"/>
            <p:cNvSpPr/>
            <p:nvPr/>
          </p:nvSpPr>
          <p:spPr>
            <a:xfrm>
              <a:off x="7199360" y="2297184"/>
              <a:ext cx="10248" cy="33005"/>
            </a:xfrm>
            <a:custGeom>
              <a:avLst/>
              <a:gdLst/>
              <a:ahLst/>
              <a:cxnLst/>
              <a:rect l="l" t="t" r="r" b="b"/>
              <a:pathLst>
                <a:path w="322" h="1037" extrusionOk="0">
                  <a:moveTo>
                    <a:pt x="167" y="0"/>
                  </a:moveTo>
                  <a:cubicBezTo>
                    <a:pt x="72" y="0"/>
                    <a:pt x="0" y="72"/>
                    <a:pt x="0" y="167"/>
                  </a:cubicBezTo>
                  <a:lnTo>
                    <a:pt x="0" y="881"/>
                  </a:lnTo>
                  <a:cubicBezTo>
                    <a:pt x="0" y="965"/>
                    <a:pt x="72" y="1036"/>
                    <a:pt x="167" y="1036"/>
                  </a:cubicBezTo>
                  <a:cubicBezTo>
                    <a:pt x="250" y="1036"/>
                    <a:pt x="322" y="965"/>
                    <a:pt x="322" y="881"/>
                  </a:cubicBezTo>
                  <a:lnTo>
                    <a:pt x="322" y="167"/>
                  </a:lnTo>
                  <a:cubicBezTo>
                    <a:pt x="322" y="72"/>
                    <a:pt x="250" y="0"/>
                    <a:pt x="16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5" name="Google Shape;1355;p138"/>
            <p:cNvSpPr/>
            <p:nvPr/>
          </p:nvSpPr>
          <p:spPr>
            <a:xfrm>
              <a:off x="7357001" y="2165704"/>
              <a:ext cx="56876" cy="17823"/>
            </a:xfrm>
            <a:custGeom>
              <a:avLst/>
              <a:gdLst/>
              <a:ahLst/>
              <a:cxnLst/>
              <a:rect l="l" t="t" r="r" b="b"/>
              <a:pathLst>
                <a:path w="1787" h="560" extrusionOk="0">
                  <a:moveTo>
                    <a:pt x="630" y="0"/>
                  </a:moveTo>
                  <a:cubicBezTo>
                    <a:pt x="478" y="0"/>
                    <a:pt x="311" y="14"/>
                    <a:pt x="131" y="48"/>
                  </a:cubicBezTo>
                  <a:cubicBezTo>
                    <a:pt x="60" y="71"/>
                    <a:pt x="0" y="143"/>
                    <a:pt x="0" y="214"/>
                  </a:cubicBezTo>
                  <a:lnTo>
                    <a:pt x="0" y="393"/>
                  </a:lnTo>
                  <a:cubicBezTo>
                    <a:pt x="0" y="488"/>
                    <a:pt x="72" y="560"/>
                    <a:pt x="167" y="560"/>
                  </a:cubicBezTo>
                  <a:cubicBezTo>
                    <a:pt x="250" y="560"/>
                    <a:pt x="322" y="488"/>
                    <a:pt x="322" y="393"/>
                  </a:cubicBezTo>
                  <a:lnTo>
                    <a:pt x="322" y="345"/>
                  </a:lnTo>
                  <a:cubicBezTo>
                    <a:pt x="436" y="334"/>
                    <a:pt x="543" y="328"/>
                    <a:pt x="642" y="328"/>
                  </a:cubicBezTo>
                  <a:cubicBezTo>
                    <a:pt x="851" y="328"/>
                    <a:pt x="1022" y="352"/>
                    <a:pt x="1143" y="393"/>
                  </a:cubicBezTo>
                  <a:cubicBezTo>
                    <a:pt x="1369" y="452"/>
                    <a:pt x="1488" y="524"/>
                    <a:pt x="1488" y="524"/>
                  </a:cubicBezTo>
                  <a:cubicBezTo>
                    <a:pt x="1512" y="548"/>
                    <a:pt x="1548" y="560"/>
                    <a:pt x="1572" y="560"/>
                  </a:cubicBezTo>
                  <a:cubicBezTo>
                    <a:pt x="1631" y="560"/>
                    <a:pt x="1679" y="524"/>
                    <a:pt x="1715" y="488"/>
                  </a:cubicBezTo>
                  <a:cubicBezTo>
                    <a:pt x="1786" y="405"/>
                    <a:pt x="1762" y="310"/>
                    <a:pt x="1679" y="262"/>
                  </a:cubicBezTo>
                  <a:cubicBezTo>
                    <a:pt x="1660" y="252"/>
                    <a:pt x="1280" y="0"/>
                    <a:pt x="63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6" name="Google Shape;1356;p138"/>
            <p:cNvSpPr/>
            <p:nvPr/>
          </p:nvSpPr>
          <p:spPr>
            <a:xfrm>
              <a:off x="7312666" y="2133113"/>
              <a:ext cx="145897" cy="197840"/>
            </a:xfrm>
            <a:custGeom>
              <a:avLst/>
              <a:gdLst/>
              <a:ahLst/>
              <a:cxnLst/>
              <a:rect l="l" t="t" r="r" b="b"/>
              <a:pathLst>
                <a:path w="4584" h="6216" extrusionOk="0">
                  <a:moveTo>
                    <a:pt x="3536" y="345"/>
                  </a:moveTo>
                  <a:lnTo>
                    <a:pt x="3536" y="1167"/>
                  </a:lnTo>
                  <a:cubicBezTo>
                    <a:pt x="3536" y="1298"/>
                    <a:pt x="3512" y="1453"/>
                    <a:pt x="3453" y="1572"/>
                  </a:cubicBezTo>
                  <a:lnTo>
                    <a:pt x="3393" y="1703"/>
                  </a:lnTo>
                  <a:cubicBezTo>
                    <a:pt x="3370" y="1726"/>
                    <a:pt x="3370" y="1750"/>
                    <a:pt x="3370" y="1774"/>
                  </a:cubicBezTo>
                  <a:lnTo>
                    <a:pt x="3370" y="2131"/>
                  </a:lnTo>
                  <a:cubicBezTo>
                    <a:pt x="3358" y="2417"/>
                    <a:pt x="3239" y="2703"/>
                    <a:pt x="3036" y="2905"/>
                  </a:cubicBezTo>
                  <a:cubicBezTo>
                    <a:pt x="2834" y="3108"/>
                    <a:pt x="2568" y="3204"/>
                    <a:pt x="2288" y="3204"/>
                  </a:cubicBezTo>
                  <a:cubicBezTo>
                    <a:pt x="2271" y="3204"/>
                    <a:pt x="2255" y="3203"/>
                    <a:pt x="2238" y="3203"/>
                  </a:cubicBezTo>
                  <a:cubicBezTo>
                    <a:pt x="1667" y="3191"/>
                    <a:pt x="1203" y="2679"/>
                    <a:pt x="1203" y="2072"/>
                  </a:cubicBezTo>
                  <a:lnTo>
                    <a:pt x="1203" y="1774"/>
                  </a:lnTo>
                  <a:cubicBezTo>
                    <a:pt x="1203" y="1750"/>
                    <a:pt x="1203" y="1726"/>
                    <a:pt x="1191" y="1703"/>
                  </a:cubicBezTo>
                  <a:lnTo>
                    <a:pt x="1131" y="1572"/>
                  </a:lnTo>
                  <a:cubicBezTo>
                    <a:pt x="1072" y="1453"/>
                    <a:pt x="1036" y="1298"/>
                    <a:pt x="1036" y="1167"/>
                  </a:cubicBezTo>
                  <a:cubicBezTo>
                    <a:pt x="1036" y="702"/>
                    <a:pt x="1405" y="345"/>
                    <a:pt x="1857" y="345"/>
                  </a:cubicBezTo>
                  <a:close/>
                  <a:moveTo>
                    <a:pt x="1726" y="3417"/>
                  </a:moveTo>
                  <a:cubicBezTo>
                    <a:pt x="1869" y="3489"/>
                    <a:pt x="2048" y="3512"/>
                    <a:pt x="2227" y="3536"/>
                  </a:cubicBezTo>
                  <a:lnTo>
                    <a:pt x="2274" y="3536"/>
                  </a:lnTo>
                  <a:cubicBezTo>
                    <a:pt x="2465" y="3536"/>
                    <a:pt x="2643" y="3489"/>
                    <a:pt x="2822" y="3429"/>
                  </a:cubicBezTo>
                  <a:lnTo>
                    <a:pt x="2822" y="3655"/>
                  </a:lnTo>
                  <a:cubicBezTo>
                    <a:pt x="2822" y="3691"/>
                    <a:pt x="2834" y="3750"/>
                    <a:pt x="2834" y="3798"/>
                  </a:cubicBezTo>
                  <a:lnTo>
                    <a:pt x="2274" y="4227"/>
                  </a:lnTo>
                  <a:lnTo>
                    <a:pt x="1703" y="3798"/>
                  </a:lnTo>
                  <a:cubicBezTo>
                    <a:pt x="1726" y="3750"/>
                    <a:pt x="1726" y="3715"/>
                    <a:pt x="1726" y="3655"/>
                  </a:cubicBezTo>
                  <a:lnTo>
                    <a:pt x="1726" y="3417"/>
                  </a:lnTo>
                  <a:close/>
                  <a:moveTo>
                    <a:pt x="1857" y="0"/>
                  </a:moveTo>
                  <a:cubicBezTo>
                    <a:pt x="1215" y="0"/>
                    <a:pt x="691" y="524"/>
                    <a:pt x="691" y="1167"/>
                  </a:cubicBezTo>
                  <a:cubicBezTo>
                    <a:pt x="691" y="1357"/>
                    <a:pt x="738" y="1548"/>
                    <a:pt x="834" y="1715"/>
                  </a:cubicBezTo>
                  <a:lnTo>
                    <a:pt x="869" y="1810"/>
                  </a:lnTo>
                  <a:lnTo>
                    <a:pt x="869" y="2072"/>
                  </a:lnTo>
                  <a:cubicBezTo>
                    <a:pt x="869" y="2536"/>
                    <a:pt x="1084" y="2941"/>
                    <a:pt x="1405" y="3215"/>
                  </a:cubicBezTo>
                  <a:lnTo>
                    <a:pt x="1405" y="3667"/>
                  </a:lnTo>
                  <a:cubicBezTo>
                    <a:pt x="1405" y="3739"/>
                    <a:pt x="1369" y="3810"/>
                    <a:pt x="1286" y="3846"/>
                  </a:cubicBezTo>
                  <a:lnTo>
                    <a:pt x="441" y="4155"/>
                  </a:lnTo>
                  <a:cubicBezTo>
                    <a:pt x="179" y="4262"/>
                    <a:pt x="0" y="4512"/>
                    <a:pt x="0" y="4810"/>
                  </a:cubicBezTo>
                  <a:lnTo>
                    <a:pt x="0" y="6048"/>
                  </a:lnTo>
                  <a:cubicBezTo>
                    <a:pt x="0" y="6132"/>
                    <a:pt x="72" y="6215"/>
                    <a:pt x="155" y="6215"/>
                  </a:cubicBezTo>
                  <a:cubicBezTo>
                    <a:pt x="250" y="6215"/>
                    <a:pt x="322" y="6132"/>
                    <a:pt x="322" y="6048"/>
                  </a:cubicBezTo>
                  <a:lnTo>
                    <a:pt x="322" y="4810"/>
                  </a:lnTo>
                  <a:cubicBezTo>
                    <a:pt x="322" y="4655"/>
                    <a:pt x="417" y="4524"/>
                    <a:pt x="560" y="4465"/>
                  </a:cubicBezTo>
                  <a:lnTo>
                    <a:pt x="1405" y="4155"/>
                  </a:lnTo>
                  <a:cubicBezTo>
                    <a:pt x="1453" y="4143"/>
                    <a:pt x="1500" y="4108"/>
                    <a:pt x="1524" y="4084"/>
                  </a:cubicBezTo>
                  <a:lnTo>
                    <a:pt x="2119" y="4524"/>
                  </a:lnTo>
                  <a:lnTo>
                    <a:pt x="2119" y="6036"/>
                  </a:lnTo>
                  <a:cubicBezTo>
                    <a:pt x="2119" y="6120"/>
                    <a:pt x="2203" y="6191"/>
                    <a:pt x="2286" y="6191"/>
                  </a:cubicBezTo>
                  <a:cubicBezTo>
                    <a:pt x="2369" y="6191"/>
                    <a:pt x="2453" y="6120"/>
                    <a:pt x="2453" y="6036"/>
                  </a:cubicBezTo>
                  <a:lnTo>
                    <a:pt x="2453" y="4512"/>
                  </a:lnTo>
                  <a:lnTo>
                    <a:pt x="3048" y="4072"/>
                  </a:lnTo>
                  <a:cubicBezTo>
                    <a:pt x="3084" y="4096"/>
                    <a:pt x="3120" y="4108"/>
                    <a:pt x="3167" y="4143"/>
                  </a:cubicBezTo>
                  <a:lnTo>
                    <a:pt x="4012" y="4453"/>
                  </a:lnTo>
                  <a:cubicBezTo>
                    <a:pt x="4155" y="4512"/>
                    <a:pt x="4251" y="4643"/>
                    <a:pt x="4251" y="4798"/>
                  </a:cubicBezTo>
                  <a:lnTo>
                    <a:pt x="4251" y="6036"/>
                  </a:lnTo>
                  <a:cubicBezTo>
                    <a:pt x="4251" y="6120"/>
                    <a:pt x="4322" y="6191"/>
                    <a:pt x="4417" y="6191"/>
                  </a:cubicBezTo>
                  <a:cubicBezTo>
                    <a:pt x="4501" y="6191"/>
                    <a:pt x="4572" y="6120"/>
                    <a:pt x="4572" y="6036"/>
                  </a:cubicBezTo>
                  <a:lnTo>
                    <a:pt x="4572" y="4798"/>
                  </a:lnTo>
                  <a:cubicBezTo>
                    <a:pt x="4584" y="4512"/>
                    <a:pt x="4382" y="4251"/>
                    <a:pt x="4120" y="4143"/>
                  </a:cubicBezTo>
                  <a:lnTo>
                    <a:pt x="3274" y="3834"/>
                  </a:lnTo>
                  <a:cubicBezTo>
                    <a:pt x="3191" y="3798"/>
                    <a:pt x="3155" y="3727"/>
                    <a:pt x="3155" y="3655"/>
                  </a:cubicBezTo>
                  <a:lnTo>
                    <a:pt x="3155" y="3215"/>
                  </a:lnTo>
                  <a:cubicBezTo>
                    <a:pt x="3179" y="3191"/>
                    <a:pt x="3227" y="3155"/>
                    <a:pt x="3250" y="3131"/>
                  </a:cubicBezTo>
                  <a:cubicBezTo>
                    <a:pt x="3536" y="2858"/>
                    <a:pt x="3691" y="2500"/>
                    <a:pt x="3691" y="2119"/>
                  </a:cubicBezTo>
                  <a:lnTo>
                    <a:pt x="3691" y="1810"/>
                  </a:lnTo>
                  <a:lnTo>
                    <a:pt x="3727" y="1715"/>
                  </a:lnTo>
                  <a:cubicBezTo>
                    <a:pt x="3822" y="1548"/>
                    <a:pt x="3870" y="1357"/>
                    <a:pt x="3870" y="1167"/>
                  </a:cubicBezTo>
                  <a:lnTo>
                    <a:pt x="3870" y="167"/>
                  </a:lnTo>
                  <a:cubicBezTo>
                    <a:pt x="3870" y="71"/>
                    <a:pt x="3786" y="0"/>
                    <a:pt x="3703"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7" name="Google Shape;1357;p138"/>
            <p:cNvSpPr/>
            <p:nvPr/>
          </p:nvSpPr>
          <p:spPr>
            <a:xfrm>
              <a:off x="7340324" y="2291486"/>
              <a:ext cx="10630" cy="38702"/>
            </a:xfrm>
            <a:custGeom>
              <a:avLst/>
              <a:gdLst/>
              <a:ahLst/>
              <a:cxnLst/>
              <a:rect l="l" t="t" r="r" b="b"/>
              <a:pathLst>
                <a:path w="334" h="1216" extrusionOk="0">
                  <a:moveTo>
                    <a:pt x="167" y="1"/>
                  </a:moveTo>
                  <a:cubicBezTo>
                    <a:pt x="84" y="1"/>
                    <a:pt x="0" y="72"/>
                    <a:pt x="0" y="167"/>
                  </a:cubicBezTo>
                  <a:lnTo>
                    <a:pt x="0" y="1060"/>
                  </a:lnTo>
                  <a:cubicBezTo>
                    <a:pt x="0" y="1144"/>
                    <a:pt x="84" y="1215"/>
                    <a:pt x="167" y="1215"/>
                  </a:cubicBezTo>
                  <a:cubicBezTo>
                    <a:pt x="262" y="1215"/>
                    <a:pt x="334" y="1144"/>
                    <a:pt x="334" y="1060"/>
                  </a:cubicBezTo>
                  <a:lnTo>
                    <a:pt x="334" y="167"/>
                  </a:lnTo>
                  <a:cubicBezTo>
                    <a:pt x="334" y="72"/>
                    <a:pt x="262" y="1"/>
                    <a:pt x="16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8" name="Google Shape;1358;p138"/>
            <p:cNvSpPr/>
            <p:nvPr/>
          </p:nvSpPr>
          <p:spPr>
            <a:xfrm>
              <a:off x="7419511" y="2291486"/>
              <a:ext cx="10630" cy="38702"/>
            </a:xfrm>
            <a:custGeom>
              <a:avLst/>
              <a:gdLst/>
              <a:ahLst/>
              <a:cxnLst/>
              <a:rect l="l" t="t" r="r" b="b"/>
              <a:pathLst>
                <a:path w="334" h="1216" extrusionOk="0">
                  <a:moveTo>
                    <a:pt x="167" y="1"/>
                  </a:moveTo>
                  <a:cubicBezTo>
                    <a:pt x="72" y="1"/>
                    <a:pt x="1" y="72"/>
                    <a:pt x="1" y="167"/>
                  </a:cubicBezTo>
                  <a:lnTo>
                    <a:pt x="1" y="1060"/>
                  </a:lnTo>
                  <a:cubicBezTo>
                    <a:pt x="1" y="1144"/>
                    <a:pt x="72" y="1215"/>
                    <a:pt x="167" y="1215"/>
                  </a:cubicBezTo>
                  <a:cubicBezTo>
                    <a:pt x="251" y="1215"/>
                    <a:pt x="334" y="1144"/>
                    <a:pt x="334" y="1060"/>
                  </a:cubicBezTo>
                  <a:lnTo>
                    <a:pt x="334" y="167"/>
                  </a:lnTo>
                  <a:cubicBezTo>
                    <a:pt x="334" y="72"/>
                    <a:pt x="251" y="1"/>
                    <a:pt x="167"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59" name="Google Shape;1359;p138"/>
            <p:cNvSpPr/>
            <p:nvPr/>
          </p:nvSpPr>
          <p:spPr>
            <a:xfrm>
              <a:off x="7153878" y="1969392"/>
              <a:ext cx="225498" cy="188355"/>
            </a:xfrm>
            <a:custGeom>
              <a:avLst/>
              <a:gdLst/>
              <a:ahLst/>
              <a:cxnLst/>
              <a:rect l="l" t="t" r="r" b="b"/>
              <a:pathLst>
                <a:path w="7085" h="5918" extrusionOk="0">
                  <a:moveTo>
                    <a:pt x="2441" y="4227"/>
                  </a:moveTo>
                  <a:lnTo>
                    <a:pt x="2346" y="4608"/>
                  </a:lnTo>
                  <a:lnTo>
                    <a:pt x="2132" y="4608"/>
                  </a:lnTo>
                  <a:cubicBezTo>
                    <a:pt x="1917" y="4608"/>
                    <a:pt x="1751" y="4442"/>
                    <a:pt x="1751" y="4239"/>
                  </a:cubicBezTo>
                  <a:lnTo>
                    <a:pt x="1751" y="4227"/>
                  </a:lnTo>
                  <a:close/>
                  <a:moveTo>
                    <a:pt x="5668" y="310"/>
                  </a:moveTo>
                  <a:cubicBezTo>
                    <a:pt x="5882" y="310"/>
                    <a:pt x="6037" y="477"/>
                    <a:pt x="6037" y="679"/>
                  </a:cubicBezTo>
                  <a:lnTo>
                    <a:pt x="6037" y="3525"/>
                  </a:lnTo>
                  <a:cubicBezTo>
                    <a:pt x="6037" y="3739"/>
                    <a:pt x="5882" y="3894"/>
                    <a:pt x="5668" y="3894"/>
                  </a:cubicBezTo>
                  <a:lnTo>
                    <a:pt x="4251" y="3894"/>
                  </a:lnTo>
                  <a:cubicBezTo>
                    <a:pt x="4227" y="3894"/>
                    <a:pt x="4179" y="3918"/>
                    <a:pt x="4156" y="3930"/>
                  </a:cubicBezTo>
                  <a:lnTo>
                    <a:pt x="2572" y="5084"/>
                  </a:lnTo>
                  <a:lnTo>
                    <a:pt x="2810" y="4108"/>
                  </a:lnTo>
                  <a:cubicBezTo>
                    <a:pt x="2822" y="4061"/>
                    <a:pt x="2810" y="4001"/>
                    <a:pt x="2786" y="3953"/>
                  </a:cubicBezTo>
                  <a:cubicBezTo>
                    <a:pt x="2751" y="3918"/>
                    <a:pt x="2703" y="3894"/>
                    <a:pt x="2644" y="3894"/>
                  </a:cubicBezTo>
                  <a:lnTo>
                    <a:pt x="703" y="3894"/>
                  </a:lnTo>
                  <a:cubicBezTo>
                    <a:pt x="489" y="3894"/>
                    <a:pt x="322" y="3739"/>
                    <a:pt x="322" y="3525"/>
                  </a:cubicBezTo>
                  <a:lnTo>
                    <a:pt x="322" y="679"/>
                  </a:lnTo>
                  <a:cubicBezTo>
                    <a:pt x="322" y="477"/>
                    <a:pt x="489" y="310"/>
                    <a:pt x="703" y="310"/>
                  </a:cubicBezTo>
                  <a:close/>
                  <a:moveTo>
                    <a:pt x="6382" y="1036"/>
                  </a:moveTo>
                  <a:cubicBezTo>
                    <a:pt x="6585" y="1036"/>
                    <a:pt x="6751" y="1203"/>
                    <a:pt x="6751" y="1417"/>
                  </a:cubicBezTo>
                  <a:lnTo>
                    <a:pt x="6751" y="4251"/>
                  </a:lnTo>
                  <a:lnTo>
                    <a:pt x="6739" y="4251"/>
                  </a:lnTo>
                  <a:cubicBezTo>
                    <a:pt x="6739" y="4465"/>
                    <a:pt x="6573" y="4632"/>
                    <a:pt x="6370" y="4632"/>
                  </a:cubicBezTo>
                  <a:lnTo>
                    <a:pt x="4953" y="4632"/>
                  </a:lnTo>
                  <a:cubicBezTo>
                    <a:pt x="4906" y="4632"/>
                    <a:pt x="4870" y="4644"/>
                    <a:pt x="4822" y="4692"/>
                  </a:cubicBezTo>
                  <a:cubicBezTo>
                    <a:pt x="4787" y="4727"/>
                    <a:pt x="4775" y="4775"/>
                    <a:pt x="4787" y="4823"/>
                  </a:cubicBezTo>
                  <a:lnTo>
                    <a:pt x="4906" y="5501"/>
                  </a:lnTo>
                  <a:lnTo>
                    <a:pt x="3691" y="4692"/>
                  </a:lnTo>
                  <a:lnTo>
                    <a:pt x="4299" y="4239"/>
                  </a:lnTo>
                  <a:lnTo>
                    <a:pt x="5668" y="4239"/>
                  </a:lnTo>
                  <a:cubicBezTo>
                    <a:pt x="6049" y="4239"/>
                    <a:pt x="6370" y="3930"/>
                    <a:pt x="6370" y="3537"/>
                  </a:cubicBezTo>
                  <a:lnTo>
                    <a:pt x="6370" y="1036"/>
                  </a:lnTo>
                  <a:close/>
                  <a:moveTo>
                    <a:pt x="703" y="1"/>
                  </a:moveTo>
                  <a:cubicBezTo>
                    <a:pt x="310" y="1"/>
                    <a:pt x="0" y="310"/>
                    <a:pt x="0" y="703"/>
                  </a:cubicBezTo>
                  <a:lnTo>
                    <a:pt x="0" y="3537"/>
                  </a:lnTo>
                  <a:cubicBezTo>
                    <a:pt x="0" y="3930"/>
                    <a:pt x="310" y="4239"/>
                    <a:pt x="703" y="4239"/>
                  </a:cubicBezTo>
                  <a:lnTo>
                    <a:pt x="1405" y="4239"/>
                  </a:lnTo>
                  <a:lnTo>
                    <a:pt x="1405" y="4251"/>
                  </a:lnTo>
                  <a:cubicBezTo>
                    <a:pt x="1405" y="4644"/>
                    <a:pt x="1727" y="4954"/>
                    <a:pt x="2108" y="4954"/>
                  </a:cubicBezTo>
                  <a:lnTo>
                    <a:pt x="2263" y="4954"/>
                  </a:lnTo>
                  <a:lnTo>
                    <a:pt x="2203" y="5227"/>
                  </a:lnTo>
                  <a:cubicBezTo>
                    <a:pt x="2167" y="5323"/>
                    <a:pt x="2215" y="5430"/>
                    <a:pt x="2298" y="5489"/>
                  </a:cubicBezTo>
                  <a:cubicBezTo>
                    <a:pt x="2346" y="5525"/>
                    <a:pt x="2394" y="5537"/>
                    <a:pt x="2453" y="5537"/>
                  </a:cubicBezTo>
                  <a:cubicBezTo>
                    <a:pt x="2513" y="5537"/>
                    <a:pt x="2560" y="5525"/>
                    <a:pt x="2596" y="5489"/>
                  </a:cubicBezTo>
                  <a:lnTo>
                    <a:pt x="3334" y="4954"/>
                  </a:lnTo>
                  <a:lnTo>
                    <a:pt x="3489" y="4954"/>
                  </a:lnTo>
                  <a:lnTo>
                    <a:pt x="4882" y="5882"/>
                  </a:lnTo>
                  <a:cubicBezTo>
                    <a:pt x="4918" y="5906"/>
                    <a:pt x="4965" y="5918"/>
                    <a:pt x="5013" y="5918"/>
                  </a:cubicBezTo>
                  <a:cubicBezTo>
                    <a:pt x="5061" y="5918"/>
                    <a:pt x="5096" y="5906"/>
                    <a:pt x="5144" y="5882"/>
                  </a:cubicBezTo>
                  <a:cubicBezTo>
                    <a:pt x="5239" y="5823"/>
                    <a:pt x="5287" y="5727"/>
                    <a:pt x="5263" y="5620"/>
                  </a:cubicBezTo>
                  <a:lnTo>
                    <a:pt x="5168" y="4954"/>
                  </a:lnTo>
                  <a:lnTo>
                    <a:pt x="6382" y="4954"/>
                  </a:lnTo>
                  <a:cubicBezTo>
                    <a:pt x="6763" y="4954"/>
                    <a:pt x="7085" y="4644"/>
                    <a:pt x="7085" y="4251"/>
                  </a:cubicBezTo>
                  <a:lnTo>
                    <a:pt x="7085" y="1417"/>
                  </a:lnTo>
                  <a:cubicBezTo>
                    <a:pt x="7085" y="1024"/>
                    <a:pt x="6775" y="715"/>
                    <a:pt x="6382" y="715"/>
                  </a:cubicBezTo>
                  <a:cubicBezTo>
                    <a:pt x="6370" y="310"/>
                    <a:pt x="6061" y="1"/>
                    <a:pt x="5668"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60" name="Google Shape;1360;p138"/>
            <p:cNvSpPr/>
            <p:nvPr/>
          </p:nvSpPr>
          <p:spPr>
            <a:xfrm>
              <a:off x="7193663" y="2003511"/>
              <a:ext cx="27308" cy="10248"/>
            </a:xfrm>
            <a:custGeom>
              <a:avLst/>
              <a:gdLst/>
              <a:ahLst/>
              <a:cxnLst/>
              <a:rect l="l" t="t" r="r" b="b"/>
              <a:pathLst>
                <a:path w="858" h="322" extrusionOk="0">
                  <a:moveTo>
                    <a:pt x="167" y="0"/>
                  </a:moveTo>
                  <a:cubicBezTo>
                    <a:pt x="72" y="0"/>
                    <a:pt x="1" y="72"/>
                    <a:pt x="1" y="167"/>
                  </a:cubicBezTo>
                  <a:cubicBezTo>
                    <a:pt x="1" y="250"/>
                    <a:pt x="72" y="322"/>
                    <a:pt x="167" y="322"/>
                  </a:cubicBezTo>
                  <a:lnTo>
                    <a:pt x="703" y="322"/>
                  </a:lnTo>
                  <a:cubicBezTo>
                    <a:pt x="786" y="322"/>
                    <a:pt x="858" y="250"/>
                    <a:pt x="858" y="167"/>
                  </a:cubicBezTo>
                  <a:cubicBezTo>
                    <a:pt x="858" y="72"/>
                    <a:pt x="786" y="0"/>
                    <a:pt x="703"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61" name="Google Shape;1361;p138"/>
            <p:cNvSpPr/>
            <p:nvPr/>
          </p:nvSpPr>
          <p:spPr>
            <a:xfrm>
              <a:off x="7233065" y="2003511"/>
              <a:ext cx="83802" cy="10248"/>
            </a:xfrm>
            <a:custGeom>
              <a:avLst/>
              <a:gdLst/>
              <a:ahLst/>
              <a:cxnLst/>
              <a:rect l="l" t="t" r="r" b="b"/>
              <a:pathLst>
                <a:path w="2633" h="322" extrusionOk="0">
                  <a:moveTo>
                    <a:pt x="156" y="0"/>
                  </a:moveTo>
                  <a:cubicBezTo>
                    <a:pt x="72" y="0"/>
                    <a:pt x="1" y="72"/>
                    <a:pt x="1" y="167"/>
                  </a:cubicBezTo>
                  <a:cubicBezTo>
                    <a:pt x="1" y="250"/>
                    <a:pt x="72" y="322"/>
                    <a:pt x="156" y="322"/>
                  </a:cubicBezTo>
                  <a:lnTo>
                    <a:pt x="2465" y="322"/>
                  </a:lnTo>
                  <a:cubicBezTo>
                    <a:pt x="2561" y="322"/>
                    <a:pt x="2632" y="250"/>
                    <a:pt x="2632" y="167"/>
                  </a:cubicBezTo>
                  <a:cubicBezTo>
                    <a:pt x="2632" y="72"/>
                    <a:pt x="2573" y="0"/>
                    <a:pt x="246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62" name="Google Shape;1362;p138"/>
            <p:cNvSpPr/>
            <p:nvPr/>
          </p:nvSpPr>
          <p:spPr>
            <a:xfrm>
              <a:off x="7193281" y="2031933"/>
              <a:ext cx="123936" cy="10248"/>
            </a:xfrm>
            <a:custGeom>
              <a:avLst/>
              <a:gdLst/>
              <a:ahLst/>
              <a:cxnLst/>
              <a:rect l="l" t="t" r="r" b="b"/>
              <a:pathLst>
                <a:path w="3894" h="322" extrusionOk="0">
                  <a:moveTo>
                    <a:pt x="155" y="0"/>
                  </a:moveTo>
                  <a:cubicBezTo>
                    <a:pt x="72" y="0"/>
                    <a:pt x="1" y="71"/>
                    <a:pt x="1" y="167"/>
                  </a:cubicBezTo>
                  <a:cubicBezTo>
                    <a:pt x="1" y="250"/>
                    <a:pt x="72" y="322"/>
                    <a:pt x="155" y="322"/>
                  </a:cubicBezTo>
                  <a:lnTo>
                    <a:pt x="3715" y="322"/>
                  </a:lnTo>
                  <a:cubicBezTo>
                    <a:pt x="3811" y="322"/>
                    <a:pt x="3882" y="250"/>
                    <a:pt x="3882" y="167"/>
                  </a:cubicBezTo>
                  <a:cubicBezTo>
                    <a:pt x="3894" y="71"/>
                    <a:pt x="3823" y="0"/>
                    <a:pt x="371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63" name="Google Shape;1363;p138"/>
            <p:cNvSpPr/>
            <p:nvPr/>
          </p:nvSpPr>
          <p:spPr>
            <a:xfrm>
              <a:off x="7193663" y="2059973"/>
              <a:ext cx="83770" cy="10248"/>
            </a:xfrm>
            <a:custGeom>
              <a:avLst/>
              <a:gdLst/>
              <a:ahLst/>
              <a:cxnLst/>
              <a:rect l="l" t="t" r="r" b="b"/>
              <a:pathLst>
                <a:path w="2632" h="322" extrusionOk="0">
                  <a:moveTo>
                    <a:pt x="167" y="0"/>
                  </a:moveTo>
                  <a:cubicBezTo>
                    <a:pt x="72" y="0"/>
                    <a:pt x="1" y="72"/>
                    <a:pt x="1" y="155"/>
                  </a:cubicBezTo>
                  <a:cubicBezTo>
                    <a:pt x="1" y="250"/>
                    <a:pt x="72" y="322"/>
                    <a:pt x="167" y="322"/>
                  </a:cubicBezTo>
                  <a:lnTo>
                    <a:pt x="2465" y="322"/>
                  </a:lnTo>
                  <a:cubicBezTo>
                    <a:pt x="2560" y="322"/>
                    <a:pt x="2632" y="250"/>
                    <a:pt x="2632" y="155"/>
                  </a:cubicBezTo>
                  <a:cubicBezTo>
                    <a:pt x="2632" y="72"/>
                    <a:pt x="2560" y="0"/>
                    <a:pt x="246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sp>
          <p:nvSpPr>
            <p:cNvPr id="1364" name="Google Shape;1364;p138"/>
            <p:cNvSpPr/>
            <p:nvPr/>
          </p:nvSpPr>
          <p:spPr>
            <a:xfrm>
              <a:off x="7289145" y="2059973"/>
              <a:ext cx="27722" cy="10248"/>
            </a:xfrm>
            <a:custGeom>
              <a:avLst/>
              <a:gdLst/>
              <a:ahLst/>
              <a:cxnLst/>
              <a:rect l="l" t="t" r="r" b="b"/>
              <a:pathLst>
                <a:path w="871" h="322" extrusionOk="0">
                  <a:moveTo>
                    <a:pt x="168" y="0"/>
                  </a:moveTo>
                  <a:cubicBezTo>
                    <a:pt x="84" y="0"/>
                    <a:pt x="1" y="72"/>
                    <a:pt x="1" y="155"/>
                  </a:cubicBezTo>
                  <a:cubicBezTo>
                    <a:pt x="1" y="250"/>
                    <a:pt x="84" y="322"/>
                    <a:pt x="168" y="322"/>
                  </a:cubicBezTo>
                  <a:lnTo>
                    <a:pt x="703" y="322"/>
                  </a:lnTo>
                  <a:cubicBezTo>
                    <a:pt x="799" y="322"/>
                    <a:pt x="870" y="250"/>
                    <a:pt x="870" y="155"/>
                  </a:cubicBezTo>
                  <a:cubicBezTo>
                    <a:pt x="870" y="72"/>
                    <a:pt x="811" y="0"/>
                    <a:pt x="703"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765186"/>
                </a:solidFill>
                <a:latin typeface="Arial"/>
                <a:cs typeface="Arial"/>
                <a:sym typeface="Arial"/>
              </a:endParaRPr>
            </a:p>
          </p:txBody>
        </p:sp>
      </p:grpSp>
    </p:spTree>
    <p:extLst>
      <p:ext uri="{BB962C8B-B14F-4D97-AF65-F5344CB8AC3E}">
        <p14:creationId xmlns:p14="http://schemas.microsoft.com/office/powerpoint/2010/main" val="2159975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71F29B45-2A86-9968-9A88-770D8CB6BE8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6414" y="85344"/>
            <a:ext cx="11899171" cy="6687312"/>
          </a:xfrm>
          <a:prstGeom prst="rect">
            <a:avLst/>
          </a:prstGeom>
        </p:spPr>
      </p:pic>
    </p:spTree>
    <p:extLst>
      <p:ext uri="{BB962C8B-B14F-4D97-AF65-F5344CB8AC3E}">
        <p14:creationId xmlns:p14="http://schemas.microsoft.com/office/powerpoint/2010/main" val="34443469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6FCFDA-B818-23F0-FE95-5FC99408FBE8}"/>
              </a:ext>
            </a:extLst>
          </p:cNvPr>
          <p:cNvSpPr>
            <a:spLocks noGrp="1"/>
          </p:cNvSpPr>
          <p:nvPr>
            <p:ph type="sldNum" sz="quarter" idx="12"/>
          </p:nvPr>
        </p:nvSpPr>
        <p:spPr/>
        <p:txBody>
          <a:bodyPr/>
          <a:lstStyle/>
          <a:p>
            <a:fld id="{4737D6AF-2FA5-476A-AF60-7A8CDF2E2DFB}" type="slidenum">
              <a:rPr lang="en-US" smtClean="0"/>
              <a:t>60</a:t>
            </a:fld>
            <a:endParaRPr lang="en-US"/>
          </a:p>
        </p:txBody>
      </p:sp>
      <p:sp>
        <p:nvSpPr>
          <p:cNvPr id="3" name="Title 2">
            <a:extLst>
              <a:ext uri="{FF2B5EF4-FFF2-40B4-BE49-F238E27FC236}">
                <a16:creationId xmlns:a16="http://schemas.microsoft.com/office/drawing/2014/main" id="{7FB430ED-D632-0E37-3F1A-5F76A6638B5A}"/>
              </a:ext>
            </a:extLst>
          </p:cNvPr>
          <p:cNvSpPr>
            <a:spLocks noGrp="1"/>
          </p:cNvSpPr>
          <p:nvPr>
            <p:ph type="title"/>
          </p:nvPr>
        </p:nvSpPr>
        <p:spPr>
          <a:xfrm>
            <a:off x="505048" y="2498650"/>
            <a:ext cx="3293076" cy="914400"/>
          </a:xfrm>
        </p:spPr>
        <p:txBody>
          <a:bodyPr/>
          <a:lstStyle/>
          <a:p>
            <a:pPr algn="ctr"/>
            <a:r>
              <a:rPr lang="en-US" sz="4000" dirty="0">
                <a:latin typeface="Lato" panose="020F0502020204030203" pitchFamily="34" charset="0"/>
                <a:ea typeface="Lato" panose="020F0502020204030203" pitchFamily="34" charset="0"/>
                <a:cs typeface="Lato" panose="020F0502020204030203" pitchFamily="34" charset="0"/>
              </a:rPr>
              <a:t>2</a:t>
            </a:r>
            <a:r>
              <a:rPr lang="en-US" sz="4000" baseline="30000" dirty="0">
                <a:latin typeface="Lato" panose="020F0502020204030203" pitchFamily="34" charset="0"/>
                <a:ea typeface="Lato" panose="020F0502020204030203" pitchFamily="34" charset="0"/>
                <a:cs typeface="Lato" panose="020F0502020204030203" pitchFamily="34" charset="0"/>
              </a:rPr>
              <a:t>nd</a:t>
            </a:r>
            <a:r>
              <a:rPr lang="en-US" sz="4000" dirty="0">
                <a:latin typeface="Lato" panose="020F0502020204030203" pitchFamily="34" charset="0"/>
                <a:ea typeface="Lato" panose="020F0502020204030203" pitchFamily="34" charset="0"/>
                <a:cs typeface="Lato" panose="020F0502020204030203" pitchFamily="34" charset="0"/>
              </a:rPr>
              <a:t> Annual Report </a:t>
            </a:r>
            <a:br>
              <a:rPr lang="en-US" sz="4000" dirty="0">
                <a:latin typeface="Lato" panose="020F0502020204030203" pitchFamily="34" charset="0"/>
                <a:ea typeface="Lato" panose="020F0502020204030203" pitchFamily="34" charset="0"/>
                <a:cs typeface="Lato" panose="020F0502020204030203" pitchFamily="34" charset="0"/>
              </a:rPr>
            </a:br>
            <a:r>
              <a:rPr lang="en-US" sz="4000" dirty="0">
                <a:latin typeface="Lato" panose="020F0502020204030203" pitchFamily="34" charset="0"/>
                <a:ea typeface="Lato" panose="020F0502020204030203" pitchFamily="34" charset="0"/>
                <a:cs typeface="Lato" panose="020F0502020204030203" pitchFamily="34" charset="0"/>
              </a:rPr>
              <a:t> </a:t>
            </a:r>
          </a:p>
        </p:txBody>
      </p:sp>
      <p:sp>
        <p:nvSpPr>
          <p:cNvPr id="4" name="Text Placeholder 3">
            <a:extLst>
              <a:ext uri="{FF2B5EF4-FFF2-40B4-BE49-F238E27FC236}">
                <a16:creationId xmlns:a16="http://schemas.microsoft.com/office/drawing/2014/main" id="{FAC1DB3C-818F-6EA1-0C74-2B291CDF4364}"/>
              </a:ext>
            </a:extLst>
          </p:cNvPr>
          <p:cNvSpPr>
            <a:spLocks noGrp="1"/>
          </p:cNvSpPr>
          <p:nvPr>
            <p:ph type="body" sz="quarter" idx="15"/>
          </p:nvPr>
        </p:nvSpPr>
        <p:spPr>
          <a:xfrm>
            <a:off x="5888665" y="2546497"/>
            <a:ext cx="4724400" cy="914400"/>
          </a:xfrm>
        </p:spPr>
        <p:txBody>
          <a:bodyPr/>
          <a:lstStyle/>
          <a:p>
            <a:pPr algn="ctr"/>
            <a:r>
              <a:rPr lang="en-US" sz="4000" dirty="0">
                <a:latin typeface="Lato" panose="020F0502020204030203" pitchFamily="34" charset="0"/>
                <a:ea typeface="Lato" panose="020F0502020204030203" pitchFamily="34" charset="0"/>
                <a:cs typeface="Lato" panose="020F0502020204030203" pitchFamily="34" charset="0"/>
              </a:rPr>
              <a:t>Highlights from the First Full Year of the Consortium</a:t>
            </a:r>
          </a:p>
        </p:txBody>
      </p:sp>
    </p:spTree>
    <p:extLst>
      <p:ext uri="{BB962C8B-B14F-4D97-AF65-F5344CB8AC3E}">
        <p14:creationId xmlns:p14="http://schemas.microsoft.com/office/powerpoint/2010/main" val="392364444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AF026-7D17-2346-8E38-D81042B629C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4C7DDC3-9BEA-A1DE-AEA2-8231A8396190}"/>
              </a:ext>
            </a:extLst>
          </p:cNvPr>
          <p:cNvSpPr>
            <a:spLocks noGrp="1"/>
          </p:cNvSpPr>
          <p:nvPr>
            <p:ph type="sldNum" sz="quarter" idx="4"/>
          </p:nvPr>
        </p:nvSpPr>
        <p:spPr/>
        <p:txBody>
          <a:bodyPr/>
          <a:lstStyle/>
          <a:p>
            <a:fld id="{82EE24B5-652C-4DB5-B7C3-B5BBEC1280B1}" type="slidenum">
              <a:rPr lang="en-US" smtClean="0"/>
              <a:pPr/>
              <a:t>61</a:t>
            </a:fld>
            <a:endParaRPr lang="en-US"/>
          </a:p>
        </p:txBody>
      </p:sp>
      <p:sp>
        <p:nvSpPr>
          <p:cNvPr id="6" name="Text Placeholder 2">
            <a:extLst>
              <a:ext uri="{FF2B5EF4-FFF2-40B4-BE49-F238E27FC236}">
                <a16:creationId xmlns:a16="http://schemas.microsoft.com/office/drawing/2014/main" id="{56734F6C-D02A-D669-CA1C-77509BC7456B}"/>
              </a:ext>
            </a:extLst>
          </p:cNvPr>
          <p:cNvSpPr txBox="1">
            <a:spLocks/>
          </p:cNvSpPr>
          <p:nvPr/>
        </p:nvSpPr>
        <p:spPr>
          <a:xfrm>
            <a:off x="9505047" y="3157699"/>
            <a:ext cx="5373906" cy="4519008"/>
          </a:xfr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dirty="0"/>
          </a:p>
        </p:txBody>
      </p:sp>
      <p:sp>
        <p:nvSpPr>
          <p:cNvPr id="7" name="Title 12">
            <a:extLst>
              <a:ext uri="{FF2B5EF4-FFF2-40B4-BE49-F238E27FC236}">
                <a16:creationId xmlns:a16="http://schemas.microsoft.com/office/drawing/2014/main" id="{B66D1954-E1AB-D2CD-95AF-ACB0006CF6E1}"/>
              </a:ext>
            </a:extLst>
          </p:cNvPr>
          <p:cNvSpPr txBox="1">
            <a:spLocks/>
          </p:cNvSpPr>
          <p:nvPr/>
        </p:nvSpPr>
        <p:spPr>
          <a:xfrm>
            <a:off x="426695" y="251398"/>
            <a:ext cx="11436327" cy="914400"/>
          </a:xfr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0" i="1" dirty="0">
                <a:solidFill>
                  <a:srgbClr val="000000"/>
                </a:solidFill>
                <a:effectLst/>
                <a:latin typeface="Lato" panose="020F0502020204030203" pitchFamily="34" charset="0"/>
                <a:ea typeface="Lato" panose="020F0502020204030203" pitchFamily="34" charset="0"/>
                <a:cs typeface="Lato" panose="020F0502020204030203" pitchFamily="34" charset="0"/>
              </a:rPr>
              <a:t>Early Childhood Student Enrollment: AY19-20 to AY22-23</a:t>
            </a:r>
            <a:r>
              <a:rPr lang="en-US" sz="3200" b="0" i="0" dirty="0">
                <a:solidFill>
                  <a:srgbClr val="000000"/>
                </a:solidFill>
                <a:effectLst/>
                <a:latin typeface="Lato" panose="020F0502020204030203" pitchFamily="34" charset="0"/>
                <a:ea typeface="Lato" panose="020F0502020204030203" pitchFamily="34" charset="0"/>
                <a:cs typeface="Lato" panose="020F0502020204030203" pitchFamily="34" charset="0"/>
              </a:rPr>
              <a:t> </a:t>
            </a:r>
            <a:endParaRPr lang="en-US" sz="3200" dirty="0">
              <a:latin typeface="Lato" panose="020F0502020204030203" pitchFamily="34" charset="0"/>
              <a:ea typeface="Lato" panose="020F0502020204030203" pitchFamily="34" charset="0"/>
              <a:cs typeface="Lato" panose="020F0502020204030203" pitchFamily="34" charset="0"/>
            </a:endParaRPr>
          </a:p>
        </p:txBody>
      </p:sp>
      <p:graphicFrame>
        <p:nvGraphicFramePr>
          <p:cNvPr id="10" name="Chart 9">
            <a:extLst>
              <a:ext uri="{FF2B5EF4-FFF2-40B4-BE49-F238E27FC236}">
                <a16:creationId xmlns:a16="http://schemas.microsoft.com/office/drawing/2014/main" id="{43C5145D-84B5-6C75-397D-2DDFD3C11620}"/>
              </a:ext>
              <a:ext uri="{147F2762-F138-4A5C-976F-8EAC2B608ADB}">
                <a16:predDERef xmlns:a16="http://schemas.microsoft.com/office/drawing/2014/main" pred="{043F1B85-BA4E-3708-E813-A68198496C9E}"/>
              </a:ext>
            </a:extLst>
          </p:cNvPr>
          <p:cNvGraphicFramePr/>
          <p:nvPr/>
        </p:nvGraphicFramePr>
        <p:xfrm>
          <a:off x="772772" y="1368681"/>
          <a:ext cx="5977269" cy="4721097"/>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2">
            <a:extLst>
              <a:ext uri="{FF2B5EF4-FFF2-40B4-BE49-F238E27FC236}">
                <a16:creationId xmlns:a16="http://schemas.microsoft.com/office/drawing/2014/main" id="{BB5E3EDA-7C95-37C5-F1F0-BC85B39EEBA4}"/>
              </a:ext>
            </a:extLst>
          </p:cNvPr>
          <p:cNvSpPr txBox="1">
            <a:spLocks/>
          </p:cNvSpPr>
          <p:nvPr/>
        </p:nvSpPr>
        <p:spPr>
          <a:xfrm>
            <a:off x="7100491" y="1368681"/>
            <a:ext cx="4439379" cy="4519008"/>
          </a:xfr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kern="100" dirty="0">
                <a:latin typeface="Lato"/>
                <a:ea typeface="Lato"/>
                <a:cs typeface="Lato"/>
              </a:rPr>
              <a:t>ECACE Goals and progress are based on a comparison to a “baseline” year – AY2019 – 20. </a:t>
            </a:r>
          </a:p>
          <a:p>
            <a:r>
              <a:rPr lang="en-US" sz="2400" kern="100" dirty="0">
                <a:latin typeface="Lato"/>
                <a:ea typeface="Lato"/>
                <a:cs typeface="Lato"/>
              </a:rPr>
              <a:t>Since baseline, early childhood programs experienced a 11.4% increase. </a:t>
            </a:r>
          </a:p>
          <a:p>
            <a:r>
              <a:rPr lang="en-US" sz="2400" kern="100" dirty="0">
                <a:latin typeface="Lato"/>
                <a:ea typeface="Lato"/>
                <a:cs typeface="Lato"/>
              </a:rPr>
              <a:t>In the first full year of the Consortium, enrollment increased by 10.6% </a:t>
            </a:r>
            <a:endParaRPr lang="en-US" dirty="0">
              <a:latin typeface="Lato"/>
              <a:ea typeface="Lato"/>
              <a:cs typeface="Lato"/>
            </a:endParaRPr>
          </a:p>
          <a:p>
            <a:pPr lvl="1"/>
            <a:endParaRPr lang="en-US" dirty="0"/>
          </a:p>
        </p:txBody>
      </p:sp>
      <p:sp>
        <p:nvSpPr>
          <p:cNvPr id="12" name="Left Bracket 11">
            <a:extLst>
              <a:ext uri="{FF2B5EF4-FFF2-40B4-BE49-F238E27FC236}">
                <a16:creationId xmlns:a16="http://schemas.microsoft.com/office/drawing/2014/main" id="{9F5A75E4-2920-6B17-FE44-D75BA69FFA89}"/>
              </a:ext>
            </a:extLst>
          </p:cNvPr>
          <p:cNvSpPr/>
          <p:nvPr/>
        </p:nvSpPr>
        <p:spPr>
          <a:xfrm rot="5400000">
            <a:off x="3568019" y="-801963"/>
            <a:ext cx="386777" cy="4116053"/>
          </a:xfrm>
          <a:prstGeom prst="leftBracket">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67E09D5F-8126-FCC2-3516-D5F566B2CD9D}"/>
              </a:ext>
            </a:extLst>
          </p:cNvPr>
          <p:cNvSpPr txBox="1"/>
          <p:nvPr/>
        </p:nvSpPr>
        <p:spPr>
          <a:xfrm>
            <a:off x="3267075" y="1062675"/>
            <a:ext cx="1238250"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+11.4%</a:t>
            </a:r>
          </a:p>
        </p:txBody>
      </p:sp>
      <p:sp>
        <p:nvSpPr>
          <p:cNvPr id="14" name="Left Bracket 13">
            <a:extLst>
              <a:ext uri="{FF2B5EF4-FFF2-40B4-BE49-F238E27FC236}">
                <a16:creationId xmlns:a16="http://schemas.microsoft.com/office/drawing/2014/main" id="{B1B116ED-DAC6-A920-4D63-71FA049E09E9}"/>
              </a:ext>
            </a:extLst>
          </p:cNvPr>
          <p:cNvSpPr/>
          <p:nvPr/>
        </p:nvSpPr>
        <p:spPr>
          <a:xfrm rot="3666162">
            <a:off x="4807927" y="1139229"/>
            <a:ext cx="230180" cy="1252791"/>
          </a:xfrm>
          <a:prstGeom prst="leftBracket">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57B8FA06-067D-C325-9634-208419EC9676}"/>
              </a:ext>
            </a:extLst>
          </p:cNvPr>
          <p:cNvSpPr txBox="1"/>
          <p:nvPr/>
        </p:nvSpPr>
        <p:spPr>
          <a:xfrm>
            <a:off x="4577238" y="1730861"/>
            <a:ext cx="1300247" cy="430887"/>
          </a:xfrm>
          <a:prstGeom prst="rect">
            <a:avLst/>
          </a:prstGeom>
          <a:noFill/>
        </p:spPr>
        <p:txBody>
          <a:bodyPr wrap="square" rtlCol="0">
            <a:spAutoFit/>
          </a:bodyPr>
          <a:lstStyle/>
          <a:p>
            <a:r>
              <a:rPr lang="en-US" sz="2200" b="1" dirty="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+10.6%</a:t>
            </a:r>
          </a:p>
        </p:txBody>
      </p:sp>
      <p:sp>
        <p:nvSpPr>
          <p:cNvPr id="16" name="TextBox 15">
            <a:extLst>
              <a:ext uri="{FF2B5EF4-FFF2-40B4-BE49-F238E27FC236}">
                <a16:creationId xmlns:a16="http://schemas.microsoft.com/office/drawing/2014/main" id="{2517503A-4F0F-3F72-2424-E990415F41FE}"/>
              </a:ext>
            </a:extLst>
          </p:cNvPr>
          <p:cNvSpPr txBox="1"/>
          <p:nvPr/>
        </p:nvSpPr>
        <p:spPr>
          <a:xfrm>
            <a:off x="2622286" y="6292661"/>
            <a:ext cx="7609115" cy="442674"/>
          </a:xfrm>
          <a:prstGeom prst="roundRect">
            <a:avLst/>
          </a:prstGeom>
          <a:solidFill>
            <a:schemeClr val="accent1">
              <a:lumMod val="40000"/>
              <a:lumOff val="60000"/>
            </a:schemeClr>
          </a:solid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All institutions were sent their institutional level data. </a:t>
            </a:r>
          </a:p>
        </p:txBody>
      </p:sp>
    </p:spTree>
    <p:extLst>
      <p:ext uri="{BB962C8B-B14F-4D97-AF65-F5344CB8AC3E}">
        <p14:creationId xmlns:p14="http://schemas.microsoft.com/office/powerpoint/2010/main" val="967913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5FFF21-8AD5-4850-0473-E694C027F920}"/>
              </a:ext>
            </a:extLst>
          </p:cNvPr>
          <p:cNvSpPr>
            <a:spLocks noGrp="1"/>
          </p:cNvSpPr>
          <p:nvPr>
            <p:ph type="sldNum" sz="quarter" idx="4"/>
          </p:nvPr>
        </p:nvSpPr>
        <p:spPr/>
        <p:txBody>
          <a:bodyPr/>
          <a:lstStyle/>
          <a:p>
            <a:fld id="{82EE24B5-652C-4DB5-B7C3-B5BBEC1280B1}" type="slidenum">
              <a:rPr lang="en-US" smtClean="0"/>
              <a:pPr/>
              <a:t>62</a:t>
            </a:fld>
            <a:endParaRPr lang="en-US"/>
          </a:p>
        </p:txBody>
      </p:sp>
      <p:pic>
        <p:nvPicPr>
          <p:cNvPr id="4" name="Picture 2">
            <a:extLst>
              <a:ext uri="{FF2B5EF4-FFF2-40B4-BE49-F238E27FC236}">
                <a16:creationId xmlns:a16="http://schemas.microsoft.com/office/drawing/2014/main" id="{D8774976-58A5-EE39-F1B5-8E4239425D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2575" y="1421754"/>
            <a:ext cx="6500447" cy="337962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20D1385-AA59-D9DA-8CC1-C15D79DA73D7}"/>
              </a:ext>
            </a:extLst>
          </p:cNvPr>
          <p:cNvSpPr txBox="1"/>
          <p:nvPr/>
        </p:nvSpPr>
        <p:spPr>
          <a:xfrm>
            <a:off x="5362575" y="5013865"/>
            <a:ext cx="6094878" cy="923330"/>
          </a:xfrm>
          <a:prstGeom prst="rect">
            <a:avLst/>
          </a:prstGeom>
          <a:noFill/>
        </p:spPr>
        <p:txBody>
          <a:bodyPr wrap="square" lIns="91440" tIns="45720" rIns="91440" bIns="45720" anchor="t">
            <a:spAutoFit/>
          </a:bodyPr>
          <a:lstStyle/>
          <a:p>
            <a:pPr algn="ctr"/>
            <a:r>
              <a:rPr lang="en-US" i="1" dirty="0">
                <a:effectLst/>
                <a:latin typeface="Lato"/>
                <a:ea typeface="Calibri"/>
                <a:cs typeface="Arial"/>
              </a:rPr>
              <a:t>Incumbent and Non-incumbent Worker Enrollment </a:t>
            </a:r>
            <a:br>
              <a:rPr lang="en-US" i="1" dirty="0">
                <a:effectLst/>
                <a:latin typeface="Lato" panose="020F0502020204030203" pitchFamily="34" charset="0"/>
                <a:ea typeface="Calibri" panose="020F0502020204030204" pitchFamily="34" charset="0"/>
                <a:cs typeface="Arial" panose="020B0604020202020204" pitchFamily="34" charset="0"/>
              </a:rPr>
            </a:br>
            <a:r>
              <a:rPr lang="en-US" i="1" dirty="0">
                <a:effectLst/>
                <a:latin typeface="Lato"/>
                <a:ea typeface="Calibri"/>
                <a:cs typeface="Arial"/>
              </a:rPr>
              <a:t>in All Consortium Early Childhood Programs, </a:t>
            </a:r>
            <a:endParaRPr lang="en-US" dirty="0">
              <a:latin typeface="Lato"/>
              <a:ea typeface="Calibri"/>
              <a:cs typeface="Arial"/>
            </a:endParaRPr>
          </a:p>
          <a:p>
            <a:pPr marL="0" marR="0" algn="ctr"/>
            <a:r>
              <a:rPr lang="en-US" i="1" dirty="0">
                <a:effectLst/>
                <a:latin typeface="Lato"/>
                <a:ea typeface="Calibri"/>
                <a:cs typeface="Arial"/>
              </a:rPr>
              <a:t>AY19-20 to AY22-23</a:t>
            </a:r>
            <a:endParaRPr lang="en-US" dirty="0">
              <a:latin typeface="Lato"/>
              <a:ea typeface="Calibri"/>
              <a:cs typeface="Arial"/>
            </a:endParaRPr>
          </a:p>
        </p:txBody>
      </p:sp>
      <p:sp>
        <p:nvSpPr>
          <p:cNvPr id="6" name="Text Placeholder 2">
            <a:extLst>
              <a:ext uri="{FF2B5EF4-FFF2-40B4-BE49-F238E27FC236}">
                <a16:creationId xmlns:a16="http://schemas.microsoft.com/office/drawing/2014/main" id="{5CE72F1F-D094-1FA2-B8C6-11B7A54380E7}"/>
              </a:ext>
            </a:extLst>
          </p:cNvPr>
          <p:cNvSpPr txBox="1">
            <a:spLocks/>
          </p:cNvSpPr>
          <p:nvPr/>
        </p:nvSpPr>
        <p:spPr>
          <a:xfrm>
            <a:off x="471264" y="1365318"/>
            <a:ext cx="4891311" cy="4519008"/>
          </a:xfr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i="1" kern="100" dirty="0">
                <a:solidFill>
                  <a:schemeClr val="bg2">
                    <a:lumMod val="75000"/>
                  </a:schemeClr>
                </a:solidFill>
                <a:latin typeface="Lato"/>
                <a:ea typeface="Lato"/>
                <a:cs typeface="Lato"/>
              </a:rPr>
              <a:t>Enrollment</a:t>
            </a:r>
            <a:r>
              <a:rPr lang="en-US" sz="2200" i="1" kern="100" dirty="0">
                <a:solidFill>
                  <a:schemeClr val="bg2">
                    <a:lumMod val="75000"/>
                  </a:schemeClr>
                </a:solidFill>
                <a:latin typeface="Lato"/>
                <a:ea typeface="Lato"/>
                <a:cs typeface="Lato"/>
              </a:rPr>
              <a:t> (</a:t>
            </a:r>
            <a:r>
              <a:rPr lang="en-US" sz="2200" b="1" i="1" kern="100" dirty="0">
                <a:solidFill>
                  <a:schemeClr val="bg2">
                    <a:lumMod val="75000"/>
                  </a:schemeClr>
                </a:solidFill>
                <a:latin typeface="Lato"/>
                <a:ea typeface="Lato"/>
                <a:cs typeface="Lato"/>
              </a:rPr>
              <a:t>AY22-23</a:t>
            </a:r>
            <a:r>
              <a:rPr lang="en-US" sz="2200" i="1" kern="100" dirty="0">
                <a:solidFill>
                  <a:schemeClr val="bg2">
                    <a:lumMod val="75000"/>
                  </a:schemeClr>
                </a:solidFill>
                <a:latin typeface="Lato"/>
                <a:ea typeface="Lato"/>
                <a:cs typeface="Lato"/>
              </a:rPr>
              <a:t>)</a:t>
            </a:r>
            <a:endParaRPr lang="en-US" sz="2200" dirty="0">
              <a:solidFill>
                <a:schemeClr val="bg2">
                  <a:lumMod val="75000"/>
                </a:schemeClr>
              </a:solidFill>
              <a:latin typeface="Lato"/>
              <a:ea typeface="Lato"/>
              <a:cs typeface="Lato"/>
            </a:endParaRPr>
          </a:p>
          <a:p>
            <a:pPr marL="575945" lvl="1" indent="-342900"/>
            <a:r>
              <a:rPr lang="en-US" sz="2200" dirty="0">
                <a:latin typeface="Lato"/>
                <a:ea typeface="Lato"/>
                <a:cs typeface="Lato"/>
              </a:rPr>
              <a:t>4,632 incumbent workforce enrolled </a:t>
            </a:r>
          </a:p>
          <a:p>
            <a:pPr marL="575945" lvl="1" indent="-342900"/>
            <a:r>
              <a:rPr lang="en-US" sz="2200" dirty="0">
                <a:latin typeface="Lato"/>
                <a:ea typeface="Lato"/>
                <a:cs typeface="Lato"/>
              </a:rPr>
              <a:t>56.5.% increase from baseline</a:t>
            </a:r>
          </a:p>
          <a:p>
            <a:pPr marL="575945" lvl="1" indent="-342900"/>
            <a:r>
              <a:rPr lang="en-US" sz="2200" dirty="0">
                <a:latin typeface="Lato"/>
                <a:ea typeface="Lato"/>
                <a:cs typeface="Lato"/>
              </a:rPr>
              <a:t>33.9% increase within a year</a:t>
            </a:r>
          </a:p>
          <a:p>
            <a:pPr marL="575945" lvl="1" indent="-342900"/>
            <a:endParaRPr lang="en-US" sz="2200" dirty="0">
              <a:solidFill>
                <a:srgbClr val="3A2E59"/>
              </a:solidFill>
              <a:latin typeface="Lato"/>
              <a:ea typeface="Lato"/>
              <a:cs typeface="Lato"/>
            </a:endParaRPr>
          </a:p>
          <a:p>
            <a:pPr marL="0" indent="0">
              <a:buNone/>
            </a:pPr>
            <a:r>
              <a:rPr lang="en-US" sz="2200" b="1" i="1" kern="100" dirty="0">
                <a:solidFill>
                  <a:schemeClr val="bg2">
                    <a:lumMod val="75000"/>
                  </a:schemeClr>
                </a:solidFill>
                <a:latin typeface="Lato"/>
                <a:ea typeface="Lato"/>
                <a:cs typeface="Lato"/>
              </a:rPr>
              <a:t>Persistence Rates </a:t>
            </a:r>
            <a:r>
              <a:rPr lang="en-US" sz="2200" i="1" kern="100" dirty="0">
                <a:solidFill>
                  <a:schemeClr val="bg2">
                    <a:lumMod val="75000"/>
                  </a:schemeClr>
                </a:solidFill>
                <a:latin typeface="Lato"/>
                <a:ea typeface="Lato"/>
                <a:cs typeface="Lato"/>
              </a:rPr>
              <a:t>(</a:t>
            </a:r>
            <a:r>
              <a:rPr lang="en-US" sz="2200" b="1" i="1" kern="100" dirty="0">
                <a:solidFill>
                  <a:schemeClr val="bg2">
                    <a:lumMod val="75000"/>
                  </a:schemeClr>
                </a:solidFill>
                <a:latin typeface="Lato"/>
                <a:ea typeface="Lato"/>
                <a:cs typeface="Lato"/>
              </a:rPr>
              <a:t>AY22-23</a:t>
            </a:r>
            <a:r>
              <a:rPr lang="en-US" sz="2200" i="1" kern="100" dirty="0">
                <a:solidFill>
                  <a:schemeClr val="bg2">
                    <a:lumMod val="75000"/>
                  </a:schemeClr>
                </a:solidFill>
                <a:latin typeface="Lato"/>
                <a:ea typeface="Lato"/>
                <a:cs typeface="Lato"/>
              </a:rPr>
              <a:t>)</a:t>
            </a:r>
            <a:endParaRPr lang="en-US" sz="2200" dirty="0">
              <a:solidFill>
                <a:schemeClr val="bg2">
                  <a:lumMod val="75000"/>
                </a:schemeClr>
              </a:solidFill>
              <a:latin typeface="Lato"/>
              <a:ea typeface="Lato"/>
              <a:cs typeface="Lato"/>
            </a:endParaRPr>
          </a:p>
          <a:p>
            <a:pPr marL="575945" lvl="1" indent="-342900"/>
            <a:r>
              <a:rPr lang="en-US" sz="2200" dirty="0">
                <a:latin typeface="Lato"/>
                <a:ea typeface="Lato"/>
                <a:cs typeface="Lato"/>
              </a:rPr>
              <a:t>72.9% incumbent workforce EITHER </a:t>
            </a:r>
          </a:p>
          <a:p>
            <a:pPr marL="1033145" lvl="2" indent="-342900"/>
            <a:r>
              <a:rPr lang="en-US" dirty="0">
                <a:latin typeface="Lato"/>
                <a:ea typeface="Lato"/>
                <a:cs typeface="Lato"/>
              </a:rPr>
              <a:t>completed in AY21-22 OR</a:t>
            </a:r>
          </a:p>
          <a:p>
            <a:pPr marL="1033145" lvl="2" indent="-342900"/>
            <a:r>
              <a:rPr lang="en-US" dirty="0">
                <a:latin typeface="Lato"/>
                <a:ea typeface="Lato"/>
                <a:cs typeface="Lato"/>
              </a:rPr>
              <a:t>persisted and continued into AY22-23</a:t>
            </a:r>
          </a:p>
          <a:p>
            <a:pPr lvl="1"/>
            <a:endParaRPr lang="en-US" dirty="0"/>
          </a:p>
        </p:txBody>
      </p:sp>
      <p:sp>
        <p:nvSpPr>
          <p:cNvPr id="7" name="Title 12">
            <a:extLst>
              <a:ext uri="{FF2B5EF4-FFF2-40B4-BE49-F238E27FC236}">
                <a16:creationId xmlns:a16="http://schemas.microsoft.com/office/drawing/2014/main" id="{7DAA1DB5-447B-0E44-41A9-48A226BC9475}"/>
              </a:ext>
            </a:extLst>
          </p:cNvPr>
          <p:cNvSpPr txBox="1">
            <a:spLocks/>
          </p:cNvSpPr>
          <p:nvPr/>
        </p:nvSpPr>
        <p:spPr>
          <a:xfrm>
            <a:off x="471264" y="162882"/>
            <a:ext cx="9958611" cy="535096"/>
          </a:xfr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latin typeface="Lato"/>
                <a:ea typeface="Lato"/>
                <a:cs typeface="Lato"/>
              </a:rPr>
              <a:t>Incumbent vs Nonincumbent Enrollment</a:t>
            </a:r>
            <a:endParaRPr lang="en-US" dirty="0"/>
          </a:p>
        </p:txBody>
      </p:sp>
      <p:sp>
        <p:nvSpPr>
          <p:cNvPr id="8" name="Left Bracket 7">
            <a:extLst>
              <a:ext uri="{FF2B5EF4-FFF2-40B4-BE49-F238E27FC236}">
                <a16:creationId xmlns:a16="http://schemas.microsoft.com/office/drawing/2014/main" id="{4EA569FF-6F29-CC9B-953A-191B0FD8D390}"/>
              </a:ext>
            </a:extLst>
          </p:cNvPr>
          <p:cNvSpPr/>
          <p:nvPr/>
        </p:nvSpPr>
        <p:spPr>
          <a:xfrm rot="3666162">
            <a:off x="10006018" y="733739"/>
            <a:ext cx="230180" cy="1047798"/>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4BFF18C3-FFE3-21EB-129C-EC51DE6F24CD}"/>
              </a:ext>
            </a:extLst>
          </p:cNvPr>
          <p:cNvSpPr txBox="1"/>
          <p:nvPr/>
        </p:nvSpPr>
        <p:spPr>
          <a:xfrm>
            <a:off x="9779751" y="1180681"/>
            <a:ext cx="1300247" cy="430887"/>
          </a:xfrm>
          <a:prstGeom prst="rect">
            <a:avLst/>
          </a:prstGeom>
          <a:noFill/>
          <a:ln>
            <a:noFill/>
          </a:ln>
        </p:spPr>
        <p:txBody>
          <a:bodyPr wrap="square" rtlCol="0">
            <a:spAutoFit/>
          </a:bodyPr>
          <a:lstStyle/>
          <a:p>
            <a:r>
              <a:rPr lang="en-US" sz="2200" b="1" dirty="0">
                <a:latin typeface="Lato" panose="020F0502020204030203" pitchFamily="34" charset="0"/>
                <a:ea typeface="Lato" panose="020F0502020204030203" pitchFamily="34" charset="0"/>
                <a:cs typeface="Lato" panose="020F0502020204030203" pitchFamily="34" charset="0"/>
              </a:rPr>
              <a:t>+33.9%</a:t>
            </a:r>
          </a:p>
        </p:txBody>
      </p:sp>
      <p:sp>
        <p:nvSpPr>
          <p:cNvPr id="10" name="TextBox 9">
            <a:extLst>
              <a:ext uri="{FF2B5EF4-FFF2-40B4-BE49-F238E27FC236}">
                <a16:creationId xmlns:a16="http://schemas.microsoft.com/office/drawing/2014/main" id="{90890DE6-399C-3362-71E5-49BDFBCA1948}"/>
              </a:ext>
            </a:extLst>
          </p:cNvPr>
          <p:cNvSpPr txBox="1"/>
          <p:nvPr/>
        </p:nvSpPr>
        <p:spPr>
          <a:xfrm>
            <a:off x="8715010" y="809157"/>
            <a:ext cx="1475775" cy="400110"/>
          </a:xfrm>
          <a:prstGeom prst="rect">
            <a:avLst/>
          </a:prstGeom>
          <a:noFill/>
          <a:ln>
            <a:noFill/>
          </a:ln>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Incumbent</a:t>
            </a:r>
          </a:p>
        </p:txBody>
      </p:sp>
    </p:spTree>
    <p:extLst>
      <p:ext uri="{BB962C8B-B14F-4D97-AF65-F5344CB8AC3E}">
        <p14:creationId xmlns:p14="http://schemas.microsoft.com/office/powerpoint/2010/main" val="3126711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427969-0AF2-1277-B919-25C85CD3220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012B40E-98FF-157A-6442-DA1B98663E61}"/>
              </a:ext>
            </a:extLst>
          </p:cNvPr>
          <p:cNvPicPr>
            <a:picLocks noChangeAspect="1"/>
          </p:cNvPicPr>
          <p:nvPr/>
        </p:nvPicPr>
        <p:blipFill>
          <a:blip r:embed="rId3"/>
          <a:stretch>
            <a:fillRect/>
          </a:stretch>
        </p:blipFill>
        <p:spPr>
          <a:xfrm>
            <a:off x="354007" y="2372274"/>
            <a:ext cx="11735007" cy="4141385"/>
          </a:xfrm>
          <a:prstGeom prst="rect">
            <a:avLst/>
          </a:prstGeom>
        </p:spPr>
      </p:pic>
      <p:sp>
        <p:nvSpPr>
          <p:cNvPr id="2" name="Slide Number Placeholder 1">
            <a:extLst>
              <a:ext uri="{FF2B5EF4-FFF2-40B4-BE49-F238E27FC236}">
                <a16:creationId xmlns:a16="http://schemas.microsoft.com/office/drawing/2014/main" id="{D699A269-0B32-EA2C-D399-C16034B0D5E4}"/>
              </a:ext>
            </a:extLst>
          </p:cNvPr>
          <p:cNvSpPr>
            <a:spLocks noGrp="1"/>
          </p:cNvSpPr>
          <p:nvPr>
            <p:ph type="sldNum" sz="quarter" idx="4"/>
          </p:nvPr>
        </p:nvSpPr>
        <p:spPr/>
        <p:txBody>
          <a:bodyPr/>
          <a:lstStyle/>
          <a:p>
            <a:fld id="{82EE24B5-652C-4DB5-B7C3-B5BBEC1280B1}" type="slidenum">
              <a:rPr lang="en-US" smtClean="0"/>
              <a:pPr/>
              <a:t>63</a:t>
            </a:fld>
            <a:endParaRPr lang="en-US"/>
          </a:p>
        </p:txBody>
      </p:sp>
      <p:sp>
        <p:nvSpPr>
          <p:cNvPr id="3" name="Text Placeholder 2">
            <a:extLst>
              <a:ext uri="{FF2B5EF4-FFF2-40B4-BE49-F238E27FC236}">
                <a16:creationId xmlns:a16="http://schemas.microsoft.com/office/drawing/2014/main" id="{3D56D559-EC38-58B6-F668-F2445915F88C}"/>
              </a:ext>
            </a:extLst>
          </p:cNvPr>
          <p:cNvSpPr>
            <a:spLocks noGrp="1"/>
          </p:cNvSpPr>
          <p:nvPr>
            <p:ph type="body" sz="quarter" idx="11"/>
          </p:nvPr>
        </p:nvSpPr>
        <p:spPr>
          <a:xfrm>
            <a:off x="626388" y="1572593"/>
            <a:ext cx="11004234" cy="381073"/>
          </a:xfrm>
        </p:spPr>
        <p:txBody>
          <a:bodyPr>
            <a:normAutofit fontScale="92500" lnSpcReduction="10000"/>
          </a:bodyPr>
          <a:lstStyle/>
          <a:p>
            <a:pPr marL="0" marR="0" algn="ctr">
              <a:lnSpc>
                <a:spcPct val="107000"/>
              </a:lnSpc>
              <a:spcAft>
                <a:spcPts val="800"/>
              </a:spcAft>
            </a:pPr>
            <a:r>
              <a:rPr lang="en-US" sz="2000" i="1" dirty="0">
                <a:effectLst/>
                <a:latin typeface="Lato" panose="020F0502020204030203" pitchFamily="34" charset="0"/>
                <a:ea typeface="Calibri" panose="020F0502020204030204" pitchFamily="34" charset="0"/>
                <a:cs typeface="Arial" panose="020B0604020202020204" pitchFamily="34" charset="0"/>
              </a:rPr>
              <a:t>The Enrollment of Incumbent Early Childhood Workforce by Race/Ethnicity, </a:t>
            </a:r>
            <a:r>
              <a:rPr lang="en-US" sz="2000" dirty="0">
                <a:effectLst/>
                <a:latin typeface="Lato" panose="020F0502020204030203" pitchFamily="34" charset="0"/>
                <a:ea typeface="Calibri" panose="020F0502020204030204" pitchFamily="34" charset="0"/>
                <a:cs typeface="Arial" panose="020B0604020202020204" pitchFamily="34" charset="0"/>
              </a:rPr>
              <a:t>AY19-20 to AY22-23</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Oval 4">
            <a:extLst>
              <a:ext uri="{FF2B5EF4-FFF2-40B4-BE49-F238E27FC236}">
                <a16:creationId xmlns:a16="http://schemas.microsoft.com/office/drawing/2014/main" id="{7069FB7E-1120-8F23-B6D5-6A09FFD3CA78}"/>
              </a:ext>
            </a:extLst>
          </p:cNvPr>
          <p:cNvSpPr/>
          <p:nvPr/>
        </p:nvSpPr>
        <p:spPr>
          <a:xfrm>
            <a:off x="8412025" y="3756688"/>
            <a:ext cx="1046805" cy="333074"/>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2">
            <a:extLst>
              <a:ext uri="{FF2B5EF4-FFF2-40B4-BE49-F238E27FC236}">
                <a16:creationId xmlns:a16="http://schemas.microsoft.com/office/drawing/2014/main" id="{9D9CE551-4DFE-AFE7-C647-FF5D9F726233}"/>
              </a:ext>
            </a:extLst>
          </p:cNvPr>
          <p:cNvSpPr txBox="1">
            <a:spLocks/>
          </p:cNvSpPr>
          <p:nvPr/>
        </p:nvSpPr>
        <p:spPr>
          <a:xfrm>
            <a:off x="520550" y="239585"/>
            <a:ext cx="11215911" cy="914400"/>
          </a:xfr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dirty="0">
                <a:latin typeface="Lato"/>
                <a:ea typeface="Lato"/>
                <a:cs typeface="Lato"/>
              </a:rPr>
              <a:t>Enrollment Increased Across Races, with Highest Rates for African American Students</a:t>
            </a:r>
            <a:br>
              <a:rPr lang="en-US" dirty="0"/>
            </a:br>
            <a:br>
              <a:rPr lang="en-US" dirty="0"/>
            </a:br>
            <a:endParaRPr lang="en-US" dirty="0"/>
          </a:p>
        </p:txBody>
      </p:sp>
      <p:sp>
        <p:nvSpPr>
          <p:cNvPr id="9" name="Oval 8">
            <a:extLst>
              <a:ext uri="{FF2B5EF4-FFF2-40B4-BE49-F238E27FC236}">
                <a16:creationId xmlns:a16="http://schemas.microsoft.com/office/drawing/2014/main" id="{11E53178-E7CB-F064-5033-A45C63CD9A61}"/>
              </a:ext>
            </a:extLst>
          </p:cNvPr>
          <p:cNvSpPr/>
          <p:nvPr/>
        </p:nvSpPr>
        <p:spPr>
          <a:xfrm>
            <a:off x="10454870" y="3756688"/>
            <a:ext cx="1046805" cy="333074"/>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70642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B4C6F-6C11-D72A-14EE-63C4CC18C442}"/>
            </a:ext>
          </a:extLst>
        </p:cNvPr>
        <p:cNvGrpSpPr/>
        <p:nvPr/>
      </p:nvGrpSpPr>
      <p:grpSpPr>
        <a:xfrm>
          <a:off x="0" y="0"/>
          <a:ext cx="0" cy="0"/>
          <a:chOff x="0" y="0"/>
          <a:chExt cx="0" cy="0"/>
        </a:xfrm>
      </p:grpSpPr>
      <p:sp>
        <p:nvSpPr>
          <p:cNvPr id="13" name="Title 12">
            <a:extLst>
              <a:ext uri="{FF2B5EF4-FFF2-40B4-BE49-F238E27FC236}">
                <a16:creationId xmlns:a16="http://schemas.microsoft.com/office/drawing/2014/main" id="{F68C6367-4A34-B2A6-E2DD-F10C25C24824}"/>
              </a:ext>
            </a:extLst>
          </p:cNvPr>
          <p:cNvSpPr>
            <a:spLocks noGrp="1"/>
          </p:cNvSpPr>
          <p:nvPr>
            <p:ph type="title"/>
          </p:nvPr>
        </p:nvSpPr>
        <p:spPr>
          <a:xfrm>
            <a:off x="473951" y="1033252"/>
            <a:ext cx="3293076" cy="914400"/>
          </a:xfrm>
        </p:spPr>
        <p:txBody>
          <a:bodyPr lIns="91440" tIns="45720" rIns="91440" bIns="45720" anchor="t"/>
          <a:lstStyle/>
          <a:p>
            <a:r>
              <a:rPr lang="en-US" dirty="0">
                <a:latin typeface="Lato"/>
                <a:ea typeface="Lato"/>
                <a:cs typeface="Lato"/>
              </a:rPr>
              <a:t>ECACE Report Highlights (Cont.)</a:t>
            </a:r>
            <a:br>
              <a:rPr lang="en-US" dirty="0">
                <a:latin typeface="Lato" panose="020F0502020204030203" pitchFamily="34" charset="0"/>
                <a:ea typeface="Lato" panose="020F0502020204030203" pitchFamily="34" charset="0"/>
                <a:cs typeface="Lato" panose="020F0502020204030203" pitchFamily="34" charset="0"/>
              </a:rPr>
            </a:br>
            <a:br>
              <a:rPr lang="en-US" dirty="0">
                <a:latin typeface="Lato" panose="020F0502020204030203" pitchFamily="34" charset="0"/>
                <a:ea typeface="Lato" panose="020F0502020204030203" pitchFamily="34" charset="0"/>
                <a:cs typeface="Lato" panose="020F0502020204030203" pitchFamily="34" charset="0"/>
              </a:rPr>
            </a:br>
            <a:r>
              <a:rPr lang="en-US" sz="2400" b="1" i="1" kern="100" dirty="0">
                <a:solidFill>
                  <a:schemeClr val="bg2">
                    <a:lumMod val="75000"/>
                  </a:schemeClr>
                </a:solidFill>
                <a:latin typeface="Lato"/>
                <a:ea typeface="Lato"/>
                <a:cs typeface="Lato"/>
              </a:rPr>
              <a:t>Time Frame: </a:t>
            </a:r>
            <a:br>
              <a:rPr lang="en-US" sz="2400" b="1" i="1" kern="100" dirty="0">
                <a:latin typeface="Lato" panose="020F0502020204030203" pitchFamily="34" charset="0"/>
                <a:ea typeface="Lato" panose="020F0502020204030203" pitchFamily="34" charset="0"/>
                <a:cs typeface="Lato" panose="020F0502020204030203" pitchFamily="34" charset="0"/>
              </a:rPr>
            </a:br>
            <a:r>
              <a:rPr lang="en-US" sz="2400" b="1" dirty="0">
                <a:latin typeface="Lato"/>
                <a:ea typeface="Lato"/>
                <a:cs typeface="Lato"/>
              </a:rPr>
              <a:t>18 months</a:t>
            </a:r>
            <a:r>
              <a:rPr lang="en-US" sz="2400" b="0" dirty="0">
                <a:latin typeface="Lato"/>
                <a:ea typeface="Lato"/>
                <a:cs typeface="Lato"/>
              </a:rPr>
              <a:t> </a:t>
            </a:r>
            <a:br>
              <a:rPr lang="en-US" sz="2400" b="0" dirty="0">
                <a:latin typeface="Lato" panose="020F0502020204030203" pitchFamily="34" charset="0"/>
                <a:ea typeface="Lato" panose="020F0502020204030203" pitchFamily="34" charset="0"/>
                <a:cs typeface="Lato" panose="020F0502020204030203" pitchFamily="34" charset="0"/>
              </a:rPr>
            </a:br>
            <a:r>
              <a:rPr lang="en-US" sz="2400" b="0" dirty="0">
                <a:latin typeface="Lato"/>
                <a:ea typeface="Lato"/>
                <a:cs typeface="Lato"/>
              </a:rPr>
              <a:t>(July 2022 – December 2023) </a:t>
            </a:r>
            <a:br>
              <a:rPr lang="en-US" sz="4400" b="0" dirty="0">
                <a:latin typeface="Lato" panose="020F0502020204030203" pitchFamily="34" charset="0"/>
                <a:ea typeface="Lato" panose="020F0502020204030203" pitchFamily="34" charset="0"/>
                <a:cs typeface="Lato" panose="020F0502020204030203" pitchFamily="34" charset="0"/>
              </a:rPr>
            </a:br>
            <a:br>
              <a:rPr lang="en-US" dirty="0"/>
            </a:br>
            <a:br>
              <a:rPr lang="en-US" dirty="0"/>
            </a:br>
            <a:br>
              <a:rPr lang="en-US" dirty="0"/>
            </a:br>
            <a:br>
              <a:rPr lang="en-US" dirty="0"/>
            </a:br>
            <a:endParaRPr lang="en-US" dirty="0"/>
          </a:p>
        </p:txBody>
      </p:sp>
      <p:sp>
        <p:nvSpPr>
          <p:cNvPr id="6" name="Text Placeholder 2">
            <a:extLst>
              <a:ext uri="{FF2B5EF4-FFF2-40B4-BE49-F238E27FC236}">
                <a16:creationId xmlns:a16="http://schemas.microsoft.com/office/drawing/2014/main" id="{9D4F17DC-3669-1E0B-D900-56A6B6CDEE11}"/>
              </a:ext>
            </a:extLst>
          </p:cNvPr>
          <p:cNvSpPr txBox="1">
            <a:spLocks/>
          </p:cNvSpPr>
          <p:nvPr/>
        </p:nvSpPr>
        <p:spPr>
          <a:xfrm>
            <a:off x="4936669" y="821870"/>
            <a:ext cx="6910189" cy="5121729"/>
          </a:xfr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endParaRPr>
          </a:p>
          <a:p>
            <a:pPr>
              <a:spcAft>
                <a:spcPts val="1200"/>
              </a:spcAft>
            </a:pPr>
            <a:r>
              <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Debt Relief:</a:t>
            </a:r>
            <a:r>
              <a:rPr lang="en-US" sz="2400">
                <a:latin typeface="Lato" panose="020F0502020204030203" pitchFamily="34" charset="0"/>
                <a:ea typeface="Lato" panose="020F0502020204030203" pitchFamily="34" charset="0"/>
                <a:cs typeface="Lato" panose="020F0502020204030203" pitchFamily="34" charset="0"/>
              </a:rPr>
              <a:t>  1,205 students' debt removed</a:t>
            </a:r>
          </a:p>
          <a:p>
            <a:pPr>
              <a:spcAft>
                <a:spcPts val="1200"/>
              </a:spcAft>
            </a:pPr>
            <a:r>
              <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Transfer Pathways:</a:t>
            </a:r>
            <a:r>
              <a:rPr lang="en-US" sz="2400">
                <a:latin typeface="Lato" panose="020F0502020204030203" pitchFamily="34" charset="0"/>
                <a:ea typeface="Lato" panose="020F0502020204030203" pitchFamily="34" charset="0"/>
                <a:cs typeface="Lato" panose="020F0502020204030203" pitchFamily="34" charset="0"/>
              </a:rPr>
              <a:t>  2,053 students transferred into four-year Early Childhood programs, 31.7% held an AAS degree</a:t>
            </a:r>
          </a:p>
          <a:p>
            <a:pPr>
              <a:spcAft>
                <a:spcPts val="1200"/>
              </a:spcAft>
            </a:pPr>
            <a:r>
              <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Program Design and Modality: </a:t>
            </a:r>
            <a:r>
              <a:rPr lang="en-US" sz="2400" kern="100">
                <a:latin typeface="Lato" panose="020F0502020204030203" pitchFamily="34" charset="0"/>
                <a:ea typeface="Lato" panose="020F0502020204030203" pitchFamily="34" charset="0"/>
                <a:cs typeface="Lato" panose="020F0502020204030203" pitchFamily="34" charset="0"/>
              </a:rPr>
              <a:t>M</a:t>
            </a:r>
            <a:r>
              <a:rPr lang="en-US" sz="2400">
                <a:latin typeface="Lato" panose="020F0502020204030203" pitchFamily="34" charset="0"/>
                <a:ea typeface="Lato" panose="020F0502020204030203" pitchFamily="34" charset="0"/>
                <a:cs typeface="Lato" panose="020F0502020204030203" pitchFamily="34" charset="0"/>
              </a:rPr>
              <a:t>ore accessible</a:t>
            </a:r>
          </a:p>
          <a:p>
            <a:pPr>
              <a:spcAft>
                <a:spcPts val="1200"/>
              </a:spcAft>
            </a:pPr>
            <a:r>
              <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Student Supports:</a:t>
            </a:r>
            <a:r>
              <a:rPr lang="en-US" sz="2400">
                <a:latin typeface="Lato" panose="020F0502020204030203" pitchFamily="34" charset="0"/>
                <a:ea typeface="Lato" panose="020F0502020204030203" pitchFamily="34" charset="0"/>
                <a:cs typeface="Lato" panose="020F0502020204030203" pitchFamily="34" charset="0"/>
              </a:rPr>
              <a:t>  Mentors, coaches, and tutors met students over 50,000 times</a:t>
            </a:r>
          </a:p>
          <a:p>
            <a:r>
              <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rPr>
              <a:t>Outreach and Engagement with Employers:</a:t>
            </a:r>
            <a:r>
              <a:rPr lang="en-US" sz="2400">
                <a:latin typeface="Lato" panose="020F0502020204030203" pitchFamily="34" charset="0"/>
                <a:ea typeface="Lato" panose="020F0502020204030203" pitchFamily="34" charset="0"/>
                <a:cs typeface="Lato" panose="020F0502020204030203" pitchFamily="34" charset="0"/>
              </a:rPr>
              <a:t>  </a:t>
            </a:r>
            <a:br>
              <a:rPr lang="en-US" sz="2400">
                <a:latin typeface="Lato" panose="020F0502020204030203" pitchFamily="34" charset="0"/>
                <a:ea typeface="Lato" panose="020F0502020204030203" pitchFamily="34" charset="0"/>
                <a:cs typeface="Lato" panose="020F0502020204030203" pitchFamily="34" charset="0"/>
              </a:rPr>
            </a:br>
            <a:r>
              <a:rPr lang="en-US" sz="2400">
                <a:latin typeface="Lato" panose="020F0502020204030203" pitchFamily="34" charset="0"/>
                <a:ea typeface="Lato" panose="020F0502020204030203" pitchFamily="34" charset="0"/>
                <a:cs typeface="Lato" panose="020F0502020204030203" pitchFamily="34" charset="0"/>
              </a:rPr>
              <a:t>2,137 outreach events</a:t>
            </a:r>
            <a:br>
              <a:rPr lang="en-US" sz="2400">
                <a:latin typeface="Lato" panose="020F0502020204030203" pitchFamily="34" charset="0"/>
                <a:ea typeface="Lato" panose="020F0502020204030203" pitchFamily="34" charset="0"/>
                <a:cs typeface="Lato" panose="020F0502020204030203" pitchFamily="34" charset="0"/>
              </a:rPr>
            </a:br>
            <a:r>
              <a:rPr lang="en-US" sz="2400">
                <a:latin typeface="Lato" panose="020F0502020204030203" pitchFamily="34" charset="0"/>
                <a:ea typeface="Lato" panose="020F0502020204030203" pitchFamily="34" charset="0"/>
                <a:cs typeface="Lato" panose="020F0502020204030203" pitchFamily="34" charset="0"/>
              </a:rPr>
              <a:t>40,253 incumbent workforce participants</a:t>
            </a:r>
            <a:br>
              <a:rPr lang="en-US" sz="2400">
                <a:latin typeface="Lato" panose="020F0502020204030203" pitchFamily="34" charset="0"/>
                <a:ea typeface="Lato" panose="020F0502020204030203" pitchFamily="34" charset="0"/>
                <a:cs typeface="Lato" panose="020F0502020204030203" pitchFamily="34" charset="0"/>
              </a:rPr>
            </a:br>
            <a:r>
              <a:rPr lang="en-US" sz="2400">
                <a:latin typeface="Lato" panose="020F0502020204030203" pitchFamily="34" charset="0"/>
                <a:ea typeface="Lato" panose="020F0502020204030203" pitchFamily="34" charset="0"/>
                <a:cs typeface="Lato" panose="020F0502020204030203" pitchFamily="34" charset="0"/>
              </a:rPr>
              <a:t>11,382 reported employer connections</a:t>
            </a:r>
          </a:p>
          <a:p>
            <a:endParaRPr lang="en-US" sz="2400"/>
          </a:p>
          <a:p>
            <a:endParaRPr lang="en-US" sz="2400" b="1" i="1" kern="100">
              <a:solidFill>
                <a:schemeClr val="bg2">
                  <a:lumMod val="75000"/>
                </a:schemeClr>
              </a:solidFill>
              <a:latin typeface="Lato" panose="020F0502020204030203" pitchFamily="34" charset="0"/>
              <a:ea typeface="Lato" panose="020F0502020204030203" pitchFamily="34" charset="0"/>
              <a:cs typeface="Lato" panose="020F0502020204030203" pitchFamily="34" charset="0"/>
            </a:endParaRPr>
          </a:p>
          <a:p>
            <a:pPr lvl="1"/>
            <a:endParaRPr lang="en-US"/>
          </a:p>
        </p:txBody>
      </p:sp>
    </p:spTree>
    <p:extLst>
      <p:ext uri="{BB962C8B-B14F-4D97-AF65-F5344CB8AC3E}">
        <p14:creationId xmlns:p14="http://schemas.microsoft.com/office/powerpoint/2010/main" val="729428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202"/>
        <p:cNvGrpSpPr/>
        <p:nvPr/>
      </p:nvGrpSpPr>
      <p:grpSpPr>
        <a:xfrm>
          <a:off x="0" y="0"/>
          <a:ext cx="0" cy="0"/>
          <a:chOff x="0" y="0"/>
          <a:chExt cx="0" cy="0"/>
        </a:xfrm>
      </p:grpSpPr>
      <p:sp>
        <p:nvSpPr>
          <p:cNvPr id="1204" name="Google Shape;1204;p180"/>
          <p:cNvSpPr txBox="1">
            <a:spLocks noGrp="1"/>
          </p:cNvSpPr>
          <p:nvPr>
            <p:ph type="title"/>
          </p:nvPr>
        </p:nvSpPr>
        <p:spPr>
          <a:xfrm>
            <a:off x="1164609" y="304638"/>
            <a:ext cx="10515600" cy="744037"/>
          </a:xfrm>
          <a:prstGeom prst="rect">
            <a:avLst/>
          </a:prstGeom>
          <a:noFill/>
          <a:ln>
            <a:noFill/>
          </a:ln>
        </p:spPr>
        <p:txBody>
          <a:bodyPr spcFirstLastPara="1" wrap="square" lIns="0" tIns="0" rIns="0" bIns="0" anchor="t" anchorCtr="0">
            <a:noAutofit/>
          </a:bodyPr>
          <a:lstStyle/>
          <a:p>
            <a:pPr>
              <a:lnSpc>
                <a:spcPct val="100000"/>
              </a:lnSpc>
              <a:buSzPct val="46666"/>
            </a:pPr>
            <a:r>
              <a:rPr lang="en" sz="4000" dirty="0">
                <a:ea typeface="Figtree"/>
                <a:cs typeface="Figtree"/>
                <a:sym typeface="Figtree"/>
              </a:rPr>
              <a:t>Governor Pritzker’s Proposed </a:t>
            </a:r>
            <a:r>
              <a:rPr lang="en-US" sz="4000" dirty="0">
                <a:ea typeface="Figtree"/>
                <a:cs typeface="Figtree"/>
                <a:sym typeface="Figtree"/>
              </a:rPr>
              <a:t>Budget</a:t>
            </a:r>
            <a:endParaRPr sz="4000" dirty="0">
              <a:ea typeface="Figtree"/>
              <a:cs typeface="Figtree"/>
              <a:sym typeface="Figtree"/>
            </a:endParaRPr>
          </a:p>
        </p:txBody>
      </p:sp>
      <p:sp>
        <p:nvSpPr>
          <p:cNvPr id="2" name="Footer Placeholder 3">
            <a:extLst>
              <a:ext uri="{FF2B5EF4-FFF2-40B4-BE49-F238E27FC236}">
                <a16:creationId xmlns:a16="http://schemas.microsoft.com/office/drawing/2014/main" id="{AC139810-5594-218B-322E-3BC8D107E88C}"/>
              </a:ext>
            </a:extLst>
          </p:cNvPr>
          <p:cNvSpPr txBox="1">
            <a:spLocks/>
          </p:cNvSpPr>
          <p:nvPr/>
        </p:nvSpPr>
        <p:spPr>
          <a:xfrm>
            <a:off x="11430000" y="6400800"/>
            <a:ext cx="551354" cy="31992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90000"/>
              </a:lnSpc>
              <a:spcBef>
                <a:spcPts val="0"/>
              </a:spcBef>
              <a:spcAft>
                <a:spcPts val="0"/>
              </a:spcAft>
              <a:buClrTx/>
              <a:buSzTx/>
              <a:buFontTx/>
              <a:buNone/>
              <a:tabLst/>
              <a:defRPr/>
            </a:pPr>
            <a:fld id="{D7B5F5E2-D880-4000-87A0-CFE243211999}" type="slidenum">
              <a:rPr kumimoji="0" lang="en-US" sz="1600" b="0" i="0" u="none" strike="noStrike" kern="1200" cap="none" spc="0" normalizeH="0" baseline="0" noProof="0">
                <a:ln>
                  <a:noFill/>
                </a:ln>
                <a:solidFill>
                  <a:prstClr val="black"/>
                </a:solidFill>
                <a:effectLst/>
                <a:uLnTx/>
                <a:uFillTx/>
                <a:latin typeface="Tw Cen MT" panose="020B0602020104020603" pitchFamily="34" charset="0"/>
                <a:ea typeface="+mn-ea"/>
                <a:cs typeface="+mn-cs"/>
                <a:sym typeface="Arial"/>
              </a:rPr>
              <a:pPr marL="0" marR="0" lvl="0" indent="0" algn="r" defTabSz="457200" rtl="0" eaLnBrk="1" fontAlgn="auto" latinLnBrk="0" hangingPunct="1">
                <a:lnSpc>
                  <a:spcPct val="90000"/>
                </a:lnSpc>
                <a:spcBef>
                  <a:spcPts val="0"/>
                </a:spcBef>
                <a:spcAft>
                  <a:spcPts val="0"/>
                </a:spcAft>
                <a:buClrTx/>
                <a:buSzTx/>
                <a:buFontTx/>
                <a:buNone/>
                <a:tabLst/>
                <a:defRPr/>
              </a:pPr>
              <a:t>65</a:t>
            </a:fld>
            <a:endParaRPr kumimoji="0" lang="en-US" sz="1600" b="0" i="0" u="none" strike="noStrike" kern="1200" cap="none" spc="0" normalizeH="0" baseline="0" noProof="0">
              <a:ln>
                <a:noFill/>
              </a:ln>
              <a:solidFill>
                <a:prstClr val="black">
                  <a:tint val="75000"/>
                </a:prstClr>
              </a:solidFill>
              <a:effectLst/>
              <a:uLnTx/>
              <a:uFillTx/>
              <a:latin typeface="Tw Cen MT" panose="020B0602020104020603" pitchFamily="34" charset="0"/>
              <a:ea typeface="+mn-ea"/>
              <a:cs typeface="+mn-cs"/>
              <a:sym typeface="Arial"/>
            </a:endParaRPr>
          </a:p>
        </p:txBody>
      </p:sp>
      <p:sp>
        <p:nvSpPr>
          <p:cNvPr id="6" name="Content Placeholder 5">
            <a:extLst>
              <a:ext uri="{FF2B5EF4-FFF2-40B4-BE49-F238E27FC236}">
                <a16:creationId xmlns:a16="http://schemas.microsoft.com/office/drawing/2014/main" id="{CABD904B-9E50-BA7B-BB3F-80E64E79DB7C}"/>
              </a:ext>
            </a:extLst>
          </p:cNvPr>
          <p:cNvSpPr>
            <a:spLocks noGrp="1"/>
          </p:cNvSpPr>
          <p:nvPr>
            <p:ph idx="1"/>
          </p:nvPr>
        </p:nvSpPr>
        <p:spPr>
          <a:xfrm>
            <a:off x="1070824" y="996696"/>
            <a:ext cx="10910530" cy="4864608"/>
          </a:xfrm>
        </p:spPr>
        <p:txBody>
          <a:bodyPr>
            <a:noAutofit/>
          </a:bodyPr>
          <a:lstStyle/>
          <a:p>
            <a:pPr>
              <a:lnSpc>
                <a:spcPct val="100000"/>
              </a:lnSpc>
              <a:spcAft>
                <a:spcPts val="600"/>
              </a:spcAft>
            </a:pPr>
            <a:r>
              <a:rPr lang="en-US" sz="2200" dirty="0"/>
              <a:t>$46m (3%) increase in general funds for public universities and community colleges</a:t>
            </a:r>
          </a:p>
          <a:p>
            <a:pPr>
              <a:lnSpc>
                <a:spcPct val="100000"/>
              </a:lnSpc>
              <a:spcAft>
                <a:spcPts val="600"/>
              </a:spcAft>
            </a:pPr>
            <a:r>
              <a:rPr lang="en-US" sz="2200" dirty="0"/>
              <a:t>$3m to expand the Common App and simplify it’s use</a:t>
            </a:r>
          </a:p>
          <a:p>
            <a:pPr>
              <a:lnSpc>
                <a:spcPct val="100000"/>
              </a:lnSpc>
              <a:spcAft>
                <a:spcPts val="600"/>
              </a:spcAft>
            </a:pPr>
            <a:r>
              <a:rPr lang="en-US" sz="2200" dirty="0"/>
              <a:t>$10m increase for Monetary Award Program (MAP)</a:t>
            </a:r>
          </a:p>
          <a:p>
            <a:pPr>
              <a:lnSpc>
                <a:spcPct val="100000"/>
              </a:lnSpc>
              <a:spcAft>
                <a:spcPts val="600"/>
              </a:spcAft>
            </a:pPr>
            <a:r>
              <a:rPr lang="en-US" sz="2200" dirty="0"/>
              <a:t>Flat Funding: </a:t>
            </a:r>
          </a:p>
          <a:p>
            <a:pPr lvl="1">
              <a:lnSpc>
                <a:spcPct val="100000"/>
              </a:lnSpc>
              <a:spcAft>
                <a:spcPts val="600"/>
              </a:spcAft>
            </a:pPr>
            <a:r>
              <a:rPr lang="en-US" dirty="0"/>
              <a:t>$5m ECACE</a:t>
            </a:r>
          </a:p>
          <a:p>
            <a:pPr lvl="1">
              <a:lnSpc>
                <a:spcPct val="100000"/>
              </a:lnSpc>
              <a:spcAft>
                <a:spcPts val="600"/>
              </a:spcAft>
            </a:pPr>
            <a:r>
              <a:rPr lang="en-US" dirty="0"/>
              <a:t>$10.75 for Golden Apply Scholars and $5m for Golden Apple Accelerators</a:t>
            </a:r>
          </a:p>
          <a:p>
            <a:pPr lvl="1">
              <a:lnSpc>
                <a:spcPct val="100000"/>
              </a:lnSpc>
              <a:spcAft>
                <a:spcPts val="600"/>
              </a:spcAft>
            </a:pPr>
            <a:r>
              <a:rPr lang="en-US" dirty="0"/>
              <a:t>$8m Minority Teachers of Illinois (MTI)</a:t>
            </a:r>
          </a:p>
          <a:p>
            <a:pPr>
              <a:lnSpc>
                <a:spcPct val="100000"/>
              </a:lnSpc>
              <a:spcAft>
                <a:spcPts val="600"/>
              </a:spcAft>
            </a:pPr>
            <a:r>
              <a:rPr lang="en-US" sz="2200" dirty="0"/>
              <a:t>$200m to support Early Childhood Workforce Compensation Contracts</a:t>
            </a:r>
          </a:p>
          <a:p>
            <a:pPr>
              <a:lnSpc>
                <a:spcPct val="100000"/>
              </a:lnSpc>
            </a:pPr>
            <a:r>
              <a:rPr lang="en-US" sz="2200" dirty="0"/>
              <a:t>$85m in crease in Child Care Assistance Program</a:t>
            </a:r>
          </a:p>
          <a:p>
            <a:pPr>
              <a:lnSpc>
                <a:spcPct val="100000"/>
              </a:lnSpc>
              <a:spcAft>
                <a:spcPts val="600"/>
              </a:spcAft>
            </a:pPr>
            <a:r>
              <a:rPr lang="en-US" sz="2200" dirty="0"/>
              <a:t>$10m increase for compensation increases for Early Intervention providers</a:t>
            </a:r>
          </a:p>
        </p:txBody>
      </p:sp>
    </p:spTree>
    <p:extLst>
      <p:ext uri="{BB962C8B-B14F-4D97-AF65-F5344CB8AC3E}">
        <p14:creationId xmlns:p14="http://schemas.microsoft.com/office/powerpoint/2010/main" val="4733727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A43CF02-F262-7C2B-4433-F2B6300EC1BE}"/>
              </a:ext>
            </a:extLst>
          </p:cNvPr>
          <p:cNvSpPr>
            <a:spLocks noGrp="1"/>
          </p:cNvSpPr>
          <p:nvPr>
            <p:ph type="title"/>
          </p:nvPr>
        </p:nvSpPr>
        <p:spPr>
          <a:xfrm>
            <a:off x="495300" y="18255"/>
            <a:ext cx="10128364" cy="1325563"/>
          </a:xfrm>
        </p:spPr>
        <p:txBody>
          <a:bodyPr/>
          <a:lstStyle/>
          <a:p>
            <a:r>
              <a:rPr lang="en-US"/>
              <a:t>Strategies for a Thriving Illinois</a:t>
            </a:r>
          </a:p>
        </p:txBody>
      </p:sp>
      <p:pic>
        <p:nvPicPr>
          <p:cNvPr id="6" name="Picture 5" descr="A picture containing graphical user interface&#10;&#10;Description automatically generated">
            <a:extLst>
              <a:ext uri="{FF2B5EF4-FFF2-40B4-BE49-F238E27FC236}">
                <a16:creationId xmlns:a16="http://schemas.microsoft.com/office/drawing/2014/main" id="{9A247075-796B-3D1F-E2E8-BF9E191A47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9179" y="4590561"/>
            <a:ext cx="4664908" cy="1828800"/>
          </a:xfrm>
          <a:prstGeom prst="rect">
            <a:avLst/>
          </a:prstGeom>
        </p:spPr>
      </p:pic>
      <p:pic>
        <p:nvPicPr>
          <p:cNvPr id="7" name="Picture 6" descr="A picture containing application&#10;&#10;Description automatically generated">
            <a:extLst>
              <a:ext uri="{FF2B5EF4-FFF2-40B4-BE49-F238E27FC236}">
                <a16:creationId xmlns:a16="http://schemas.microsoft.com/office/drawing/2014/main" id="{676C4FB1-9EAA-AE17-7F70-18E470315D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3787" y="3179618"/>
            <a:ext cx="4464425" cy="1828800"/>
          </a:xfrm>
          <a:prstGeom prst="rect">
            <a:avLst/>
          </a:prstGeom>
          <a:ln>
            <a:noFill/>
          </a:ln>
        </p:spPr>
      </p:pic>
      <p:pic>
        <p:nvPicPr>
          <p:cNvPr id="9" name="Picture 8" descr="A picture containing graphical user interface&#10;&#10;Description automatically generated">
            <a:extLst>
              <a:ext uri="{FF2B5EF4-FFF2-40B4-BE49-F238E27FC236}">
                <a16:creationId xmlns:a16="http://schemas.microsoft.com/office/drawing/2014/main" id="{2947DDD7-4029-8E9F-405F-B37FCD688CF9}"/>
              </a:ext>
            </a:extLst>
          </p:cNvPr>
          <p:cNvPicPr>
            <a:picLocks noChangeAspect="1"/>
          </p:cNvPicPr>
          <p:nvPr/>
        </p:nvPicPr>
        <p:blipFill rotWithShape="1">
          <a:blip r:embed="rId5">
            <a:extLst>
              <a:ext uri="{28A0092B-C50C-407E-A947-70E740481C1C}">
                <a14:useLocalDpi xmlns:a14="http://schemas.microsoft.com/office/drawing/2010/main" val="0"/>
              </a:ext>
            </a:extLst>
          </a:blip>
          <a:srcRect t="5639"/>
          <a:stretch/>
        </p:blipFill>
        <p:spPr>
          <a:xfrm>
            <a:off x="580672" y="1600200"/>
            <a:ext cx="4978810" cy="1828800"/>
          </a:xfrm>
          <a:prstGeom prst="rect">
            <a:avLst/>
          </a:prstGeom>
        </p:spPr>
      </p:pic>
      <p:sp>
        <p:nvSpPr>
          <p:cNvPr id="11" name="Slide Number Placeholder 14">
            <a:extLst>
              <a:ext uri="{FF2B5EF4-FFF2-40B4-BE49-F238E27FC236}">
                <a16:creationId xmlns:a16="http://schemas.microsoft.com/office/drawing/2014/main" id="{54D3FDD7-CF6C-FB6E-F439-AF27757A113F}"/>
              </a:ext>
            </a:extLst>
          </p:cNvPr>
          <p:cNvSpPr>
            <a:spLocks noGrp="1"/>
          </p:cNvSpPr>
          <p:nvPr>
            <p:ph type="sldNum" sz="quarter" idx="12"/>
          </p:nvPr>
        </p:nvSpPr>
        <p:spPr>
          <a:xfrm>
            <a:off x="11574087" y="6419361"/>
            <a:ext cx="487679" cy="318784"/>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CE7937-128E-4595-8BDA-0229FEBE1BCA}" type="slidenum">
              <a:rPr kumimoji="0" lang="en-US" sz="1800" b="0" i="0" u="none" strike="noStrike" kern="1200" cap="none" spc="0" normalizeH="0" baseline="0" noProof="0" smtClean="0">
                <a:ln>
                  <a:noFill/>
                </a:ln>
                <a:solidFill>
                  <a:srgbClr val="015D83"/>
                </a:solidFill>
                <a:effectLst/>
                <a:uLnTx/>
                <a:uFillTx/>
                <a:latin typeface="Tw Cen MT" panose="020B0602020104020603" pitchFamily="34" charset="0"/>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800" b="0" i="0" u="none" strike="noStrike" kern="1200" cap="none" spc="0" normalizeH="0" baseline="0" noProof="0">
              <a:ln>
                <a:noFill/>
              </a:ln>
              <a:solidFill>
                <a:srgbClr val="015D83"/>
              </a:solidFill>
              <a:effectLst/>
              <a:uLnTx/>
              <a:uFillTx/>
              <a:latin typeface="Tw Cen MT" panose="020B0602020104020603" pitchFamily="34" charset="0"/>
              <a:ea typeface="+mn-ea"/>
              <a:cs typeface="Arial"/>
              <a:sym typeface="Arial"/>
            </a:endParaRPr>
          </a:p>
        </p:txBody>
      </p:sp>
    </p:spTree>
    <p:extLst>
      <p:ext uri="{BB962C8B-B14F-4D97-AF65-F5344CB8AC3E}">
        <p14:creationId xmlns:p14="http://schemas.microsoft.com/office/powerpoint/2010/main" val="308487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736737C6-B87E-304E-BBC9-1BB7297DB1B1}"/>
              </a:ext>
            </a:extLst>
          </p:cNvPr>
          <p:cNvGraphicFramePr>
            <a:graphicFrameLocks/>
          </p:cNvGraphicFramePr>
          <p:nvPr/>
        </p:nvGraphicFramePr>
        <p:xfrm>
          <a:off x="1281448" y="1250576"/>
          <a:ext cx="10699906" cy="5361399"/>
        </p:xfrm>
        <a:graphic>
          <a:graphicData uri="http://schemas.openxmlformats.org/drawingml/2006/chart">
            <c:chart xmlns:c="http://schemas.openxmlformats.org/drawingml/2006/chart" xmlns:r="http://schemas.openxmlformats.org/officeDocument/2006/relationships" r:id="rId3"/>
          </a:graphicData>
        </a:graphic>
      </p:graphicFrame>
      <p:sp>
        <p:nvSpPr>
          <p:cNvPr id="11" name="Footer Placeholder 3">
            <a:extLst>
              <a:ext uri="{FF2B5EF4-FFF2-40B4-BE49-F238E27FC236}">
                <a16:creationId xmlns:a16="http://schemas.microsoft.com/office/drawing/2014/main" id="{92FC8337-383B-8D42-7BC6-0AB58CBFF303}"/>
              </a:ext>
            </a:extLst>
          </p:cNvPr>
          <p:cNvSpPr txBox="1">
            <a:spLocks/>
          </p:cNvSpPr>
          <p:nvPr/>
        </p:nvSpPr>
        <p:spPr>
          <a:xfrm>
            <a:off x="11430000" y="6400800"/>
            <a:ext cx="551354" cy="31992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90000"/>
              </a:lnSpc>
              <a:spcBef>
                <a:spcPts val="0"/>
              </a:spcBef>
              <a:spcAft>
                <a:spcPts val="0"/>
              </a:spcAft>
              <a:buClrTx/>
              <a:buSzTx/>
              <a:buFontTx/>
              <a:buNone/>
              <a:tabLst/>
              <a:defRPr/>
            </a:pPr>
            <a:fld id="{D7B5F5E2-D880-4000-87A0-CFE243211999}" type="slidenum">
              <a:rPr kumimoji="0" lang="en-US" sz="1600" b="0" i="0" u="none" strike="noStrike" kern="1200" cap="none" spc="0" normalizeH="0" baseline="0" noProof="0">
                <a:ln>
                  <a:noFill/>
                </a:ln>
                <a:solidFill>
                  <a:prstClr val="black"/>
                </a:solidFill>
                <a:effectLst/>
                <a:uLnTx/>
                <a:uFillTx/>
                <a:latin typeface="Tw Cen MT" panose="020B0602020104020603" pitchFamily="34" charset="0"/>
                <a:ea typeface="+mn-ea"/>
                <a:cs typeface="+mn-cs"/>
                <a:sym typeface="Arial"/>
              </a:rPr>
              <a:pPr marL="0" marR="0" lvl="0" indent="0" algn="r" defTabSz="457200" rtl="0" eaLnBrk="1" fontAlgn="auto" latinLnBrk="0" hangingPunct="1">
                <a:lnSpc>
                  <a:spcPct val="90000"/>
                </a:lnSpc>
                <a:spcBef>
                  <a:spcPts val="0"/>
                </a:spcBef>
                <a:spcAft>
                  <a:spcPts val="0"/>
                </a:spcAft>
                <a:buClrTx/>
                <a:buSzTx/>
                <a:buFontTx/>
                <a:buNone/>
                <a:tabLst/>
                <a:defRPr/>
              </a:pPr>
              <a:t>67</a:t>
            </a:fld>
            <a:endParaRPr kumimoji="0" lang="en-US" sz="1600" b="0" i="0" u="none" strike="noStrike" kern="1200" cap="none" spc="0" normalizeH="0" baseline="0" noProof="0">
              <a:ln>
                <a:noFill/>
              </a:ln>
              <a:solidFill>
                <a:prstClr val="black">
                  <a:tint val="75000"/>
                </a:prstClr>
              </a:solidFill>
              <a:effectLst/>
              <a:uLnTx/>
              <a:uFillTx/>
              <a:latin typeface="Tw Cen MT" panose="020B0602020104020603" pitchFamily="34" charset="0"/>
              <a:ea typeface="+mn-ea"/>
              <a:cs typeface="+mn-cs"/>
              <a:sym typeface="Arial"/>
            </a:endParaRPr>
          </a:p>
        </p:txBody>
      </p:sp>
      <p:pic>
        <p:nvPicPr>
          <p:cNvPr id="13" name="Picture 4">
            <a:extLst>
              <a:ext uri="{FF2B5EF4-FFF2-40B4-BE49-F238E27FC236}">
                <a16:creationId xmlns:a16="http://schemas.microsoft.com/office/drawing/2014/main" id="{53CDDCE9-724A-AD15-34F2-270D99422ABF}"/>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3892" y="2062524"/>
            <a:ext cx="2631234" cy="887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a:extLst>
              <a:ext uri="{FF2B5EF4-FFF2-40B4-BE49-F238E27FC236}">
                <a16:creationId xmlns:a16="http://schemas.microsoft.com/office/drawing/2014/main" id="{8657D38B-31C5-2786-16A8-BD2AC49A832C}"/>
              </a:ext>
            </a:extLst>
          </p:cNvPr>
          <p:cNvSpPr>
            <a:spLocks noGrp="1"/>
          </p:cNvSpPr>
          <p:nvPr>
            <p:ph type="title"/>
          </p:nvPr>
        </p:nvSpPr>
        <p:spPr>
          <a:xfrm>
            <a:off x="1165747" y="320675"/>
            <a:ext cx="10514462" cy="744037"/>
          </a:xfrm>
        </p:spPr>
        <p:txBody>
          <a:bodyPr>
            <a:noAutofit/>
          </a:bodyPr>
          <a:lstStyle/>
          <a:p>
            <a:pPr marL="0" marR="0" lvl="0" indent="0" defTabSz="914400" rtl="0" eaLnBrk="1" fontAlgn="auto" latinLnBrk="0" hangingPunct="1">
              <a:lnSpc>
                <a:spcPct val="100000"/>
              </a:lnSpc>
              <a:spcBef>
                <a:spcPts val="0"/>
              </a:spcBef>
              <a:spcAft>
                <a:spcPts val="0"/>
              </a:spcAft>
              <a:tabLst/>
              <a:defRPr/>
            </a:pPr>
            <a:r>
              <a:rPr kumimoji="0" lang="en-US" sz="2800" i="0" u="none" strike="noStrike" kern="1200" cap="none" spc="0" normalizeH="0" baseline="0" noProof="0">
                <a:ln>
                  <a:noFill/>
                </a:ln>
                <a:solidFill>
                  <a:srgbClr val="136A91"/>
                </a:solidFill>
                <a:effectLst/>
                <a:uLnTx/>
                <a:uFillTx/>
                <a:latin typeface="Tw Cen MT" panose="020B0602020104020603" pitchFamily="34" charset="0"/>
                <a:ea typeface="+mn-ea"/>
                <a:cs typeface="+mn-cs"/>
              </a:rPr>
              <a:t>Common App has led to dramatic increases in applications, including for students from low-income families and students of color</a:t>
            </a:r>
          </a:p>
        </p:txBody>
      </p:sp>
      <p:pic>
        <p:nvPicPr>
          <p:cNvPr id="2" name="Picture 1">
            <a:extLst>
              <a:ext uri="{FF2B5EF4-FFF2-40B4-BE49-F238E27FC236}">
                <a16:creationId xmlns:a16="http://schemas.microsoft.com/office/drawing/2014/main" id="{5AD32EFA-E18D-176B-5AB3-22FE643BADF5}"/>
              </a:ext>
            </a:extLst>
          </p:cNvPr>
          <p:cNvPicPr>
            <a:picLocks noChangeAspect="1"/>
          </p:cNvPicPr>
          <p:nvPr/>
        </p:nvPicPr>
        <p:blipFill>
          <a:blip r:embed="rId5"/>
          <a:stretch>
            <a:fillRect/>
          </a:stretch>
        </p:blipFill>
        <p:spPr>
          <a:xfrm>
            <a:off x="2223892" y="6303332"/>
            <a:ext cx="4800600" cy="514350"/>
          </a:xfrm>
          <a:prstGeom prst="rect">
            <a:avLst/>
          </a:prstGeom>
        </p:spPr>
      </p:pic>
    </p:spTree>
    <p:extLst>
      <p:ext uri="{BB962C8B-B14F-4D97-AF65-F5344CB8AC3E}">
        <p14:creationId xmlns:p14="http://schemas.microsoft.com/office/powerpoint/2010/main" val="300857114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202">
          <a:extLst>
            <a:ext uri="{FF2B5EF4-FFF2-40B4-BE49-F238E27FC236}">
              <a16:creationId xmlns:a16="http://schemas.microsoft.com/office/drawing/2014/main" id="{FD2ECED4-6A9D-685A-B325-FBC03E1F7B68}"/>
            </a:ext>
          </a:extLst>
        </p:cNvPr>
        <p:cNvGrpSpPr/>
        <p:nvPr/>
      </p:nvGrpSpPr>
      <p:grpSpPr>
        <a:xfrm>
          <a:off x="0" y="0"/>
          <a:ext cx="0" cy="0"/>
          <a:chOff x="0" y="0"/>
          <a:chExt cx="0" cy="0"/>
        </a:xfrm>
      </p:grpSpPr>
      <p:pic>
        <p:nvPicPr>
          <p:cNvPr id="1203" name="Google Shape;1203;p180">
            <a:extLst>
              <a:ext uri="{FF2B5EF4-FFF2-40B4-BE49-F238E27FC236}">
                <a16:creationId xmlns:a16="http://schemas.microsoft.com/office/drawing/2014/main" id="{4FF0D21F-CEA3-24C1-ECB9-22C60E7EC23E}"/>
              </a:ext>
            </a:extLst>
          </p:cNvPr>
          <p:cNvPicPr preferRelativeResize="0"/>
          <p:nvPr/>
        </p:nvPicPr>
        <p:blipFill>
          <a:blip r:embed="rId3"/>
          <a:srcRect/>
          <a:stretch/>
        </p:blipFill>
        <p:spPr>
          <a:xfrm>
            <a:off x="7467223" y="64929"/>
            <a:ext cx="4597201" cy="1744892"/>
          </a:xfrm>
          <a:prstGeom prst="rect">
            <a:avLst/>
          </a:prstGeom>
          <a:noFill/>
          <a:ln>
            <a:noFill/>
          </a:ln>
        </p:spPr>
      </p:pic>
      <p:sp>
        <p:nvSpPr>
          <p:cNvPr id="1204" name="Google Shape;1204;p180">
            <a:extLst>
              <a:ext uri="{FF2B5EF4-FFF2-40B4-BE49-F238E27FC236}">
                <a16:creationId xmlns:a16="http://schemas.microsoft.com/office/drawing/2014/main" id="{8D57C828-5605-7309-3CEE-201163A2CF4B}"/>
              </a:ext>
            </a:extLst>
          </p:cNvPr>
          <p:cNvSpPr txBox="1">
            <a:spLocks noGrp="1"/>
          </p:cNvSpPr>
          <p:nvPr>
            <p:ph type="title"/>
          </p:nvPr>
        </p:nvSpPr>
        <p:spPr>
          <a:xfrm>
            <a:off x="1164609" y="304638"/>
            <a:ext cx="10515600" cy="744037"/>
          </a:xfrm>
          <a:prstGeom prst="rect">
            <a:avLst/>
          </a:prstGeom>
          <a:noFill/>
          <a:ln>
            <a:noFill/>
          </a:ln>
        </p:spPr>
        <p:txBody>
          <a:bodyPr spcFirstLastPara="1" wrap="square" lIns="0" tIns="0" rIns="0" bIns="0" anchor="t" anchorCtr="0">
            <a:noAutofit/>
          </a:bodyPr>
          <a:lstStyle/>
          <a:p>
            <a:pPr>
              <a:lnSpc>
                <a:spcPct val="100000"/>
              </a:lnSpc>
              <a:buSzPct val="46666"/>
            </a:pPr>
            <a:r>
              <a:rPr lang="en" sz="4000" i="1" dirty="0">
                <a:ea typeface="Figtree"/>
                <a:cs typeface="Figtree"/>
                <a:sym typeface="Figtree"/>
              </a:rPr>
              <a:t>One Click College Admit</a:t>
            </a:r>
            <a:r>
              <a:rPr lang="en" sz="4000" dirty="0">
                <a:ea typeface="Figtree"/>
                <a:cs typeface="Figtree"/>
                <a:sym typeface="Figtree"/>
              </a:rPr>
              <a:t>: </a:t>
            </a:r>
            <a:br>
              <a:rPr lang="en" sz="4000" dirty="0">
                <a:ea typeface="Figtree"/>
                <a:cs typeface="Figtree"/>
                <a:sym typeface="Figtree"/>
              </a:rPr>
            </a:br>
            <a:r>
              <a:rPr lang="en" sz="4000" dirty="0">
                <a:ea typeface="Figtree"/>
                <a:cs typeface="Figtree"/>
                <a:sym typeface="Figtree"/>
              </a:rPr>
              <a:t>High School Program Overview</a:t>
            </a:r>
            <a:endParaRPr sz="4000" dirty="0">
              <a:ea typeface="Figtree"/>
              <a:cs typeface="Figtree"/>
              <a:sym typeface="Figtree"/>
            </a:endParaRPr>
          </a:p>
        </p:txBody>
      </p:sp>
      <p:sp>
        <p:nvSpPr>
          <p:cNvPr id="1205" name="Google Shape;1205;p180">
            <a:extLst>
              <a:ext uri="{FF2B5EF4-FFF2-40B4-BE49-F238E27FC236}">
                <a16:creationId xmlns:a16="http://schemas.microsoft.com/office/drawing/2014/main" id="{DAAECBFE-26FD-5534-6A40-9B7E8DF18EA9}"/>
              </a:ext>
            </a:extLst>
          </p:cNvPr>
          <p:cNvSpPr txBox="1">
            <a:spLocks noGrp="1"/>
          </p:cNvSpPr>
          <p:nvPr>
            <p:ph idx="1"/>
          </p:nvPr>
        </p:nvSpPr>
        <p:spPr>
          <a:xfrm>
            <a:off x="1164609" y="1981200"/>
            <a:ext cx="10515600" cy="4200143"/>
          </a:xfrm>
          <a:prstGeom prst="rect">
            <a:avLst/>
          </a:prstGeom>
          <a:noFill/>
          <a:ln>
            <a:noFill/>
          </a:ln>
        </p:spPr>
        <p:txBody>
          <a:bodyPr spcFirstLastPara="1" wrap="square" lIns="0" tIns="0" rIns="0" bIns="0" anchor="t" anchorCtr="0">
            <a:noAutofit/>
          </a:bodyPr>
          <a:lstStyle/>
          <a:p>
            <a:pPr marL="0" indent="0">
              <a:lnSpc>
                <a:spcPct val="100000"/>
              </a:lnSpc>
              <a:spcBef>
                <a:spcPts val="0"/>
              </a:spcBef>
              <a:buSzPts val="441"/>
              <a:buNone/>
            </a:pPr>
            <a:r>
              <a:rPr lang="en" sz="2800" i="1" dirty="0">
                <a:solidFill>
                  <a:srgbClr val="000000"/>
                </a:solidFill>
                <a:latin typeface="Tw Cen MT" panose="020B0602020104020603" pitchFamily="34" charset="0"/>
                <a:ea typeface="Figtree"/>
                <a:cs typeface="Figtree"/>
                <a:sym typeface="Figtree"/>
              </a:rPr>
              <a:t>One Click College Admit </a:t>
            </a:r>
            <a:r>
              <a:rPr lang="en" sz="2800" dirty="0">
                <a:solidFill>
                  <a:srgbClr val="000000"/>
                </a:solidFill>
                <a:latin typeface="Tw Cen MT" panose="020B0602020104020603" pitchFamily="34" charset="0"/>
                <a:ea typeface="Figtree"/>
                <a:cs typeface="Figtree"/>
                <a:sym typeface="Figtree"/>
              </a:rPr>
              <a:t>is Illinois’ free, quick, and stress-free direct admissions program into the state’s participating universities. With only their GPA, graduating high school students are directly admitted to one or more Illinois public universities!</a:t>
            </a:r>
            <a:endParaRPr sz="2800" dirty="0">
              <a:latin typeface="Tw Cen MT" panose="020B0602020104020603" pitchFamily="34" charset="0"/>
              <a:ea typeface="Figtree"/>
              <a:cs typeface="Figtree"/>
              <a:sym typeface="Figtree"/>
            </a:endParaRPr>
          </a:p>
          <a:p>
            <a:pPr marL="0" indent="0">
              <a:lnSpc>
                <a:spcPct val="100000"/>
              </a:lnSpc>
              <a:buSzPts val="441"/>
              <a:buNone/>
            </a:pPr>
            <a:r>
              <a:rPr lang="en" sz="2800" b="1" i="1" dirty="0">
                <a:solidFill>
                  <a:srgbClr val="000000"/>
                </a:solidFill>
                <a:latin typeface="+mj-lt"/>
                <a:ea typeface="Figtree"/>
                <a:cs typeface="Figtree"/>
                <a:sym typeface="Figtree"/>
              </a:rPr>
              <a:t>One Click College Admit</a:t>
            </a:r>
            <a:endParaRPr sz="2800" dirty="0">
              <a:latin typeface="+mj-lt"/>
              <a:ea typeface="Figtree"/>
              <a:cs typeface="Figtree"/>
              <a:sym typeface="Figtree"/>
            </a:endParaRPr>
          </a:p>
          <a:p>
            <a:pPr lvl="1" indent="-457189">
              <a:lnSpc>
                <a:spcPct val="100000"/>
              </a:lnSpc>
              <a:buSzPct val="100000"/>
            </a:pPr>
            <a:r>
              <a:rPr lang="en" sz="2400" dirty="0">
                <a:solidFill>
                  <a:srgbClr val="000000"/>
                </a:solidFill>
                <a:latin typeface="Tw Cen MT" panose="020B0602020104020603" pitchFamily="34" charset="0"/>
                <a:ea typeface="Figtree"/>
                <a:cs typeface="Figtree"/>
                <a:sym typeface="Figtree"/>
              </a:rPr>
              <a:t>Removes </a:t>
            </a:r>
            <a:r>
              <a:rPr lang="en-US" sz="2400" dirty="0">
                <a:solidFill>
                  <a:srgbClr val="000000"/>
                </a:solidFill>
                <a:latin typeface="Tw Cen MT" panose="020B0602020104020603" pitchFamily="34" charset="0"/>
                <a:ea typeface="Figtree"/>
                <a:cs typeface="Figtree"/>
                <a:sym typeface="Figtree"/>
              </a:rPr>
              <a:t>application fees, essays, and letters of recommendation</a:t>
            </a:r>
            <a:endParaRPr lang="en-US" sz="2400" dirty="0">
              <a:latin typeface="Tw Cen MT" panose="020B0602020104020603" pitchFamily="34" charset="0"/>
              <a:ea typeface="Figtree"/>
              <a:cs typeface="Figtree"/>
              <a:sym typeface="Figtree"/>
            </a:endParaRPr>
          </a:p>
          <a:p>
            <a:pPr lvl="1" indent="-457189">
              <a:lnSpc>
                <a:spcPct val="100000"/>
              </a:lnSpc>
              <a:buSzPct val="100000"/>
            </a:pPr>
            <a:r>
              <a:rPr lang="en-US" sz="2400" dirty="0">
                <a:solidFill>
                  <a:srgbClr val="000000"/>
                </a:solidFill>
                <a:latin typeface="Tw Cen MT" panose="020B0602020104020603" pitchFamily="34" charset="0"/>
                <a:ea typeface="Figtree"/>
                <a:cs typeface="Figtree"/>
                <a:sym typeface="Figtree"/>
              </a:rPr>
              <a:t>Expedites the admission process</a:t>
            </a:r>
            <a:endParaRPr lang="en-US" sz="2400" dirty="0">
              <a:latin typeface="Tw Cen MT" panose="020B0602020104020603" pitchFamily="34" charset="0"/>
              <a:ea typeface="Figtree"/>
              <a:cs typeface="Figtree"/>
              <a:sym typeface="Figtree"/>
            </a:endParaRPr>
          </a:p>
          <a:p>
            <a:pPr lvl="1" indent="-457189">
              <a:lnSpc>
                <a:spcPct val="100000"/>
              </a:lnSpc>
              <a:buSzPct val="100000"/>
            </a:pPr>
            <a:r>
              <a:rPr lang="en-US" sz="2400" dirty="0">
                <a:solidFill>
                  <a:srgbClr val="000000"/>
                </a:solidFill>
                <a:latin typeface="Tw Cen MT" panose="020B0602020104020603" pitchFamily="34" charset="0"/>
                <a:ea typeface="Figtree"/>
                <a:cs typeface="Figtree"/>
                <a:sym typeface="Figtree"/>
              </a:rPr>
              <a:t>Ensures students, who meet eligibility criteria, a spot at an Illinois university</a:t>
            </a:r>
          </a:p>
          <a:p>
            <a:pPr lvl="1" indent="-457189">
              <a:lnSpc>
                <a:spcPct val="100000"/>
              </a:lnSpc>
              <a:buClr>
                <a:srgbClr val="000000"/>
              </a:buClr>
              <a:buSzPct val="100000"/>
            </a:pPr>
            <a:r>
              <a:rPr lang="en-US" sz="2400" dirty="0">
                <a:solidFill>
                  <a:srgbClr val="000000"/>
                </a:solidFill>
                <a:latin typeface="Tw Cen MT" panose="020B0602020104020603" pitchFamily="34" charset="0"/>
                <a:ea typeface="Figtree"/>
                <a:cs typeface="Figtree"/>
                <a:sym typeface="Figtree"/>
              </a:rPr>
              <a:t>Reminds students of open enrollment at their local Community College</a:t>
            </a:r>
          </a:p>
          <a:p>
            <a:pPr indent="-304792">
              <a:lnSpc>
                <a:spcPct val="100000"/>
              </a:lnSpc>
              <a:buSzPct val="126050"/>
              <a:buNone/>
            </a:pPr>
            <a:endParaRPr sz="500" dirty="0">
              <a:latin typeface="+mj-lt"/>
            </a:endParaRPr>
          </a:p>
        </p:txBody>
      </p:sp>
      <p:sp>
        <p:nvSpPr>
          <p:cNvPr id="2" name="Footer Placeholder 3">
            <a:extLst>
              <a:ext uri="{FF2B5EF4-FFF2-40B4-BE49-F238E27FC236}">
                <a16:creationId xmlns:a16="http://schemas.microsoft.com/office/drawing/2014/main" id="{C9E46B27-F992-3681-97E0-57F117D077C4}"/>
              </a:ext>
            </a:extLst>
          </p:cNvPr>
          <p:cNvSpPr txBox="1">
            <a:spLocks/>
          </p:cNvSpPr>
          <p:nvPr/>
        </p:nvSpPr>
        <p:spPr>
          <a:xfrm>
            <a:off x="11430000" y="6400800"/>
            <a:ext cx="551354" cy="31992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90000"/>
              </a:lnSpc>
              <a:spcBef>
                <a:spcPts val="0"/>
              </a:spcBef>
              <a:spcAft>
                <a:spcPts val="0"/>
              </a:spcAft>
              <a:buClrTx/>
              <a:buSzTx/>
              <a:buFontTx/>
              <a:buNone/>
              <a:tabLst/>
              <a:defRPr/>
            </a:pPr>
            <a:fld id="{D7B5F5E2-D880-4000-87A0-CFE243211999}" type="slidenum">
              <a:rPr kumimoji="0" lang="en-US" sz="1600" b="0" i="0" u="none" strike="noStrike" kern="1200" cap="none" spc="0" normalizeH="0" baseline="0" noProof="0">
                <a:ln>
                  <a:noFill/>
                </a:ln>
                <a:solidFill>
                  <a:prstClr val="black"/>
                </a:solidFill>
                <a:effectLst/>
                <a:uLnTx/>
                <a:uFillTx/>
                <a:latin typeface="Tw Cen MT" panose="020B0602020104020603" pitchFamily="34" charset="0"/>
                <a:ea typeface="+mn-ea"/>
                <a:cs typeface="+mn-cs"/>
                <a:sym typeface="Arial"/>
              </a:rPr>
              <a:pPr marL="0" marR="0" lvl="0" indent="0" algn="r" defTabSz="457200" rtl="0" eaLnBrk="1" fontAlgn="auto" latinLnBrk="0" hangingPunct="1">
                <a:lnSpc>
                  <a:spcPct val="90000"/>
                </a:lnSpc>
                <a:spcBef>
                  <a:spcPts val="0"/>
                </a:spcBef>
                <a:spcAft>
                  <a:spcPts val="0"/>
                </a:spcAft>
                <a:buClrTx/>
                <a:buSzTx/>
                <a:buFontTx/>
                <a:buNone/>
                <a:tabLst/>
                <a:defRPr/>
              </a:pPr>
              <a:t>68</a:t>
            </a:fld>
            <a:endParaRPr kumimoji="0" lang="en-US" sz="1600" b="0" i="0" u="none" strike="noStrike" kern="1200" cap="none" spc="0" normalizeH="0" baseline="0" noProof="0">
              <a:ln>
                <a:noFill/>
              </a:ln>
              <a:solidFill>
                <a:prstClr val="black">
                  <a:tint val="75000"/>
                </a:prstClr>
              </a:solidFill>
              <a:effectLst/>
              <a:uLnTx/>
              <a:uFillTx/>
              <a:latin typeface="Tw Cen MT" panose="020B0602020104020603" pitchFamily="34" charset="0"/>
              <a:ea typeface="+mn-ea"/>
              <a:cs typeface="+mn-cs"/>
              <a:sym typeface="Arial"/>
            </a:endParaRPr>
          </a:p>
        </p:txBody>
      </p:sp>
    </p:spTree>
    <p:extLst>
      <p:ext uri="{BB962C8B-B14F-4D97-AF65-F5344CB8AC3E}">
        <p14:creationId xmlns:p14="http://schemas.microsoft.com/office/powerpoint/2010/main" val="5547870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ED9BD3-AD50-CBDC-A48D-3B1D87E73FF3}"/>
            </a:ext>
          </a:extLst>
        </p:cNvPr>
        <p:cNvGrpSpPr/>
        <p:nvPr/>
      </p:nvGrpSpPr>
      <p:grpSpPr>
        <a:xfrm>
          <a:off x="0" y="0"/>
          <a:ext cx="0" cy="0"/>
          <a:chOff x="0" y="0"/>
          <a:chExt cx="0" cy="0"/>
        </a:xfrm>
      </p:grpSpPr>
      <p:grpSp>
        <p:nvGrpSpPr>
          <p:cNvPr id="8" name="Group 7">
            <a:extLst>
              <a:ext uri="{FF2B5EF4-FFF2-40B4-BE49-F238E27FC236}">
                <a16:creationId xmlns:a16="http://schemas.microsoft.com/office/drawing/2014/main" id="{F4AAC8CE-D57A-5279-3712-BDBAF0F8AB15}"/>
              </a:ext>
            </a:extLst>
          </p:cNvPr>
          <p:cNvGrpSpPr/>
          <p:nvPr/>
        </p:nvGrpSpPr>
        <p:grpSpPr>
          <a:xfrm>
            <a:off x="824115" y="2379309"/>
            <a:ext cx="11120606" cy="2401380"/>
            <a:chOff x="649400" y="2357538"/>
            <a:chExt cx="11327978" cy="2401380"/>
          </a:xfrm>
        </p:grpSpPr>
        <p:sp>
          <p:nvSpPr>
            <p:cNvPr id="11" name="Freeform: Shape 10" descr="timeline ">
              <a:extLst>
                <a:ext uri="{FF2B5EF4-FFF2-40B4-BE49-F238E27FC236}">
                  <a16:creationId xmlns:a16="http://schemas.microsoft.com/office/drawing/2014/main" id="{86F0B40B-C210-5EC8-7BFD-99D86936EC3D}"/>
                </a:ext>
              </a:extLst>
            </p:cNvPr>
            <p:cNvSpPr/>
            <p:nvPr/>
          </p:nvSpPr>
          <p:spPr>
            <a:xfrm flipH="1" flipV="1">
              <a:off x="698913" y="2357538"/>
              <a:ext cx="11206263" cy="2401380"/>
            </a:xfrm>
            <a:custGeom>
              <a:avLst/>
              <a:gdLst>
                <a:gd name="connsiteX0" fmla="*/ 1192508 w 9252295"/>
                <a:gd name="connsiteY0" fmla="*/ 2410190 h 2410190"/>
                <a:gd name="connsiteX1" fmla="*/ 0 w 9252295"/>
                <a:gd name="connsiteY1" fmla="*/ 1217682 h 2410190"/>
                <a:gd name="connsiteX2" fmla="*/ 1107 w 9252295"/>
                <a:gd name="connsiteY2" fmla="*/ 1206703 h 2410190"/>
                <a:gd name="connsiteX3" fmla="*/ 96158 w 9252295"/>
                <a:gd name="connsiteY3" fmla="*/ 1206703 h 2410190"/>
                <a:gd name="connsiteX4" fmla="*/ 95051 w 9252295"/>
                <a:gd name="connsiteY4" fmla="*/ 1217682 h 2410190"/>
                <a:gd name="connsiteX5" fmla="*/ 1192508 w 9252295"/>
                <a:gd name="connsiteY5" fmla="*/ 2315139 h 2410190"/>
                <a:gd name="connsiteX6" fmla="*/ 2289965 w 9252295"/>
                <a:gd name="connsiteY6" fmla="*/ 1217682 h 2410190"/>
                <a:gd name="connsiteX7" fmla="*/ 2289554 w 9252295"/>
                <a:gd name="connsiteY7" fmla="*/ 1209531 h 2410190"/>
                <a:gd name="connsiteX8" fmla="*/ 2290085 w 9252295"/>
                <a:gd name="connsiteY8" fmla="*/ 1209531 h 2410190"/>
                <a:gd name="connsiteX9" fmla="*/ 2295831 w 9252295"/>
                <a:gd name="connsiteY9" fmla="*/ 1095755 h 2410190"/>
                <a:gd name="connsiteX10" fmla="*/ 3482182 w 9252295"/>
                <a:gd name="connsiteY10" fmla="*/ 25174 h 2410190"/>
                <a:gd name="connsiteX11" fmla="*/ 4668533 w 9252295"/>
                <a:gd name="connsiteY11" fmla="*/ 1095755 h 2410190"/>
                <a:gd name="connsiteX12" fmla="*/ 4674278 w 9252295"/>
                <a:gd name="connsiteY12" fmla="*/ 1209531 h 2410190"/>
                <a:gd name="connsiteX13" fmla="*/ 4673516 w 9252295"/>
                <a:gd name="connsiteY13" fmla="*/ 1209531 h 2410190"/>
                <a:gd name="connsiteX14" fmla="*/ 4678322 w 9252295"/>
                <a:gd name="connsiteY14" fmla="*/ 1304717 h 2410190"/>
                <a:gd name="connsiteX15" fmla="*/ 5770114 w 9252295"/>
                <a:gd name="connsiteY15" fmla="*/ 2289966 h 2410190"/>
                <a:gd name="connsiteX16" fmla="*/ 6861904 w 9252295"/>
                <a:gd name="connsiteY16" fmla="*/ 1304717 h 2410190"/>
                <a:gd name="connsiteX17" fmla="*/ 6867159 w 9252295"/>
                <a:gd name="connsiteY17" fmla="*/ 1200660 h 2410190"/>
                <a:gd name="connsiteX18" fmla="*/ 6867690 w 9252295"/>
                <a:gd name="connsiteY18" fmla="*/ 1200660 h 2410190"/>
                <a:gd name="connsiteX19" fmla="*/ 6867279 w 9252295"/>
                <a:gd name="connsiteY19" fmla="*/ 1192508 h 2410190"/>
                <a:gd name="connsiteX20" fmla="*/ 8059787 w 9252295"/>
                <a:gd name="connsiteY20" fmla="*/ 0 h 2410190"/>
                <a:gd name="connsiteX21" fmla="*/ 9252295 w 9252295"/>
                <a:gd name="connsiteY21" fmla="*/ 1192508 h 2410190"/>
                <a:gd name="connsiteX22" fmla="*/ 9251964 w 9252295"/>
                <a:gd name="connsiteY22" fmla="*/ 1195794 h 2410190"/>
                <a:gd name="connsiteX23" fmla="*/ 9156913 w 9252295"/>
                <a:gd name="connsiteY23" fmla="*/ 1195794 h 2410190"/>
                <a:gd name="connsiteX24" fmla="*/ 9157244 w 9252295"/>
                <a:gd name="connsiteY24" fmla="*/ 1192508 h 2410190"/>
                <a:gd name="connsiteX25" fmla="*/ 8059787 w 9252295"/>
                <a:gd name="connsiteY25" fmla="*/ 95051 h 2410190"/>
                <a:gd name="connsiteX26" fmla="*/ 6962330 w 9252295"/>
                <a:gd name="connsiteY26" fmla="*/ 1192508 h 2410190"/>
                <a:gd name="connsiteX27" fmla="*/ 6962741 w 9252295"/>
                <a:gd name="connsiteY27" fmla="*/ 1200660 h 2410190"/>
                <a:gd name="connsiteX28" fmla="*/ 6962209 w 9252295"/>
                <a:gd name="connsiteY28" fmla="*/ 1200660 h 2410190"/>
                <a:gd name="connsiteX29" fmla="*/ 6956464 w 9252295"/>
                <a:gd name="connsiteY29" fmla="*/ 1314435 h 2410190"/>
                <a:gd name="connsiteX30" fmla="*/ 5770114 w 9252295"/>
                <a:gd name="connsiteY30" fmla="*/ 2385016 h 2410190"/>
                <a:gd name="connsiteX31" fmla="*/ 4583763 w 9252295"/>
                <a:gd name="connsiteY31" fmla="*/ 1314435 h 2410190"/>
                <a:gd name="connsiteX32" fmla="*/ 4578017 w 9252295"/>
                <a:gd name="connsiteY32" fmla="*/ 1200660 h 2410190"/>
                <a:gd name="connsiteX33" fmla="*/ 4578780 w 9252295"/>
                <a:gd name="connsiteY33" fmla="*/ 1200660 h 2410190"/>
                <a:gd name="connsiteX34" fmla="*/ 4573974 w 9252295"/>
                <a:gd name="connsiteY34" fmla="*/ 1105474 h 2410190"/>
                <a:gd name="connsiteX35" fmla="*/ 3482182 w 9252295"/>
                <a:gd name="connsiteY35" fmla="*/ 120225 h 2410190"/>
                <a:gd name="connsiteX36" fmla="*/ 2390391 w 9252295"/>
                <a:gd name="connsiteY36" fmla="*/ 1105474 h 2410190"/>
                <a:gd name="connsiteX37" fmla="*/ 2385136 w 9252295"/>
                <a:gd name="connsiteY37" fmla="*/ 1209531 h 2410190"/>
                <a:gd name="connsiteX38" fmla="*/ 2384604 w 9252295"/>
                <a:gd name="connsiteY38" fmla="*/ 1209531 h 2410190"/>
                <a:gd name="connsiteX39" fmla="*/ 2385016 w 9252295"/>
                <a:gd name="connsiteY39" fmla="*/ 1217682 h 2410190"/>
                <a:gd name="connsiteX40" fmla="*/ 1192508 w 9252295"/>
                <a:gd name="connsiteY40" fmla="*/ 2410190 h 2410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252295" h="2410190">
                  <a:moveTo>
                    <a:pt x="1192508" y="2410190"/>
                  </a:moveTo>
                  <a:cubicBezTo>
                    <a:pt x="533904" y="2410190"/>
                    <a:pt x="0" y="1876286"/>
                    <a:pt x="0" y="1217682"/>
                  </a:cubicBezTo>
                  <a:lnTo>
                    <a:pt x="1107" y="1206703"/>
                  </a:lnTo>
                  <a:lnTo>
                    <a:pt x="96158" y="1206703"/>
                  </a:lnTo>
                  <a:lnTo>
                    <a:pt x="95051" y="1217682"/>
                  </a:lnTo>
                  <a:cubicBezTo>
                    <a:pt x="95051" y="1823791"/>
                    <a:pt x="586400" y="2315139"/>
                    <a:pt x="1192508" y="2315139"/>
                  </a:cubicBezTo>
                  <a:cubicBezTo>
                    <a:pt x="1798616" y="2315139"/>
                    <a:pt x="2289965" y="1823791"/>
                    <a:pt x="2289965" y="1217682"/>
                  </a:cubicBezTo>
                  <a:lnTo>
                    <a:pt x="2289554" y="1209531"/>
                  </a:lnTo>
                  <a:lnTo>
                    <a:pt x="2290085" y="1209531"/>
                  </a:lnTo>
                  <a:lnTo>
                    <a:pt x="2295831" y="1095755"/>
                  </a:lnTo>
                  <a:cubicBezTo>
                    <a:pt x="2356899" y="494427"/>
                    <a:pt x="2864742" y="25174"/>
                    <a:pt x="3482182" y="25174"/>
                  </a:cubicBezTo>
                  <a:cubicBezTo>
                    <a:pt x="4099623" y="25174"/>
                    <a:pt x="4607465" y="494427"/>
                    <a:pt x="4668533" y="1095755"/>
                  </a:cubicBezTo>
                  <a:lnTo>
                    <a:pt x="4674278" y="1209531"/>
                  </a:lnTo>
                  <a:lnTo>
                    <a:pt x="4673516" y="1209531"/>
                  </a:lnTo>
                  <a:lnTo>
                    <a:pt x="4678322" y="1304717"/>
                  </a:lnTo>
                  <a:cubicBezTo>
                    <a:pt x="4734523" y="1858116"/>
                    <a:pt x="5201886" y="2289966"/>
                    <a:pt x="5770114" y="2289966"/>
                  </a:cubicBezTo>
                  <a:cubicBezTo>
                    <a:pt x="6338340" y="2289966"/>
                    <a:pt x="6805704" y="1858116"/>
                    <a:pt x="6861904" y="1304717"/>
                  </a:cubicBezTo>
                  <a:lnTo>
                    <a:pt x="6867159" y="1200660"/>
                  </a:lnTo>
                  <a:lnTo>
                    <a:pt x="6867690" y="1200660"/>
                  </a:lnTo>
                  <a:lnTo>
                    <a:pt x="6867279" y="1192508"/>
                  </a:lnTo>
                  <a:cubicBezTo>
                    <a:pt x="6867279" y="533905"/>
                    <a:pt x="7401183" y="0"/>
                    <a:pt x="8059787" y="0"/>
                  </a:cubicBezTo>
                  <a:cubicBezTo>
                    <a:pt x="8718390" y="0"/>
                    <a:pt x="9252295" y="533905"/>
                    <a:pt x="9252295" y="1192508"/>
                  </a:cubicBezTo>
                  <a:lnTo>
                    <a:pt x="9251964" y="1195794"/>
                  </a:lnTo>
                  <a:lnTo>
                    <a:pt x="9156913" y="1195794"/>
                  </a:lnTo>
                  <a:lnTo>
                    <a:pt x="9157244" y="1192508"/>
                  </a:lnTo>
                  <a:cubicBezTo>
                    <a:pt x="9157244" y="586400"/>
                    <a:pt x="8665895" y="95051"/>
                    <a:pt x="8059787" y="95051"/>
                  </a:cubicBezTo>
                  <a:cubicBezTo>
                    <a:pt x="7453679" y="95051"/>
                    <a:pt x="6962330" y="586400"/>
                    <a:pt x="6962330" y="1192508"/>
                  </a:cubicBezTo>
                  <a:lnTo>
                    <a:pt x="6962741" y="1200660"/>
                  </a:lnTo>
                  <a:lnTo>
                    <a:pt x="6962209" y="1200660"/>
                  </a:lnTo>
                  <a:lnTo>
                    <a:pt x="6956464" y="1314435"/>
                  </a:lnTo>
                  <a:cubicBezTo>
                    <a:pt x="6895396" y="1915764"/>
                    <a:pt x="6387554" y="2385016"/>
                    <a:pt x="5770114" y="2385016"/>
                  </a:cubicBezTo>
                  <a:cubicBezTo>
                    <a:pt x="5152672" y="2385016"/>
                    <a:pt x="4644831" y="1915764"/>
                    <a:pt x="4583763" y="1314435"/>
                  </a:cubicBezTo>
                  <a:lnTo>
                    <a:pt x="4578017" y="1200660"/>
                  </a:lnTo>
                  <a:lnTo>
                    <a:pt x="4578780" y="1200660"/>
                  </a:lnTo>
                  <a:lnTo>
                    <a:pt x="4573974" y="1105474"/>
                  </a:lnTo>
                  <a:cubicBezTo>
                    <a:pt x="4517772" y="552075"/>
                    <a:pt x="4050409" y="120225"/>
                    <a:pt x="3482182" y="120225"/>
                  </a:cubicBezTo>
                  <a:cubicBezTo>
                    <a:pt x="2913956" y="120225"/>
                    <a:pt x="2446592" y="552075"/>
                    <a:pt x="2390391" y="1105474"/>
                  </a:cubicBezTo>
                  <a:lnTo>
                    <a:pt x="2385136" y="1209531"/>
                  </a:lnTo>
                  <a:lnTo>
                    <a:pt x="2384604" y="1209531"/>
                  </a:lnTo>
                  <a:lnTo>
                    <a:pt x="2385016" y="1217682"/>
                  </a:lnTo>
                  <a:cubicBezTo>
                    <a:pt x="2385016" y="1876286"/>
                    <a:pt x="1851111" y="2410190"/>
                    <a:pt x="1192508" y="2410190"/>
                  </a:cubicBezTo>
                  <a:close/>
                </a:path>
              </a:pathLst>
            </a:custGeom>
            <a:gradFill flip="none" rotWithShape="1">
              <a:gsLst>
                <a:gs pos="61000">
                  <a:srgbClr val="00B0F0"/>
                </a:gs>
                <a:gs pos="39000">
                  <a:schemeClr val="accent5"/>
                </a:gs>
                <a:gs pos="18000">
                  <a:schemeClr val="accent4"/>
                </a:gs>
                <a:gs pos="92000">
                  <a:schemeClr val="accent3"/>
                </a:gs>
              </a:gsLst>
              <a:lin ang="108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2683C6"/>
                </a:solidFill>
                <a:effectLst/>
                <a:uLnTx/>
                <a:uFillTx/>
                <a:latin typeface="Arial Nova Light"/>
                <a:ea typeface="+mn-ea"/>
                <a:cs typeface="+mn-cs"/>
                <a:sym typeface="Arial"/>
              </a:endParaRPr>
            </a:p>
          </p:txBody>
        </p:sp>
        <p:sp>
          <p:nvSpPr>
            <p:cNvPr id="3" name="Oval 2">
              <a:extLst>
                <a:ext uri="{FF2B5EF4-FFF2-40B4-BE49-F238E27FC236}">
                  <a16:creationId xmlns:a16="http://schemas.microsoft.com/office/drawing/2014/main" id="{81F032F0-850C-5D08-F079-DE3B66FF7080}"/>
                </a:ext>
              </a:extLst>
            </p:cNvPr>
            <p:cNvSpPr/>
            <p:nvPr/>
          </p:nvSpPr>
          <p:spPr>
            <a:xfrm>
              <a:off x="3783744" y="2805575"/>
              <a:ext cx="2184503" cy="1506755"/>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3E8853"/>
                  </a:solidFill>
                  <a:effectLst/>
                  <a:uLnTx/>
                  <a:uFillTx/>
                  <a:latin typeface="Arial Nova Light"/>
                  <a:ea typeface="+mn-ea"/>
                  <a:cs typeface="+mn-cs"/>
                  <a:sym typeface="Arial"/>
                </a:rPr>
                <a:t>Build ICCB/IBHE/ ISAC Data Match</a:t>
              </a:r>
            </a:p>
          </p:txBody>
        </p:sp>
        <p:sp>
          <p:nvSpPr>
            <p:cNvPr id="5" name="Oval 4">
              <a:extLst>
                <a:ext uri="{FF2B5EF4-FFF2-40B4-BE49-F238E27FC236}">
                  <a16:creationId xmlns:a16="http://schemas.microsoft.com/office/drawing/2014/main" id="{68D40480-054F-40E7-B60B-03429BD973CE}"/>
                </a:ext>
              </a:extLst>
            </p:cNvPr>
            <p:cNvSpPr/>
            <p:nvPr/>
          </p:nvSpPr>
          <p:spPr>
            <a:xfrm>
              <a:off x="6698165" y="2805575"/>
              <a:ext cx="2037163" cy="1506755"/>
            </a:xfrm>
            <a:prstGeom prst="ellipse">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B0F0"/>
                  </a:solidFill>
                  <a:effectLst/>
                  <a:uLnTx/>
                  <a:uFillTx/>
                  <a:latin typeface="Arial Nova Light"/>
                  <a:ea typeface="+mn-ea"/>
                  <a:cs typeface="+mn-cs"/>
                  <a:sym typeface="Arial"/>
                </a:rPr>
                <a:t>Comms and Outreach Campaign</a:t>
              </a:r>
            </a:p>
          </p:txBody>
        </p:sp>
        <p:sp>
          <p:nvSpPr>
            <p:cNvPr id="7" name="Oval 6">
              <a:extLst>
                <a:ext uri="{FF2B5EF4-FFF2-40B4-BE49-F238E27FC236}">
                  <a16:creationId xmlns:a16="http://schemas.microsoft.com/office/drawing/2014/main" id="{F918339C-8AF8-E4D8-AC20-F67C8032A329}"/>
                </a:ext>
              </a:extLst>
            </p:cNvPr>
            <p:cNvSpPr/>
            <p:nvPr/>
          </p:nvSpPr>
          <p:spPr>
            <a:xfrm>
              <a:off x="9551904" y="2887716"/>
              <a:ext cx="1907079" cy="1303593"/>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27CED7"/>
                  </a:solidFill>
                  <a:effectLst/>
                  <a:uLnTx/>
                  <a:uFillTx/>
                  <a:latin typeface="Arial Nova Light"/>
                  <a:ea typeface="+mn-ea"/>
                  <a:cs typeface="+mn-cs"/>
                  <a:sym typeface="Arial"/>
                </a:rPr>
                <a:t>Launch  OneClick</a:t>
              </a:r>
            </a:p>
          </p:txBody>
        </p:sp>
        <p:sp>
          <p:nvSpPr>
            <p:cNvPr id="9" name="Oval 8">
              <a:extLst>
                <a:ext uri="{FF2B5EF4-FFF2-40B4-BE49-F238E27FC236}">
                  <a16:creationId xmlns:a16="http://schemas.microsoft.com/office/drawing/2014/main" id="{FD46F826-37FF-5927-1142-E73CC63359DF}"/>
                </a:ext>
              </a:extLst>
            </p:cNvPr>
            <p:cNvSpPr/>
            <p:nvPr/>
          </p:nvSpPr>
          <p:spPr>
            <a:xfrm>
              <a:off x="1088964" y="2845918"/>
              <a:ext cx="2062943" cy="1517368"/>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42BA97"/>
                  </a:solidFill>
                  <a:effectLst/>
                  <a:uLnTx/>
                  <a:uFillTx/>
                  <a:latin typeface="Arial Nova Light"/>
                  <a:ea typeface="+mn-ea"/>
                  <a:cs typeface="+mn-cs"/>
                  <a:sym typeface="Arial"/>
                </a:rPr>
                <a:t>Learn from Current Universities</a:t>
              </a:r>
            </a:p>
          </p:txBody>
        </p:sp>
        <p:sp>
          <p:nvSpPr>
            <p:cNvPr id="13" name="Oval 12" descr="timeline endpoints">
              <a:extLst>
                <a:ext uri="{FF2B5EF4-FFF2-40B4-BE49-F238E27FC236}">
                  <a16:creationId xmlns:a16="http://schemas.microsoft.com/office/drawing/2014/main" id="{30E501FB-AA3C-72D6-BFCD-AEF76F727B86}"/>
                </a:ext>
              </a:extLst>
            </p:cNvPr>
            <p:cNvSpPr/>
            <p:nvPr/>
          </p:nvSpPr>
          <p:spPr>
            <a:xfrm>
              <a:off x="649400" y="3417833"/>
              <a:ext cx="247291" cy="217295"/>
            </a:xfrm>
            <a:prstGeom prst="ellipse">
              <a:avLst/>
            </a:prstGeom>
            <a:solidFill>
              <a:schemeClr val="accent4"/>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Nova Light"/>
                <a:ea typeface="+mn-ea"/>
                <a:cs typeface="+mn-cs"/>
                <a:sym typeface="Arial"/>
              </a:endParaRPr>
            </a:p>
          </p:txBody>
        </p:sp>
        <p:sp>
          <p:nvSpPr>
            <p:cNvPr id="15" name="Oval 14" descr="timeline endpoints">
              <a:extLst>
                <a:ext uri="{FF2B5EF4-FFF2-40B4-BE49-F238E27FC236}">
                  <a16:creationId xmlns:a16="http://schemas.microsoft.com/office/drawing/2014/main" id="{B69573D5-E637-85BB-49FB-FD83A602C447}"/>
                </a:ext>
              </a:extLst>
            </p:cNvPr>
            <p:cNvSpPr/>
            <p:nvPr/>
          </p:nvSpPr>
          <p:spPr>
            <a:xfrm>
              <a:off x="11730087" y="3526481"/>
              <a:ext cx="247291" cy="217295"/>
            </a:xfrm>
            <a:prstGeom prst="ellipse">
              <a:avLst/>
            </a:prstGeom>
            <a:solidFill>
              <a:srgbClr val="1AD465"/>
            </a:solidFill>
            <a:ln/>
          </p:spPr>
          <p:style>
            <a:lnRef idx="1">
              <a:schemeClr val="accent3"/>
            </a:lnRef>
            <a:fillRef idx="2">
              <a:schemeClr val="accent3"/>
            </a:fillRef>
            <a:effectRef idx="1">
              <a:schemeClr val="accent3"/>
            </a:effectRef>
            <a:fontRef idx="minor">
              <a:schemeClr val="dk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0A472"/>
                </a:solidFill>
                <a:effectLst/>
                <a:uLnTx/>
                <a:uFillTx/>
                <a:latin typeface="Arial Nova Light"/>
                <a:ea typeface="+mn-ea"/>
                <a:cs typeface="+mn-cs"/>
                <a:sym typeface="Arial"/>
              </a:endParaRPr>
            </a:p>
          </p:txBody>
        </p:sp>
      </p:grpSp>
      <p:sp>
        <p:nvSpPr>
          <p:cNvPr id="2" name="TextBox 1">
            <a:extLst>
              <a:ext uri="{FF2B5EF4-FFF2-40B4-BE49-F238E27FC236}">
                <a16:creationId xmlns:a16="http://schemas.microsoft.com/office/drawing/2014/main" id="{15696D32-1777-4680-4496-18E4207F11F6}"/>
              </a:ext>
            </a:extLst>
          </p:cNvPr>
          <p:cNvSpPr txBox="1"/>
          <p:nvPr/>
        </p:nvSpPr>
        <p:spPr>
          <a:xfrm>
            <a:off x="824114" y="295297"/>
            <a:ext cx="6914831" cy="1200329"/>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0"/>
              </a:spcAft>
              <a:buClrTx/>
              <a:buSzPts val="2800"/>
              <a:buFontTx/>
              <a:buNone/>
              <a:tabLst/>
              <a:defRPr/>
            </a:pPr>
            <a:r>
              <a:rPr kumimoji="0" lang="en-US" sz="4000" b="1" i="0" u="none" strike="noStrike" kern="1200" cap="none" spc="0" normalizeH="0" baseline="0" noProof="0">
                <a:ln>
                  <a:noFill/>
                </a:ln>
                <a:solidFill>
                  <a:srgbClr val="136A91"/>
                </a:solidFill>
                <a:effectLst/>
                <a:uLnTx/>
                <a:uFillTx/>
                <a:latin typeface="Tw Cen MT" panose="020B0602020104020603" pitchFamily="34" charset="0"/>
                <a:ea typeface="+mn-ea"/>
                <a:cs typeface="+mn-cs"/>
                <a:sym typeface="Arial"/>
              </a:rPr>
              <a:t>Work Underway to Include Transfer Students in One Click</a:t>
            </a:r>
          </a:p>
        </p:txBody>
      </p:sp>
      <p:pic>
        <p:nvPicPr>
          <p:cNvPr id="4" name="Picture 3">
            <a:extLst>
              <a:ext uri="{FF2B5EF4-FFF2-40B4-BE49-F238E27FC236}">
                <a16:creationId xmlns:a16="http://schemas.microsoft.com/office/drawing/2014/main" id="{9AE4E892-7958-D258-5ADC-DB69419BA89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987025">
            <a:off x="8497162" y="439026"/>
            <a:ext cx="3580291" cy="1581106"/>
          </a:xfrm>
          <a:prstGeom prst="rect">
            <a:avLst/>
          </a:prstGeom>
        </p:spPr>
      </p:pic>
      <p:sp>
        <p:nvSpPr>
          <p:cNvPr id="10" name="Footer Placeholder 3">
            <a:extLst>
              <a:ext uri="{FF2B5EF4-FFF2-40B4-BE49-F238E27FC236}">
                <a16:creationId xmlns:a16="http://schemas.microsoft.com/office/drawing/2014/main" id="{8D43B8FA-B7AD-1F52-E8FE-0B762278BB69}"/>
              </a:ext>
            </a:extLst>
          </p:cNvPr>
          <p:cNvSpPr txBox="1">
            <a:spLocks/>
          </p:cNvSpPr>
          <p:nvPr/>
        </p:nvSpPr>
        <p:spPr>
          <a:xfrm>
            <a:off x="11430000" y="6400800"/>
            <a:ext cx="551354" cy="31992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90000"/>
              </a:lnSpc>
              <a:spcBef>
                <a:spcPts val="0"/>
              </a:spcBef>
              <a:spcAft>
                <a:spcPts val="0"/>
              </a:spcAft>
              <a:buClrTx/>
              <a:buSzTx/>
              <a:buFontTx/>
              <a:buNone/>
              <a:tabLst/>
              <a:defRPr/>
            </a:pPr>
            <a:fld id="{D7B5F5E2-D880-4000-87A0-CFE243211999}" type="slidenum">
              <a:rPr kumimoji="0" lang="en-US" sz="1600" b="0" i="0" u="none" strike="noStrike" kern="1200" cap="none" spc="0" normalizeH="0" baseline="0" noProof="0">
                <a:ln>
                  <a:noFill/>
                </a:ln>
                <a:solidFill>
                  <a:prstClr val="black"/>
                </a:solidFill>
                <a:effectLst/>
                <a:uLnTx/>
                <a:uFillTx/>
                <a:latin typeface="Tw Cen MT" panose="020B0602020104020603" pitchFamily="34" charset="0"/>
                <a:ea typeface="+mn-ea"/>
                <a:cs typeface="+mn-cs"/>
                <a:sym typeface="Arial"/>
              </a:rPr>
              <a:pPr marL="0" marR="0" lvl="0" indent="0" algn="r" defTabSz="457200" rtl="0" eaLnBrk="1" fontAlgn="auto" latinLnBrk="0" hangingPunct="1">
                <a:lnSpc>
                  <a:spcPct val="90000"/>
                </a:lnSpc>
                <a:spcBef>
                  <a:spcPts val="0"/>
                </a:spcBef>
                <a:spcAft>
                  <a:spcPts val="0"/>
                </a:spcAft>
                <a:buClrTx/>
                <a:buSzTx/>
                <a:buFontTx/>
                <a:buNone/>
                <a:tabLst/>
                <a:defRPr/>
              </a:pPr>
              <a:t>69</a:t>
            </a:fld>
            <a:endParaRPr kumimoji="0" lang="en-US" sz="1600" b="0" i="0" u="none" strike="noStrike" kern="1200" cap="none" spc="0" normalizeH="0" baseline="0" noProof="0">
              <a:ln>
                <a:noFill/>
              </a:ln>
              <a:solidFill>
                <a:prstClr val="black">
                  <a:tint val="75000"/>
                </a:prstClr>
              </a:solidFill>
              <a:effectLst/>
              <a:uLnTx/>
              <a:uFillTx/>
              <a:latin typeface="Tw Cen MT" panose="020B0602020104020603" pitchFamily="34" charset="0"/>
              <a:ea typeface="+mn-ea"/>
              <a:cs typeface="+mn-cs"/>
              <a:sym typeface="Arial"/>
            </a:endParaRPr>
          </a:p>
        </p:txBody>
      </p:sp>
    </p:spTree>
    <p:extLst>
      <p:ext uri="{BB962C8B-B14F-4D97-AF65-F5344CB8AC3E}">
        <p14:creationId xmlns:p14="http://schemas.microsoft.com/office/powerpoint/2010/main" val="96091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076A966B-E57D-9991-83FA-75DD010CC60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60459" y="80307"/>
            <a:ext cx="11777053" cy="6619987"/>
          </a:xfrm>
          <a:prstGeom prst="rect">
            <a:avLst/>
          </a:prstGeom>
        </p:spPr>
      </p:pic>
    </p:spTree>
    <p:extLst>
      <p:ext uri="{BB962C8B-B14F-4D97-AF65-F5344CB8AC3E}">
        <p14:creationId xmlns:p14="http://schemas.microsoft.com/office/powerpoint/2010/main" val="41533891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74DB650-9528-6464-5E4B-3EA30E1A57CE}"/>
              </a:ext>
            </a:extLst>
          </p:cNvPr>
          <p:cNvSpPr>
            <a:spLocks noGrp="1"/>
          </p:cNvSpPr>
          <p:nvPr>
            <p:ph type="body" sz="quarter" idx="11"/>
          </p:nvPr>
        </p:nvSpPr>
        <p:spPr/>
        <p:txBody>
          <a:bodyPr/>
          <a:lstStyle/>
          <a:p>
            <a:r>
              <a:rPr lang="en-US" dirty="0"/>
              <a:t>Contact: </a:t>
            </a:r>
          </a:p>
        </p:txBody>
      </p:sp>
      <p:pic>
        <p:nvPicPr>
          <p:cNvPr id="7" name="Picture Placeholder 6" descr="A person sitting at a desk using a computer&#10;&#10;AI-generated content may be incorrect.">
            <a:extLst>
              <a:ext uri="{FF2B5EF4-FFF2-40B4-BE49-F238E27FC236}">
                <a16:creationId xmlns:a16="http://schemas.microsoft.com/office/drawing/2014/main" id="{DDC176A4-37BD-6342-3B3B-D7563C72523E}"/>
              </a:ext>
            </a:extLst>
          </p:cNvPr>
          <p:cNvPicPr>
            <a:picLocks noGrp="1" noChangeAspect="1"/>
          </p:cNvPicPr>
          <p:nvPr>
            <p:ph type="pic" sz="quarter" idx="10"/>
          </p:nvPr>
        </p:nvPicPr>
        <p:blipFill>
          <a:blip r:embed="rId2"/>
          <a:srcRect l="25286" r="25286"/>
          <a:stretch>
            <a:fillRect/>
          </a:stretch>
        </p:blipFill>
        <p:spPr/>
      </p:pic>
      <p:sp>
        <p:nvSpPr>
          <p:cNvPr id="4" name="Slide Number Placeholder 3">
            <a:extLst>
              <a:ext uri="{FF2B5EF4-FFF2-40B4-BE49-F238E27FC236}">
                <a16:creationId xmlns:a16="http://schemas.microsoft.com/office/drawing/2014/main" id="{2B3230EB-131B-F5F8-F339-FEEA2C420631}"/>
              </a:ext>
            </a:extLst>
          </p:cNvPr>
          <p:cNvSpPr>
            <a:spLocks noGrp="1"/>
          </p:cNvSpPr>
          <p:nvPr>
            <p:ph type="sldNum" sz="quarter" idx="4"/>
          </p:nvPr>
        </p:nvSpPr>
        <p:spPr/>
        <p:txBody>
          <a:bodyPr/>
          <a:lstStyle/>
          <a:p>
            <a:fld id="{82EE24B5-652C-4DB5-B7C3-B5BBEC1280B1}" type="slidenum">
              <a:rPr lang="en-US" smtClean="0"/>
              <a:pPr/>
              <a:t>70</a:t>
            </a:fld>
            <a:endParaRPr lang="en-US"/>
          </a:p>
        </p:txBody>
      </p:sp>
      <p:sp>
        <p:nvSpPr>
          <p:cNvPr id="5" name="Text Placeholder 4">
            <a:extLst>
              <a:ext uri="{FF2B5EF4-FFF2-40B4-BE49-F238E27FC236}">
                <a16:creationId xmlns:a16="http://schemas.microsoft.com/office/drawing/2014/main" id="{76DBFF31-E896-F783-AFCF-5D338DD9D081}"/>
              </a:ext>
            </a:extLst>
          </p:cNvPr>
          <p:cNvSpPr>
            <a:spLocks noGrp="1"/>
          </p:cNvSpPr>
          <p:nvPr>
            <p:ph type="body" sz="quarter" idx="12"/>
          </p:nvPr>
        </p:nvSpPr>
        <p:spPr/>
        <p:txBody>
          <a:bodyPr>
            <a:normAutofit/>
          </a:bodyPr>
          <a:lstStyle/>
          <a:p>
            <a:r>
              <a:rPr lang="en-US" sz="3000" dirty="0"/>
              <a:t>Christi Chadwick</a:t>
            </a:r>
          </a:p>
          <a:p>
            <a:r>
              <a:rPr lang="en-US" sz="3000" dirty="0">
                <a:hlinkClick r:id="rId3"/>
              </a:rPr>
              <a:t>Chadwick@ibhe.org</a:t>
            </a:r>
            <a:r>
              <a:rPr lang="en-US" sz="3000" dirty="0"/>
              <a:t> </a:t>
            </a:r>
          </a:p>
        </p:txBody>
      </p:sp>
    </p:spTree>
    <p:extLst>
      <p:ext uri="{BB962C8B-B14F-4D97-AF65-F5344CB8AC3E}">
        <p14:creationId xmlns:p14="http://schemas.microsoft.com/office/powerpoint/2010/main" val="4110810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02E9A8EC-41F8-8E3C-1A51-8307EE82448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60250" y="79235"/>
            <a:ext cx="11789579" cy="6658637"/>
          </a:xfrm>
          <a:prstGeom prst="rect">
            <a:avLst/>
          </a:prstGeom>
        </p:spPr>
      </p:pic>
    </p:spTree>
    <p:extLst>
      <p:ext uri="{BB962C8B-B14F-4D97-AF65-F5344CB8AC3E}">
        <p14:creationId xmlns:p14="http://schemas.microsoft.com/office/powerpoint/2010/main" val="3003475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4490_PPT_IDEC_EXT GATEWAYS_04_11_25.pdf - Adobe Acrobat Reader (64-bit)">
            <a:extLst>
              <a:ext uri="{FF2B5EF4-FFF2-40B4-BE49-F238E27FC236}">
                <a16:creationId xmlns:a16="http://schemas.microsoft.com/office/drawing/2014/main" id="{D1C6F17A-5C69-01BB-CC3A-EBF443EEAC6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0" y="-52042"/>
            <a:ext cx="12357425" cy="6962084"/>
          </a:xfrm>
          <a:prstGeom prst="rect">
            <a:avLst/>
          </a:prstGeom>
        </p:spPr>
      </p:pic>
    </p:spTree>
    <p:extLst>
      <p:ext uri="{BB962C8B-B14F-4D97-AF65-F5344CB8AC3E}">
        <p14:creationId xmlns:p14="http://schemas.microsoft.com/office/powerpoint/2010/main" val="1870545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ontent Slides">
  <a:themeElements>
    <a:clrScheme name="ECACE">
      <a:dk1>
        <a:srgbClr val="3A2E59"/>
      </a:dk1>
      <a:lt1>
        <a:srgbClr val="FFFFFF"/>
      </a:lt1>
      <a:dk2>
        <a:srgbClr val="484975"/>
      </a:dk2>
      <a:lt2>
        <a:srgbClr val="E1A97C"/>
      </a:lt2>
      <a:accent1>
        <a:srgbClr val="3A2E59"/>
      </a:accent1>
      <a:accent2>
        <a:srgbClr val="484975"/>
      </a:accent2>
      <a:accent3>
        <a:srgbClr val="FFED97"/>
      </a:accent3>
      <a:accent4>
        <a:srgbClr val="E1A97C"/>
      </a:accent4>
      <a:accent5>
        <a:srgbClr val="000000"/>
      </a:accent5>
      <a:accent6>
        <a:srgbClr val="F4F4F4"/>
      </a:accent6>
      <a:hlink>
        <a:srgbClr val="0563C1"/>
      </a:hlink>
      <a:folHlink>
        <a:srgbClr val="3A2E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tent Slides">
  <a:themeElements>
    <a:clrScheme name="ECACE">
      <a:dk1>
        <a:srgbClr val="3A2E59"/>
      </a:dk1>
      <a:lt1>
        <a:srgbClr val="FFFFFF"/>
      </a:lt1>
      <a:dk2>
        <a:srgbClr val="484975"/>
      </a:dk2>
      <a:lt2>
        <a:srgbClr val="E1A97C"/>
      </a:lt2>
      <a:accent1>
        <a:srgbClr val="3A2E59"/>
      </a:accent1>
      <a:accent2>
        <a:srgbClr val="484975"/>
      </a:accent2>
      <a:accent3>
        <a:srgbClr val="FFED97"/>
      </a:accent3>
      <a:accent4>
        <a:srgbClr val="E1A97C"/>
      </a:accent4>
      <a:accent5>
        <a:srgbClr val="000000"/>
      </a:accent5>
      <a:accent6>
        <a:srgbClr val="F4F4F4"/>
      </a:accent6>
      <a:hlink>
        <a:srgbClr val="0563C1"/>
      </a:hlink>
      <a:folHlink>
        <a:srgbClr val="3A2E5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Content Slides">
  <a:themeElements>
    <a:clrScheme name="ECACE">
      <a:dk1>
        <a:srgbClr val="3A2E59"/>
      </a:dk1>
      <a:lt1>
        <a:srgbClr val="FFFFFF"/>
      </a:lt1>
      <a:dk2>
        <a:srgbClr val="484975"/>
      </a:dk2>
      <a:lt2>
        <a:srgbClr val="E1A97C"/>
      </a:lt2>
      <a:accent1>
        <a:srgbClr val="3A2E59"/>
      </a:accent1>
      <a:accent2>
        <a:srgbClr val="484975"/>
      </a:accent2>
      <a:accent3>
        <a:srgbClr val="FFED97"/>
      </a:accent3>
      <a:accent4>
        <a:srgbClr val="E1A97C"/>
      </a:accent4>
      <a:accent5>
        <a:srgbClr val="000000"/>
      </a:accent5>
      <a:accent6>
        <a:srgbClr val="F4F4F4"/>
      </a:accent6>
      <a:hlink>
        <a:srgbClr val="0563C1"/>
      </a:hlink>
      <a:folHlink>
        <a:srgbClr val="3A2E5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Custom 2">
      <a:dk1>
        <a:srgbClr val="000000"/>
      </a:dk1>
      <a:lt1>
        <a:sysClr val="window" lastClr="FFFFFF"/>
      </a:lt1>
      <a:dk2>
        <a:srgbClr val="004D5C"/>
      </a:dk2>
      <a:lt2>
        <a:srgbClr val="FFFFFF"/>
      </a:lt2>
      <a:accent1>
        <a:srgbClr val="0CA7BC"/>
      </a:accent1>
      <a:accent2>
        <a:srgbClr val="FDA922"/>
      </a:accent2>
      <a:accent3>
        <a:srgbClr val="19CD62"/>
      </a:accent3>
      <a:accent4>
        <a:srgbClr val="F8F390"/>
      </a:accent4>
      <a:accent5>
        <a:srgbClr val="A1E2F1"/>
      </a:accent5>
      <a:accent6>
        <a:srgbClr val="96F2BB"/>
      </a:accent6>
      <a:hlink>
        <a:srgbClr val="22697C"/>
      </a:hlink>
      <a:folHlink>
        <a:srgbClr val="83D0F3"/>
      </a:folHlink>
    </a:clrScheme>
    <a:fontScheme name="IBHE">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Custom 1">
      <a:dk1>
        <a:srgbClr val="000000"/>
      </a:dk1>
      <a:lt1>
        <a:srgbClr val="FFFFFF"/>
      </a:lt1>
      <a:dk2>
        <a:srgbClr val="1F497D"/>
      </a:dk2>
      <a:lt2>
        <a:srgbClr val="FFFFFF"/>
      </a:lt2>
      <a:accent1>
        <a:srgbClr val="003B5C"/>
      </a:accent1>
      <a:accent2>
        <a:srgbClr val="0077C8"/>
      </a:accent2>
      <a:accent3>
        <a:srgbClr val="B7DB57"/>
      </a:accent3>
      <a:accent4>
        <a:srgbClr val="333F48"/>
      </a:accent4>
      <a:accent5>
        <a:srgbClr val="FFBF3F"/>
      </a:accent5>
      <a:accent6>
        <a:srgbClr val="9E2A2B"/>
      </a:accent6>
      <a:hlink>
        <a:srgbClr val="0077C8"/>
      </a:hlink>
      <a:folHlink>
        <a:srgbClr val="0077C8"/>
      </a:folHlink>
    </a:clrScheme>
    <a:fontScheme name="ISBE Font">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152</TotalTime>
  <Words>5371</Words>
  <Application>Microsoft Office PowerPoint</Application>
  <PresentationFormat>Widescreen</PresentationFormat>
  <Paragraphs>544</Paragraphs>
  <Slides>70</Slides>
  <Notes>32</Notes>
  <HiddenSlides>0</HiddenSlides>
  <MMClips>0</MMClips>
  <ScaleCrop>false</ScaleCrop>
  <HeadingPairs>
    <vt:vector size="6" baseType="variant">
      <vt:variant>
        <vt:lpstr>Fonts Used</vt:lpstr>
      </vt:variant>
      <vt:variant>
        <vt:i4>20</vt:i4>
      </vt:variant>
      <vt:variant>
        <vt:lpstr>Theme</vt:lpstr>
      </vt:variant>
      <vt:variant>
        <vt:i4>8</vt:i4>
      </vt:variant>
      <vt:variant>
        <vt:lpstr>Slide Titles</vt:lpstr>
      </vt:variant>
      <vt:variant>
        <vt:i4>70</vt:i4>
      </vt:variant>
    </vt:vector>
  </HeadingPairs>
  <TitlesOfParts>
    <vt:vector size="98" baseType="lpstr">
      <vt:lpstr>Aptos</vt:lpstr>
      <vt:lpstr>Aptos Display</vt:lpstr>
      <vt:lpstr>Arial</vt:lpstr>
      <vt:lpstr>Arial Nova Light</vt:lpstr>
      <vt:lpstr>Calibri</vt:lpstr>
      <vt:lpstr>Calibri Light</vt:lpstr>
      <vt:lpstr>Century Gothic</vt:lpstr>
      <vt:lpstr>Courier New</vt:lpstr>
      <vt:lpstr>Figtree</vt:lpstr>
      <vt:lpstr>Helvetica Neue</vt:lpstr>
      <vt:lpstr>Lato</vt:lpstr>
      <vt:lpstr>Montserrat</vt:lpstr>
      <vt:lpstr>Montserrat Medium</vt:lpstr>
      <vt:lpstr>Montserrat SemiBold</vt:lpstr>
      <vt:lpstr>PT Sans</vt:lpstr>
      <vt:lpstr>Symbol</vt:lpstr>
      <vt:lpstr>Times New Roman</vt:lpstr>
      <vt:lpstr>TW Cen MT</vt:lpstr>
      <vt:lpstr>TW Cen MT</vt:lpstr>
      <vt:lpstr>Wingdings</vt:lpstr>
      <vt:lpstr>Office Theme</vt:lpstr>
      <vt:lpstr>Content Slides</vt:lpstr>
      <vt:lpstr>3_Content Slides</vt:lpstr>
      <vt:lpstr>4_Content Slides</vt:lpstr>
      <vt:lpstr>1_Custom Design</vt:lpstr>
      <vt:lpstr>1_Office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Smart Start  Child Care Update</vt:lpstr>
      <vt:lpstr>FY 26 Budget Proposal – Smart Start Child Care</vt:lpstr>
      <vt:lpstr>Smart Start Workforce Grants</vt:lpstr>
      <vt:lpstr>Smart Start Workforce Grants - Round 3 funding highlights </vt:lpstr>
      <vt:lpstr>Smart Start Workforce Grants – Round 3 funding highlights</vt:lpstr>
      <vt:lpstr>Smart Start Workforce Grants – SFY26 </vt:lpstr>
      <vt:lpstr>Smart Start Quality Support</vt:lpstr>
      <vt:lpstr>Smart Start Quality Support Overview</vt:lpstr>
      <vt:lpstr>Smart Start Quality Support Overview</vt:lpstr>
      <vt:lpstr>PowerPoint Presentation</vt:lpstr>
      <vt:lpstr>Smart Start Illinois Apprenticeship Pilot </vt:lpstr>
      <vt:lpstr>Smart Start Illinois Apprenticeship Pilot – Partnerships </vt:lpstr>
      <vt:lpstr>Smart Start Illinois Apprenticeship Pilot – Participants </vt:lpstr>
      <vt:lpstr>PowerPoint Presentation</vt:lpstr>
      <vt:lpstr>2025 Gateways Higher Education  Faculty Forum Innovation in Action: Reaching the Workforce  </vt:lpstr>
      <vt:lpstr>Early Childhood &amp;  Educator Effectiveness Updates April 11, 2025  </vt:lpstr>
      <vt:lpstr>PowerPoint Presentation</vt:lpstr>
      <vt:lpstr>Licensure</vt:lpstr>
      <vt:lpstr>Early Childhood Content Exam (206)</vt:lpstr>
      <vt:lpstr>Phase 1 Test Development &amp; Redesign</vt:lpstr>
      <vt:lpstr> New Provisions </vt:lpstr>
      <vt:lpstr>Individualized Pathways</vt:lpstr>
      <vt:lpstr>Credential Options</vt:lpstr>
      <vt:lpstr>Illinois Educator  Preparation Profiles (IEPP)</vt:lpstr>
      <vt:lpstr>Supporting Educators: IEPP</vt:lpstr>
      <vt:lpstr>Recruitment</vt:lpstr>
      <vt:lpstr>Recruitment</vt:lpstr>
      <vt:lpstr>Retention</vt:lpstr>
      <vt:lpstr>Retention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2nd Annual Report   </vt:lpstr>
      <vt:lpstr>PowerPoint Presentation</vt:lpstr>
      <vt:lpstr>PowerPoint Presentation</vt:lpstr>
      <vt:lpstr>PowerPoint Presentation</vt:lpstr>
      <vt:lpstr>ECACE Report Highlights (Cont.)  Time Frame:  18 months  (July 2022 – December 2023)      </vt:lpstr>
      <vt:lpstr>Governor Pritzker’s Proposed Budget</vt:lpstr>
      <vt:lpstr>Strategies for a Thriving Illinois</vt:lpstr>
      <vt:lpstr>Common App has led to dramatic increases in applications, including for students from low-income families and students of color</vt:lpstr>
      <vt:lpstr>One Click College Admit:  High School Program Overview</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Emily Harms</dc:creator>
  <cp:lastModifiedBy>Julie Lindstrom</cp:lastModifiedBy>
  <cp:revision>12</cp:revision>
  <dcterms:created xsi:type="dcterms:W3CDTF">2025-03-27T15:20:09Z</dcterms:created>
  <dcterms:modified xsi:type="dcterms:W3CDTF">2025-04-14T18:14:21Z</dcterms:modified>
</cp:coreProperties>
</file>