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0" r:id="rId6"/>
    <p:sldId id="258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85BB"/>
    <a:srgbClr val="5696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C94CF7-0ED1-46CC-B551-1C57D6483590}" v="9" dt="2023-07-07T14:54:56.2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A7950-79C8-75A3-6B06-F34DCEFD8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90B85-C909-2387-DF7D-7BC86560E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4E9FD5-F9E2-C112-0129-30B4C0658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ECA3-F3A7-3D65-8CEA-05B041A42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4E03F-347A-298E-DDE9-A730DB41D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9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F9D21-AB13-12FE-5898-2BFA974A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91F36-5C4E-957C-CD40-DDD815C85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7629A-FF83-939E-C930-3DE233367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A558A-9283-34E4-79AD-75764806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A91CC-FBCE-B384-2212-E3DE1089C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2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D7F4AB-FE95-03E7-4DEF-0E16AF3881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A68A04-8E20-2BBA-8BE8-427C8F81AD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15E05-1BA9-6B5B-1201-1F0D91182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1F0E5-7E99-D3B6-F08B-259BE637C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C6165-CB2F-0926-F1C1-6074A90B9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36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79A76D5-06BA-3C5D-1615-B36C14B549C3}"/>
              </a:ext>
            </a:extLst>
          </p:cNvPr>
          <p:cNvSpPr/>
          <p:nvPr userDrawn="1"/>
        </p:nvSpPr>
        <p:spPr>
          <a:xfrm>
            <a:off x="0" y="0"/>
            <a:ext cx="12192000" cy="1760960"/>
          </a:xfrm>
          <a:prstGeom prst="rect">
            <a:avLst/>
          </a:prstGeom>
          <a:solidFill>
            <a:srgbClr val="2085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7994"/>
            <a:ext cx="10515600" cy="1277655"/>
          </a:xfrm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1799-AE1C-4612-9877-0DCDB0218F18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D9930-13D3-4B2A-9DCC-95FAF7B2112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4E8BEF-7882-4C28-1A22-CD353C039E31}"/>
              </a:ext>
            </a:extLst>
          </p:cNvPr>
          <p:cNvSpPr/>
          <p:nvPr userDrawn="1"/>
        </p:nvSpPr>
        <p:spPr>
          <a:xfrm>
            <a:off x="0" y="6131807"/>
            <a:ext cx="12192000" cy="7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DCB849-13F6-0155-B1D9-7C1DBC11B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3512" y="6241628"/>
            <a:ext cx="1792486" cy="52855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6834D5-440E-17FD-3D8D-1A3CD007BD37}"/>
              </a:ext>
            </a:extLst>
          </p:cNvPr>
          <p:cNvCxnSpPr/>
          <p:nvPr userDrawn="1"/>
        </p:nvCxnSpPr>
        <p:spPr>
          <a:xfrm>
            <a:off x="0" y="6131807"/>
            <a:ext cx="12192000" cy="0"/>
          </a:xfrm>
          <a:prstGeom prst="line">
            <a:avLst/>
          </a:prstGeom>
          <a:ln w="57150">
            <a:solidFill>
              <a:srgbClr val="2085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92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F4135-CD72-A79E-3399-A182D73B0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A86B9-295F-5CEF-A513-CA931C5B1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52899-8124-F0A7-7B55-E560E02C5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93FBE-A128-1C09-E4BD-C66CC339F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6154C-F6C1-3E76-8B63-1F2675899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1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F7601-AD45-0AAA-70EB-60DA992D6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C5C9D-A398-FF75-724F-CD3FCABF9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21AF5-D530-5701-3A04-81547CBEF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A570A-FA5F-7CD6-B812-2739ED19B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638BF-99CC-548E-81BE-F1DA46DD5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8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5301-ADFB-61D0-1B09-EF9F5ECD8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74C4E-EA1F-BF50-63EB-DBEDAD038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B68DA0-AB30-DCB9-3E2F-7770341E5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DCB9E-334E-62CB-83EB-C5546A2B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72E13F-F7F7-B9D3-93A9-017BFBF8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0F4BA-220B-3899-D5A1-F08036C9C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3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871A5-14D5-43DE-51D1-39A1A8333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1F6B3-C161-6E8C-9305-F167E6962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0AE44-1CA5-2C38-8577-7179A38B5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B0FB4F-0117-F643-6033-6EB03852FA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E05D10-7289-6B0B-65FA-EB1AF79F0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B8C8CE-7CE3-C22D-E3E0-62E0FFFF8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7C3A3-7332-2CF3-E1EC-07F7474E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D8611-EC55-1751-DC4C-A45C3F7BC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3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6160-DCB1-788E-2321-E9F7ECFCE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C977CE-169F-53A3-799B-A2D49BEE5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3DC6B-7E19-9B06-5F73-58BCE8766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E8B62-7AF0-A8B6-787B-07B447C22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1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56AC5D-92C8-18B8-96DD-171FFBB60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A3A6CC-B2B2-D209-59D8-C9B337D2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F77F83-0188-4A91-658B-1DC3357E2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1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53A87-44C7-ADA8-4FCF-396FBCE30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819F7-D28D-CD54-9995-F13898981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C3EE9-7ABA-B4DB-AABC-A6E7D93E7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1DEF36-2DF7-1BAE-68BD-4D8BCA14C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9BA8AE-A9D8-B092-712C-83608C9D0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59C82D-AA5F-C0EC-E0AC-1AF2C1CD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3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52FE-90B6-8C3E-B4E8-7DD6DCAA8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35E07-2904-6BF0-89DF-34256A2615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A54B0-9011-A273-278D-BF514EAF8F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184E5-B8D8-FDD7-8FAC-5E06FE356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959D4-CB97-ADF8-7D1D-16328657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6575F-1A1D-2C25-39F6-DAB86DCA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1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518269-345A-4AE1-9923-B69E70994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68B23-89F0-A457-5A4F-40DF8D766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38368-29A1-6C82-2970-E351D1DAE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F538-757A-4F9D-B0ED-3563CAB1AD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41A6C-D8C2-0BA5-C9D4-B32DE7691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11DE7-93B3-516D-E8D6-166309A07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30F3C-5222-4B8C-B2B0-A01B96D7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5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21799-AE1C-4612-9877-0DCDB0218F18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D9930-13D3-4B2A-9DCC-95FAF7B21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0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ry.ilgateways.com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88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" y="176869"/>
            <a:ext cx="11685494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Step 1 – Log in to Director Portal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937D3D-0447-41E6-8DAD-34C153CAA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88" y="1825625"/>
            <a:ext cx="11685587" cy="4171950"/>
          </a:xfrm>
        </p:spPr>
        <p:txBody>
          <a:bodyPr/>
          <a:lstStyle/>
          <a:p>
            <a:r>
              <a:rPr lang="en-US" dirty="0"/>
              <a:t>Go to </a:t>
            </a:r>
            <a:r>
              <a:rPr lang="en-US" dirty="0">
                <a:hlinkClick r:id="rId3"/>
              </a:rPr>
              <a:t>https://registry.ilgateways.com</a:t>
            </a:r>
            <a:endParaRPr lang="en-US" dirty="0"/>
          </a:p>
          <a:p>
            <a:r>
              <a:rPr lang="en-US" dirty="0"/>
              <a:t>Click on “Dashboard Login”</a:t>
            </a:r>
          </a:p>
          <a:p>
            <a:r>
              <a:rPr lang="en-US" dirty="0"/>
              <a:t>If you do not see the DIRECTOR card, you must request/renew access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3C729B-D991-49CA-A834-7C78D53B0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80" y="3296813"/>
            <a:ext cx="7882811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69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" y="176869"/>
            <a:ext cx="11685494" cy="1325563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Step 2 – Add Classrooms</a:t>
            </a:r>
            <a:br>
              <a:rPr lang="en-US" sz="54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chemeClr val="bg1"/>
                </a:solidFill>
              </a:rPr>
              <a:t>(Licensed Centers only)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937D3D-0447-41E6-8DAD-34C153CAA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88" y="1825625"/>
            <a:ext cx="11685587" cy="4171950"/>
          </a:xfrm>
        </p:spPr>
        <p:txBody>
          <a:bodyPr/>
          <a:lstStyle/>
          <a:p>
            <a:r>
              <a:rPr lang="en-US" sz="2400" dirty="0"/>
              <a:t>Click the “Director” card</a:t>
            </a:r>
          </a:p>
          <a:p>
            <a:r>
              <a:rPr lang="en-US" sz="2400" dirty="0"/>
              <a:t>Check that the program listed is correct</a:t>
            </a:r>
          </a:p>
          <a:p>
            <a:pPr lvl="1"/>
            <a:r>
              <a:rPr lang="en-US" sz="2000" dirty="0"/>
              <a:t>If you are the contact for several programs, click the Change button and select the appropriate program from the drop-down listing</a:t>
            </a:r>
          </a:p>
          <a:p>
            <a:r>
              <a:rPr lang="en-US" sz="2400" dirty="0"/>
              <a:t>Click the “Classrooms” card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276C25-177D-C490-56A1-D97CB032E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075" y="3143981"/>
            <a:ext cx="7525800" cy="25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801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Adding Classrooms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2" y="1825625"/>
            <a:ext cx="11604812" cy="4198657"/>
          </a:xfrm>
        </p:spPr>
        <p:txBody>
          <a:bodyPr>
            <a:normAutofit/>
          </a:bodyPr>
          <a:lstStyle/>
          <a:p>
            <a:r>
              <a:rPr lang="en-US" sz="3200" dirty="0"/>
              <a:t>Add all classrooms that are currently open and operating full-day and full-year</a:t>
            </a:r>
          </a:p>
          <a:p>
            <a:r>
              <a:rPr lang="en-US" sz="3200" dirty="0"/>
              <a:t>Click the “+” to add a new classroom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2A49E0-4C0F-49E7-A299-4AFEDB18F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96" y="3813842"/>
            <a:ext cx="11622122" cy="16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41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Complete the main classroom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2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B80707-D424-4C4F-9BA9-062526334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06" y="1851750"/>
            <a:ext cx="11526859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Enter current enrollment and “as-of date”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E740D2-D02A-4A07-BD44-23E20624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83" y="1825625"/>
            <a:ext cx="11121564" cy="502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4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" y="176869"/>
            <a:ext cx="11685494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Step 3 – Complete the Application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937D3D-0447-41E6-8DAD-34C153CAA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88" y="1825625"/>
            <a:ext cx="11685587" cy="4171950"/>
          </a:xfrm>
        </p:spPr>
        <p:txBody>
          <a:bodyPr/>
          <a:lstStyle/>
          <a:p>
            <a:r>
              <a:rPr lang="en-US" sz="2400" dirty="0"/>
              <a:t>Go back to the Director Portal</a:t>
            </a:r>
          </a:p>
          <a:p>
            <a:r>
              <a:rPr lang="en-US" sz="2400" dirty="0"/>
              <a:t>Click the “Smart Start Transition Grants Application” card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Click the “Create Application” button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DF2F30-7175-0B6F-6DF0-B407111C7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702" y="2646437"/>
            <a:ext cx="5725324" cy="1333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37083-FF9E-3938-46E6-3E452E144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7744" y="4702964"/>
            <a:ext cx="7535327" cy="1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139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Program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C19DB7-91E4-4803-BC42-79F84452FEC9}"/>
              </a:ext>
            </a:extLst>
          </p:cNvPr>
          <p:cNvSpPr txBox="1"/>
          <p:nvPr/>
        </p:nvSpPr>
        <p:spPr>
          <a:xfrm>
            <a:off x="8952405" y="1940417"/>
            <a:ext cx="2976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Program Name and Address to be sure you are applying under the correct program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requested information: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Email address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Phone number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Role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latin typeface="Calibri" panose="020F0502020204030204"/>
              </a:rPr>
              <a:t>CCAP Provider ID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Unique Entity ID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Full-Time / Part-Time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B8A5FD-AEDD-106A-8110-7FF0BD9ED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57" y="1940417"/>
            <a:ext cx="8437778" cy="294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3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Program Funding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B9E8D-FE68-4BC4-BAA2-61F8879336D9}"/>
              </a:ext>
            </a:extLst>
          </p:cNvPr>
          <p:cNvSpPr txBox="1"/>
          <p:nvPr/>
        </p:nvSpPr>
        <p:spPr>
          <a:xfrm>
            <a:off x="8128932" y="2018040"/>
            <a:ext cx="3696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percentage of your program’s revenue that comes from each of the sources listed – the total must add to 100%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8014EB-221D-4E1C-A781-E6BF69074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67" y="1853117"/>
            <a:ext cx="7487803" cy="37398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111E136-2BA9-2701-8491-F2FF91E8B6B1}"/>
              </a:ext>
            </a:extLst>
          </p:cNvPr>
          <p:cNvSpPr/>
          <p:nvPr/>
        </p:nvSpPr>
        <p:spPr>
          <a:xfrm>
            <a:off x="4619134" y="2158738"/>
            <a:ext cx="2177592" cy="282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57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Payment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E1CA2-95EB-441D-A28B-B343C68C415E}"/>
              </a:ext>
            </a:extLst>
          </p:cNvPr>
          <p:cNvSpPr txBox="1"/>
          <p:nvPr/>
        </p:nvSpPr>
        <p:spPr>
          <a:xfrm>
            <a:off x="9199842" y="2035555"/>
            <a:ext cx="26797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required information in this section.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is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very important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that the first 4 items match what is listed on your W-9!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 the mailing address – this is where the check will be sent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82555E-38B5-4C7E-8B88-A48E6C79A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82" y="1910010"/>
            <a:ext cx="8654020" cy="311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89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8F198F-8A75-4DBE-8FAB-9DDB4F0A4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82" y="1825625"/>
            <a:ext cx="8680339" cy="36954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“Choose File” button and find where you saved the document or picture on your computer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click on the file to add it to the application.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you need to do more work, click “Save &amp; Quit” to come back later; otherwise, click the “Submit” button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143FC9-595F-4C74-B253-7D4EAE91568E}"/>
              </a:ext>
            </a:extLst>
          </p:cNvPr>
          <p:cNvSpPr txBox="1"/>
          <p:nvPr/>
        </p:nvSpPr>
        <p:spPr>
          <a:xfrm>
            <a:off x="838200" y="5613215"/>
            <a:ext cx="98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Note: 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You will only be asked for a Certificate of Good Standing if required based on your tax filing status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13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279C7-1187-7993-9553-19FD33FC9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Smart Start Transition Grants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236EC-B634-85BF-7E83-5D9A2E60A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399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Transition Grants application will open on Monday July 10, 2023</a:t>
            </a:r>
          </a:p>
          <a:p>
            <a:r>
              <a:rPr lang="en-US" sz="2400" b="1" i="0" dirty="0">
                <a:effectLst/>
              </a:rPr>
              <a:t>Smart Start Transition Grant Schedule</a:t>
            </a:r>
            <a:endParaRPr lang="en-US" sz="2400" b="0" i="0" dirty="0">
              <a:effectLst/>
            </a:endParaRPr>
          </a:p>
          <a:p>
            <a:pPr algn="l"/>
            <a:r>
              <a:rPr lang="en-US" sz="2400" dirty="0"/>
              <a:t>Transition Grants </a:t>
            </a:r>
            <a:r>
              <a:rPr lang="en-US" sz="2400" b="0" i="0" dirty="0">
                <a:effectLst/>
              </a:rPr>
              <a:t>Round 1: October 2023 – December 2023 </a:t>
            </a:r>
            <a:br>
              <a:rPr lang="en-US" sz="2400" b="0" i="0" dirty="0">
                <a:effectLst/>
              </a:rPr>
            </a:br>
            <a:r>
              <a:rPr lang="en-US" sz="2400" b="0" i="0" dirty="0">
                <a:effectLst/>
              </a:rPr>
              <a:t>(Applications available July 10, 2023 – </a:t>
            </a:r>
            <a:r>
              <a:rPr lang="en-US" sz="2400" dirty="0"/>
              <a:t>August 10</a:t>
            </a:r>
            <a:r>
              <a:rPr lang="en-US" sz="2400" b="0" i="0" dirty="0">
                <a:effectLst/>
              </a:rPr>
              <a:t>, 2023)</a:t>
            </a:r>
          </a:p>
          <a:p>
            <a:pPr algn="l"/>
            <a:r>
              <a:rPr lang="en-US" sz="2400" dirty="0"/>
              <a:t>Transition Grants </a:t>
            </a:r>
            <a:r>
              <a:rPr lang="en-US" sz="2400" b="0" i="0" dirty="0">
                <a:effectLst/>
              </a:rPr>
              <a:t>Round 2: January 2024 – March 2024 </a:t>
            </a:r>
            <a:br>
              <a:rPr lang="en-US" sz="2400" b="0" i="0" dirty="0">
                <a:effectLst/>
              </a:rPr>
            </a:br>
            <a:r>
              <a:rPr lang="en-US" sz="2400" b="0" i="0" dirty="0">
                <a:effectLst/>
              </a:rPr>
              <a:t>(Applications available October 2, 2023 – October 31, 2023)</a:t>
            </a:r>
          </a:p>
          <a:p>
            <a:pPr algn="l"/>
            <a:r>
              <a:rPr lang="en-US" sz="2400" dirty="0"/>
              <a:t>Transition Grants </a:t>
            </a:r>
            <a:r>
              <a:rPr lang="en-US" sz="2400" b="0" i="0" dirty="0">
                <a:effectLst/>
              </a:rPr>
              <a:t>Round 3: April 2024 – June 2024 </a:t>
            </a:r>
            <a:br>
              <a:rPr lang="en-US" sz="2400" b="0" i="0" dirty="0">
                <a:effectLst/>
              </a:rPr>
            </a:br>
            <a:r>
              <a:rPr lang="en-US" sz="2400" b="0" i="0" dirty="0">
                <a:effectLst/>
              </a:rPr>
              <a:t>(Applications available January 2, 2024 – January 31, 2024)</a:t>
            </a:r>
          </a:p>
          <a:p>
            <a:pPr algn="l"/>
            <a:r>
              <a:rPr lang="en-US" sz="2400" dirty="0"/>
              <a:t>Transition Grants </a:t>
            </a:r>
            <a:r>
              <a:rPr lang="en-US" sz="2400" b="0" i="0" dirty="0">
                <a:effectLst/>
              </a:rPr>
              <a:t>Round 4: July 2024 –September 2024 </a:t>
            </a:r>
            <a:br>
              <a:rPr lang="en-US" sz="2400" b="0" i="0" dirty="0">
                <a:effectLst/>
              </a:rPr>
            </a:br>
            <a:r>
              <a:rPr lang="en-US" sz="2400" b="0" i="0" dirty="0">
                <a:effectLst/>
              </a:rPr>
              <a:t>(Applications available April 1, 2024 – April 30, 2024)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696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Don’t forget the next step…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CECCA-9E14-4948-A2B1-01BACB11749C}"/>
              </a:ext>
            </a:extLst>
          </p:cNvPr>
          <p:cNvSpPr txBox="1"/>
          <p:nvPr/>
        </p:nvSpPr>
        <p:spPr>
          <a:xfrm>
            <a:off x="274763" y="1933084"/>
            <a:ext cx="1054327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TAKE NOTE!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There is an additional step you must take after submitting your application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Click the link in the confirmation message to move to the next step and submit a budget request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You can also submit a budget request by clicking the calculator icon next to your application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80D2E7-D444-E8F3-08FF-86D949AD4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92" y="3026897"/>
            <a:ext cx="8330464" cy="6556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D9D12F-7679-0F6B-4AA9-BF42FC6EC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892" y="4590745"/>
            <a:ext cx="7506748" cy="93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97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" y="176869"/>
            <a:ext cx="11685494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Step 4 – Submit Budget Request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937D3D-0447-41E6-8DAD-34C153CAA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88" y="1825625"/>
            <a:ext cx="11685587" cy="4171950"/>
          </a:xfrm>
        </p:spPr>
        <p:txBody>
          <a:bodyPr/>
          <a:lstStyle/>
          <a:p>
            <a:r>
              <a:rPr lang="en-US" sz="2400" dirty="0"/>
              <a:t>Select the grant period you are submitting your request for and click the “+”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C3748F-1461-47BD-94B5-5E44900BEE54}"/>
              </a:ext>
            </a:extLst>
          </p:cNvPr>
          <p:cNvSpPr txBox="1"/>
          <p:nvPr/>
        </p:nvSpPr>
        <p:spPr>
          <a:xfrm>
            <a:off x="397015" y="5351244"/>
            <a:ext cx="11397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Note: 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If you are first applying in Grant Period 2, then create your budget request for Grant Period 2, etc.  We cannot accept budget requests for grant periods that have already closed.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C9074-8D34-CBF6-2A5C-86098C415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25" y="2409683"/>
            <a:ext cx="7544853" cy="10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22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Enter Total Budget Request (Centers)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classrooms listed. If incorrect, go back to Classroom card and revise.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maximum dollar amount listed. You may request the full amount listed, or a lesser amount.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amount of your request for this grant period.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F2D29B-9A24-34A8-2B1E-E56DD2D5B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94" y="2018040"/>
            <a:ext cx="7506748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70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Enter Total Budget Request (Homes)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maximum dollar amount listed. You may request the full amount listed, or a lesser amount.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amount of your request for this grant period.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559BD2-43BA-47FA-93B5-F5ECC89287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163" r="12875"/>
          <a:stretch/>
        </p:blipFill>
        <p:spPr>
          <a:xfrm>
            <a:off x="309282" y="2018040"/>
            <a:ext cx="8507340" cy="167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3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Enter Budget Proposal – Enhanced Personnel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dollar amount you plan to spend in each of the categories listed.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subtotal 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sure this is at least 75% of your total budget request.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57F218-362B-4C35-BEBE-A2718FA20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63" y="1825625"/>
            <a:ext cx="8809376" cy="287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385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Enter Budget Proposal – Other Expenses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dollar amount you plan to spend in each of the categories listed.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(Indirect Costs will appear for centers only.)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total expenses to ensure it is equal to your total budget request.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9DEBF9-3A02-4DA5-9D4A-EAEE68F02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63" y="1825625"/>
            <a:ext cx="8572884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29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EA4DC-7E6E-4CA4-9FB1-166D50285725}"/>
              </a:ext>
            </a:extLst>
          </p:cNvPr>
          <p:cNvSpPr txBox="1"/>
          <p:nvPr/>
        </p:nvSpPr>
        <p:spPr>
          <a:xfrm>
            <a:off x="9280187" y="2018040"/>
            <a:ext cx="2801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explanation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if you are requesting funds for “Other” Enhanced Personnel Expenses.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Upload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your signed attestation document for this grant period.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129949-FF6B-45A5-9EB8-66FADC27A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82" y="2018040"/>
            <a:ext cx="8564836" cy="172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042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28C62-379B-4BF9-913E-ED3FB39F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82" y="284445"/>
            <a:ext cx="11604812" cy="1279051"/>
          </a:xfrm>
        </p:spPr>
        <p:txBody>
          <a:bodyPr/>
          <a:lstStyle/>
          <a:p>
            <a:r>
              <a:rPr lang="en-US" b="1" dirty="0"/>
              <a:t>Viewing Budget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899D-E1C5-4DAF-B5F7-4DE00EC9C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5" y="1825625"/>
            <a:ext cx="11604812" cy="41986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2C07082-17B5-4638-A11B-1F1C89EE57F5}"/>
              </a:ext>
            </a:extLst>
          </p:cNvPr>
          <p:cNvSpPr txBox="1">
            <a:spLocks/>
          </p:cNvSpPr>
          <p:nvPr/>
        </p:nvSpPr>
        <p:spPr>
          <a:xfrm>
            <a:off x="268288" y="1825625"/>
            <a:ext cx="11604812" cy="41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Once your budget request has been submitted, it cannot be edited.  If you would like to review your request in read-only mode, click the magnifying glass icon.</a:t>
            </a:r>
          </a:p>
          <a:p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0D61B7-544D-02BB-836C-9588EE988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320" y="2810883"/>
            <a:ext cx="7506748" cy="102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63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E4298-A54F-D3EF-049C-AC6ED3B4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71" y="173094"/>
            <a:ext cx="11701462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What to Expect Next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EF550-48F9-2CF5-5485-BF294BDC6DFB}"/>
              </a:ext>
            </a:extLst>
          </p:cNvPr>
          <p:cNvSpPr txBox="1"/>
          <p:nvPr/>
        </p:nvSpPr>
        <p:spPr>
          <a:xfrm>
            <a:off x="739036" y="1991638"/>
            <a:ext cx="10881464" cy="3968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Applications will be reviewed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INCCRRA will email you to let you know: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If your application is incomplete or clearer documentation needs to be uploaded.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If you need to submit clearer documentation, you will be allowed time to submit additional documentation.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If your application has been found eligible or ineligible.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When your grant payment check has been mailed.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Grant reports will be due by the 15</a:t>
            </a:r>
            <a:r>
              <a:rPr lang="en-US" sz="2000" baseline="30000" dirty="0"/>
              <a:t>th</a:t>
            </a:r>
            <a:r>
              <a:rPr lang="en-US" sz="2000" dirty="0"/>
              <a:t> of the month following the funding period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Example:  Round 1 funding is October-December 2023, so reporting will be due Jan. 15</a:t>
            </a:r>
            <a:r>
              <a:rPr lang="en-US" baseline="30000" dirty="0"/>
              <a:t>th</a:t>
            </a:r>
            <a:r>
              <a:rPr lang="en-US" dirty="0"/>
              <a:t>, 2024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4814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Checking Your Application’s Status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EB2FA6-5CA1-53EE-68FF-C1AE20521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92" y="2230839"/>
            <a:ext cx="11222016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1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2279F-CFC6-1102-F68B-93346EC01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45" y="129309"/>
            <a:ext cx="11776364" cy="1561379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The Smart Start Transition Grants are available to all programs who: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2DBB-3C75-6CAA-48FC-85202961B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55" y="2161309"/>
            <a:ext cx="10670020" cy="3934691"/>
          </a:xfrm>
        </p:spPr>
        <p:txBody>
          <a:bodyPr>
            <a:noAutofit/>
          </a:bodyPr>
          <a:lstStyle/>
          <a:p>
            <a:r>
              <a:rPr lang="en-US" sz="2400" dirty="0"/>
              <a:t>are licensed as a child care center, child care home, or group child care home</a:t>
            </a:r>
          </a:p>
          <a:p>
            <a:r>
              <a:rPr lang="en-US" sz="2400" dirty="0"/>
              <a:t>were in operation as of June 1, 2023, and continue to care for children today</a:t>
            </a:r>
          </a:p>
          <a:p>
            <a:r>
              <a:rPr lang="en-US" sz="2400" dirty="0"/>
              <a:t>operate full-day and full-year, defined as a program that is open and offering at least eight consecutive hours of care per day, five days a week, 47 weeks a year</a:t>
            </a:r>
          </a:p>
          <a:p>
            <a:r>
              <a:rPr lang="en-US" sz="2400" dirty="0"/>
              <a:t>at least 10% of program’s current licensed capacity (at time of application) enrolled and funded by CCAP in any one month between January 2022 to date of application</a:t>
            </a:r>
          </a:p>
          <a:p>
            <a:r>
              <a:rPr lang="en-US" sz="2400" dirty="0"/>
              <a:t>less than 75% of total revenues from other public funding streams (e.g., Head Start, Preschool for All)</a:t>
            </a:r>
          </a:p>
        </p:txBody>
      </p:sp>
    </p:spTree>
    <p:extLst>
      <p:ext uri="{BB962C8B-B14F-4D97-AF65-F5344CB8AC3E}">
        <p14:creationId xmlns:p14="http://schemas.microsoft.com/office/powerpoint/2010/main" val="1592900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Application Status Meanings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D64135-9303-482A-8032-33D068007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Pending (Online Submission) </a:t>
            </a:r>
            <a:r>
              <a:rPr lang="en-US" dirty="0"/>
              <a:t>- You’ve saved your application but still need to finish it and click “Submit”</a:t>
            </a:r>
          </a:p>
          <a:p>
            <a:r>
              <a:rPr lang="en-US" b="1" dirty="0"/>
              <a:t>Pending (Awaiting Review) </a:t>
            </a:r>
            <a:r>
              <a:rPr lang="en-US" dirty="0"/>
              <a:t>- You’ve submitted your application and it is in the queue to be reviewed</a:t>
            </a:r>
          </a:p>
          <a:p>
            <a:r>
              <a:rPr lang="en-US" b="1" dirty="0"/>
              <a:t>Pending (Information Required)</a:t>
            </a:r>
            <a:r>
              <a:rPr lang="en-US" dirty="0"/>
              <a:t> - Your application is being reviewed and requires some information from you (please check your email for details)</a:t>
            </a:r>
          </a:p>
          <a:p>
            <a:r>
              <a:rPr lang="en-US" b="1" dirty="0"/>
              <a:t>Eligible</a:t>
            </a:r>
            <a:r>
              <a:rPr lang="en-US" dirty="0"/>
              <a:t> - Your application is approved, and you will receive payment</a:t>
            </a:r>
          </a:p>
          <a:p>
            <a:r>
              <a:rPr lang="en-US" b="1" dirty="0"/>
              <a:t>Ineligible</a:t>
            </a:r>
            <a:r>
              <a:rPr lang="en-US" dirty="0"/>
              <a:t> - Your program does not meet eligibility guidelines (e.g., not a full-time program, has 100% of funding from Head Start, does not meet CCAP </a:t>
            </a:r>
            <a:r>
              <a:rPr lang="en-US" dirty="0" err="1"/>
              <a:t>requriement</a:t>
            </a:r>
            <a:r>
              <a:rPr lang="en-US" dirty="0"/>
              <a:t>) or did not submit required information within the deadline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15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Budget Status Meanings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D64135-9303-482A-8032-33D068007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Draft </a:t>
            </a:r>
            <a:r>
              <a:rPr lang="en-US" dirty="0"/>
              <a:t>- You’ve saved your budget request but still need to finish it and click “Submit”</a:t>
            </a:r>
          </a:p>
          <a:p>
            <a:r>
              <a:rPr lang="en-US" b="1" dirty="0"/>
              <a:t>Submitted </a:t>
            </a:r>
            <a:r>
              <a:rPr lang="en-US" dirty="0"/>
              <a:t>– The request has been submitted for review</a:t>
            </a:r>
          </a:p>
          <a:p>
            <a:r>
              <a:rPr lang="en-US" b="1" dirty="0"/>
              <a:t>Approved </a:t>
            </a:r>
            <a:r>
              <a:rPr lang="en-US" dirty="0"/>
              <a:t>- Your budget request has been approved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0D6838-E6AB-48ED-A493-070AF7C206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65"/>
          <a:stretch/>
        </p:blipFill>
        <p:spPr>
          <a:xfrm>
            <a:off x="303991" y="4167950"/>
            <a:ext cx="11584017" cy="154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53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C4FDA-540A-48E5-B848-3C9632E0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Getting Help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D64135-9303-482A-8032-33D068007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1999"/>
            <a:ext cx="10515600" cy="4144963"/>
          </a:xfrm>
        </p:spPr>
        <p:txBody>
          <a:bodyPr/>
          <a:lstStyle/>
          <a:p>
            <a:r>
              <a:rPr lang="en-US" dirty="0"/>
              <a:t>Our Help Desk team is available M-F, 8:00am – 4:00pm</a:t>
            </a:r>
          </a:p>
          <a:p>
            <a:r>
              <a:rPr lang="en-US" dirty="0"/>
              <a:t>Email us at grants@inccrra.org – this is the fastest way to get a response to your question</a:t>
            </a:r>
          </a:p>
          <a:p>
            <a:r>
              <a:rPr lang="en-US" dirty="0"/>
              <a:t>We receive many requests when grant rounds open and will work to get you an answer to your question as quickly as possible!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61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38A6-441C-44D3-AF34-498A976EC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837" y="415635"/>
            <a:ext cx="2677383" cy="3771089"/>
          </a:xfrm>
        </p:spPr>
        <p:txBody>
          <a:bodyPr/>
          <a:lstStyle/>
          <a:p>
            <a:r>
              <a:rPr lang="en-US" sz="4400" dirty="0">
                <a:latin typeface="Franklin Gothic Medium Cond" panose="020B0606030402020204" pitchFamily="34" charset="0"/>
              </a:rPr>
              <a:t>What is the difference between SGCC vs. Transition Grants?</a:t>
            </a:r>
            <a:endParaRPr lang="en-US" dirty="0">
              <a:latin typeface="Franklin Gothic Medium Cond" panose="020B060603040202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73E530-31D6-9B55-993E-83F14E5A8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71220" y="152467"/>
            <a:ext cx="9206325" cy="655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0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E4298-A54F-D3EF-049C-AC6ED3B4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71" y="173094"/>
            <a:ext cx="11701462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Getting Ready to Apply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EF550-48F9-2CF5-5485-BF294BDC6DFB}"/>
              </a:ext>
            </a:extLst>
          </p:cNvPr>
          <p:cNvSpPr txBox="1"/>
          <p:nvPr/>
        </p:nvSpPr>
        <p:spPr>
          <a:xfrm>
            <a:off x="739036" y="1991638"/>
            <a:ext cx="10622071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Your Gateways Registry membership must be current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You must have access to your program’s Director Portal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Gather your W-9 form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Have you Unique Entity Identifier (UEI) ready, or request a free UEI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Get your certificate of good standing from the Secretary of State*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Review the tip sheets on the Gateways website: 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https://www.ilgateways.com/smart-start/smart-start-transition-grants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31937D-024C-C571-9CE7-1F753D221385}"/>
              </a:ext>
            </a:extLst>
          </p:cNvPr>
          <p:cNvSpPr txBox="1"/>
          <p:nvPr/>
        </p:nvSpPr>
        <p:spPr>
          <a:xfrm>
            <a:off x="739036" y="5686816"/>
            <a:ext cx="9103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 Required unless you file your taxes and W-9 as a “sole-proprietor” with the Internal Revenue Service (IRS)</a:t>
            </a:r>
          </a:p>
        </p:txBody>
      </p:sp>
    </p:spTree>
    <p:extLst>
      <p:ext uri="{BB962C8B-B14F-4D97-AF65-F5344CB8AC3E}">
        <p14:creationId xmlns:p14="http://schemas.microsoft.com/office/powerpoint/2010/main" val="89095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38A6-441C-44D3-AF34-498A976EC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6" y="365125"/>
            <a:ext cx="10847614" cy="1325563"/>
          </a:xfrm>
        </p:spPr>
        <p:txBody>
          <a:bodyPr/>
          <a:lstStyle/>
          <a:p>
            <a:r>
              <a:rPr lang="en-US" dirty="0">
                <a:latin typeface="Franklin Gothic Medium Cond" panose="020B0606030402020204" pitchFamily="34" charset="0"/>
              </a:rPr>
              <a:t>Director Portal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0764B-A282-68E1-ED82-EBD561343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6" y="1825625"/>
            <a:ext cx="6132609" cy="4351338"/>
          </a:xfrm>
        </p:spPr>
        <p:txBody>
          <a:bodyPr/>
          <a:lstStyle/>
          <a:p>
            <a:r>
              <a:rPr lang="en-US" sz="2800" dirty="0"/>
              <a:t>If you need access, complete an Authorized Program Contact request form</a:t>
            </a:r>
          </a:p>
          <a:p>
            <a:r>
              <a:rPr lang="en-US" sz="2800" dirty="0"/>
              <a:t>https://registry.ilgateways.com</a:t>
            </a:r>
          </a:p>
          <a:p>
            <a:r>
              <a:rPr lang="en-US" sz="2800" dirty="0"/>
              <a:t>Be A Member &gt; Director Portal</a:t>
            </a:r>
          </a:p>
          <a:p>
            <a:r>
              <a:rPr lang="en-US" sz="2800" dirty="0"/>
              <a:t>Scan/email to onlinehelp@inccrra.org </a:t>
            </a:r>
          </a:p>
          <a:p>
            <a:r>
              <a:rPr lang="en-US" sz="2800" dirty="0"/>
              <a:t>You will receive an email confirming access in 2-4 business days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1F38E-8326-D3A5-75F0-9F4313E4B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062" y="1786038"/>
            <a:ext cx="5509653" cy="402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1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38A6-441C-44D3-AF34-498A976EC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6" y="365125"/>
            <a:ext cx="10847614" cy="1325563"/>
          </a:xfrm>
        </p:spPr>
        <p:txBody>
          <a:bodyPr/>
          <a:lstStyle/>
          <a:p>
            <a:r>
              <a:rPr lang="en-US" dirty="0">
                <a:latin typeface="Franklin Gothic Medium Cond" panose="020B0606030402020204" pitchFamily="34" charset="0"/>
              </a:rPr>
              <a:t>W-9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0764B-A282-68E1-ED82-EBD561343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6" y="1825625"/>
            <a:ext cx="6132609" cy="4351338"/>
          </a:xfrm>
        </p:spPr>
        <p:txBody>
          <a:bodyPr/>
          <a:lstStyle/>
          <a:p>
            <a:r>
              <a:rPr lang="en-US" sz="2800" dirty="0"/>
              <a:t>Complete a W-9 Form for your program</a:t>
            </a:r>
          </a:p>
          <a:p>
            <a:r>
              <a:rPr lang="en-US" sz="2800" dirty="0"/>
              <a:t>Forms can be downloaded from the IRS website</a:t>
            </a:r>
          </a:p>
          <a:p>
            <a:r>
              <a:rPr lang="en-US" sz="2800" dirty="0"/>
              <a:t>Make sure the form is complete.  An incomplete W-9 will cause a delay in processing your application. </a:t>
            </a:r>
          </a:p>
          <a:p>
            <a:r>
              <a:rPr lang="en-US" sz="2800" dirty="0"/>
              <a:t>Line 1 must match the check payable to in the application.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0ADDDE-F748-5BD1-75B4-AC48CA4E3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256" y="1825625"/>
            <a:ext cx="5541744" cy="3572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2902AA-DEEA-7559-F56E-32E91089D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269" y="5398191"/>
            <a:ext cx="5413717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32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38A6-441C-44D3-AF34-498A976EC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6" y="365125"/>
            <a:ext cx="10847614" cy="1325563"/>
          </a:xfrm>
        </p:spPr>
        <p:txBody>
          <a:bodyPr/>
          <a:lstStyle/>
          <a:p>
            <a:r>
              <a:rPr lang="en-US" dirty="0">
                <a:latin typeface="Franklin Gothic Medium Cond" panose="020B0606030402020204" pitchFamily="34" charset="0"/>
              </a:rPr>
              <a:t>Unique Entity Identifier (UEI)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0764B-A282-68E1-ED82-EBD561343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6" y="1825625"/>
            <a:ext cx="10989128" cy="4351338"/>
          </a:xfrm>
        </p:spPr>
        <p:txBody>
          <a:bodyPr/>
          <a:lstStyle/>
          <a:p>
            <a:r>
              <a:rPr lang="en-US" sz="2800" dirty="0"/>
              <a:t>Unique 12 character </a:t>
            </a:r>
            <a:r>
              <a:rPr lang="en-US" dirty="0"/>
              <a:t>ID to identify your business for federal funds</a:t>
            </a:r>
          </a:p>
          <a:p>
            <a:r>
              <a:rPr lang="en-US" sz="2800" dirty="0"/>
              <a:t>FREE to get a UEI</a:t>
            </a:r>
          </a:p>
          <a:p>
            <a:r>
              <a:rPr lang="en-US" dirty="0"/>
              <a:t>Tip sheet is available on Gateways website under the Smart Start menu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697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38A6-441C-44D3-AF34-498A976EC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6" y="365125"/>
            <a:ext cx="10847614" cy="1325563"/>
          </a:xfrm>
        </p:spPr>
        <p:txBody>
          <a:bodyPr/>
          <a:lstStyle/>
          <a:p>
            <a:r>
              <a:rPr lang="en-US" dirty="0">
                <a:latin typeface="Franklin Gothic Medium Cond" panose="020B0606030402020204" pitchFamily="34" charset="0"/>
              </a:rPr>
              <a:t>Certificate of Good Standing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0764B-A282-68E1-ED82-EBD561343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186" y="1825625"/>
            <a:ext cx="5192485" cy="4351338"/>
          </a:xfrm>
        </p:spPr>
        <p:txBody>
          <a:bodyPr/>
          <a:lstStyle/>
          <a:p>
            <a:r>
              <a:rPr lang="en-US" sz="2800" dirty="0"/>
              <a:t>Required unless you file your taxes and W-9 as a “sole-proprietor” with the Internal Revenue Service (IRS)</a:t>
            </a:r>
          </a:p>
          <a:p>
            <a:r>
              <a:rPr lang="en-US" sz="2800" dirty="0"/>
              <a:t>See Line 3 on the W-9</a:t>
            </a:r>
          </a:p>
          <a:p>
            <a:r>
              <a:rPr lang="en-US" sz="2800" dirty="0"/>
              <a:t>www.ilsos.gov/corporatellc/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229DA5-04C2-94A9-39DA-C86DEB027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989" y="1825625"/>
            <a:ext cx="5919729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06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1532</Words>
  <Application>Microsoft Office PowerPoint</Application>
  <PresentationFormat>Widescreen</PresentationFormat>
  <Paragraphs>156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Franklin Gothic Medium</vt:lpstr>
      <vt:lpstr>Franklin Gothic Medium Cond</vt:lpstr>
      <vt:lpstr>Office Theme</vt:lpstr>
      <vt:lpstr>Office Theme</vt:lpstr>
      <vt:lpstr>PowerPoint Presentation</vt:lpstr>
      <vt:lpstr>Smart Start Transition Grants </vt:lpstr>
      <vt:lpstr>The Smart Start Transition Grants are available to all programs who:</vt:lpstr>
      <vt:lpstr>What is the difference between SGCC vs. Transition Grants?</vt:lpstr>
      <vt:lpstr>Getting Ready to Apply</vt:lpstr>
      <vt:lpstr>Director Portal Access</vt:lpstr>
      <vt:lpstr>W-9 Form</vt:lpstr>
      <vt:lpstr>Unique Entity Identifier (UEI)</vt:lpstr>
      <vt:lpstr>Certificate of Good Standing</vt:lpstr>
      <vt:lpstr>Step 1 – Log in to Director Portal</vt:lpstr>
      <vt:lpstr>Step 2 – Add Classrooms (Licensed Centers only)</vt:lpstr>
      <vt:lpstr>Adding Classrooms</vt:lpstr>
      <vt:lpstr>Complete the main classroom information</vt:lpstr>
      <vt:lpstr>Enter current enrollment and “as-of date”</vt:lpstr>
      <vt:lpstr>Step 3 – Complete the Application</vt:lpstr>
      <vt:lpstr>Program Details</vt:lpstr>
      <vt:lpstr>Program Funding Sources</vt:lpstr>
      <vt:lpstr>Payment Details</vt:lpstr>
      <vt:lpstr>Documentation</vt:lpstr>
      <vt:lpstr>Don’t forget the next step…</vt:lpstr>
      <vt:lpstr>Step 4 – Submit Budget Request</vt:lpstr>
      <vt:lpstr>Enter Total Budget Request (Centers)</vt:lpstr>
      <vt:lpstr>Enter Total Budget Request (Homes)</vt:lpstr>
      <vt:lpstr>Enter Budget Proposal – Enhanced Personnel</vt:lpstr>
      <vt:lpstr>Enter Budget Proposal – Other Expenses</vt:lpstr>
      <vt:lpstr>Documentation</vt:lpstr>
      <vt:lpstr>Viewing Budget Request</vt:lpstr>
      <vt:lpstr>What to Expect Next</vt:lpstr>
      <vt:lpstr>Checking Your Application’s Status</vt:lpstr>
      <vt:lpstr>Application Status Meanings</vt:lpstr>
      <vt:lpstr>Budget Status Meanings</vt:lpstr>
      <vt:lpstr>Getting Help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Jacee Johnston</dc:creator>
  <cp:lastModifiedBy>Joellyn Whitehead</cp:lastModifiedBy>
  <cp:revision>5</cp:revision>
  <dcterms:created xsi:type="dcterms:W3CDTF">2023-05-01T15:57:50Z</dcterms:created>
  <dcterms:modified xsi:type="dcterms:W3CDTF">2023-07-07T20:10:42Z</dcterms:modified>
</cp:coreProperties>
</file>