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90" r:id="rId5"/>
  </p:sldMasterIdLst>
  <p:notesMasterIdLst>
    <p:notesMasterId r:id="rId25"/>
  </p:notesMasterIdLst>
  <p:sldIdLst>
    <p:sldId id="313" r:id="rId6"/>
    <p:sldId id="293" r:id="rId7"/>
    <p:sldId id="297" r:id="rId8"/>
    <p:sldId id="2145707114" r:id="rId9"/>
    <p:sldId id="2145707132" r:id="rId10"/>
    <p:sldId id="2145707115" r:id="rId11"/>
    <p:sldId id="2145707133" r:id="rId12"/>
    <p:sldId id="2145707140" r:id="rId13"/>
    <p:sldId id="2145707136" r:id="rId14"/>
    <p:sldId id="2145707139" r:id="rId15"/>
    <p:sldId id="2145706760" r:id="rId16"/>
    <p:sldId id="2145707141" r:id="rId17"/>
    <p:sldId id="2145707117" r:id="rId18"/>
    <p:sldId id="2145707129" r:id="rId19"/>
    <p:sldId id="2145707122" r:id="rId20"/>
    <p:sldId id="2145706761" r:id="rId21"/>
    <p:sldId id="2145707135" r:id="rId22"/>
    <p:sldId id="2145707125" r:id="rId23"/>
    <p:sldId id="2145707146" r:id="rId2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24F019-1FC0-9FE9-F161-DC1D9C0FCFFC}" name="Harrison, Lori A" initials="HA" userId="S::lori.a.harrison@illinois.gov::ae261129-0adf-4665-bcbb-0f3255e4d54e" providerId="AD"/>
  <p188:author id="{3669431B-0E1A-BAE2-802F-05BBEA894EBD}" name="Theresa Hawley" initials="TH" userId="S::thawley_niu.edu#ext#@ilgov.onmicrosoft.com::ec006676-58a4-4a62-b1c9-a669ed473437" providerId="AD"/>
  <p188:author id="{ECEB4B23-0140-FC73-C325-4F43F51E41F1}" name="Rooney, Patricia" initials="RP" userId="S::patricia.rooney@illinois.gov::f78a66a8-a36a-410b-9e88-da433cae4561" providerId="AD"/>
  <p188:author id="{03118649-306A-ABBD-381C-1145C95E25D0}" name="Alejandra Garcia" initials="AG" userId="Alejandra Garcia" providerId="None"/>
  <p188:author id="{4262BB51-C7CD-C1FA-39FA-12EA97C8AEA7}" name="Megan Bock" initials="MB" userId="S::mbock_aftonpartners.com#ext#@ilgov.onmicrosoft.com::3a17e936-d917-4583-b6a6-d4358e6e88f8" providerId="AD"/>
  <p188:author id="{1EF9D454-469B-78D3-5B9C-730FD99C5D89}" name="Marissa Ortiz" initials="MO" userId="S::mortiz_aftonpartners.com#ext#@ilgov.onmicrosoft.com::9d5bedfb-efa3-4d19-aeb6-2b15cb18fb2b" providerId="AD"/>
  <p188:author id="{825EC171-F750-D277-6AFD-126E3D802B4B}" name="Marissa Ortiz" initials="MO" userId="S::mortiz@aftonpartners.com::dc3efd1f-6fe7-49fc-ad23-1caf7e009c75" providerId="AD"/>
  <p188:author id="{8BA28094-BA27-1314-AE1C-2061F1C7B3C8}" name="Patten, Bethany" initials="PB" userId="S::Bethany.Patten@Illinois.gov::7a3f20c9-a07e-44f3-b198-083001ac7147" providerId="AD"/>
  <p188:author id="{8CEED59B-A084-C5D6-AB26-C766F2C89CA7}" name="Abby McCartney" initials="AM" userId="S::amccartney_aftonpartners.com#ext#@ilgov.onmicrosoft.com::d720b322-8f0c-4867-9cd0-59ac66693f59" providerId="AD"/>
  <p188:author id="{BC19049D-3351-81FB-8688-2CFCC3A47973}" name="Yarbrough, Karen" initials="YK" userId="S::karen.yarbrough@illinois.gov::42391408-b086-44dd-be62-56398ed9f8b9" providerId="AD"/>
  <p188:author id="{DA03709E-D65D-37D7-D8C4-4AAE1A5D4F97}" name="Abby McCartney" initials="AM" userId="S::amccartney@aftonpartners.com::eb548d55-32ee-433b-832c-a84010ec5e4c" providerId="AD"/>
  <p188:author id="{84E1069F-74CF-FC58-A19B-B8F4E19A9D6B}" name="Wood, Michelle" initials="WM" userId="S::michelle.wood3@illinois.gov::5aa3b156-7e36-4be9-b327-6eb23b1150ed" providerId="AD"/>
  <p188:author id="{5B488AD5-6D7F-8524-E6BC-553A037FCEFB}" name="Ramalingam, Sinthu" initials="RS" userId="S::sinthu.ramalingam@illinois.gov::eb2afcc8-a254-4f59-b4ba-97ddcb1ccddb" providerId="AD"/>
  <p188:author id="{9E5792EE-6C5D-557A-A975-9662CE8A5815}" name="Megan Bock" initials="MB" userId="S::mbock@aftonpartners.com::92c8e5bc-ee74-47d6-9543-c78df24ad814" providerId="AD"/>
  <p188:author id="{0CBAB3FB-DEDF-F084-BD93-B273EF30B172}" name="Katie Reed" initials="KR" userId="S::kreed@aftonpartners.com::4e8640fc-6f5c-4b56-a62c-c95f7dbef19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FF7"/>
    <a:srgbClr val="E9E9EB"/>
    <a:srgbClr val="020A78"/>
    <a:srgbClr val="FFFFFF"/>
    <a:srgbClr val="56ABF5"/>
    <a:srgbClr val="0C70C8"/>
    <a:srgbClr val="1F4E79"/>
    <a:srgbClr val="9F9F9E"/>
    <a:srgbClr val="CBCCD6"/>
    <a:srgbClr val="E7E7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F7873A-8082-4D80-A2F2-7A1A853E28DD}" v="1" dt="2024-03-26T17:49:53.6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64770" autoAdjust="0"/>
  </p:normalViewPr>
  <p:slideViewPr>
    <p:cSldViewPr snapToGrid="0">
      <p:cViewPr varScale="1">
        <p:scale>
          <a:sx n="66" d="100"/>
          <a:sy n="66" d="100"/>
        </p:scale>
        <p:origin x="476" y="3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Garza" userId="ad72742e-899e-4b8a-94a8-483228c5a616" providerId="ADAL" clId="{B6F7873A-8082-4D80-A2F2-7A1A853E28DD}"/>
    <pc:docChg chg="modSld">
      <pc:chgData name="Liz Garza" userId="ad72742e-899e-4b8a-94a8-483228c5a616" providerId="ADAL" clId="{B6F7873A-8082-4D80-A2F2-7A1A853E28DD}" dt="2024-03-26T21:22:37.120" v="1" actId="962"/>
      <pc:docMkLst>
        <pc:docMk/>
      </pc:docMkLst>
      <pc:sldChg chg="modSp">
        <pc:chgData name="Liz Garza" userId="ad72742e-899e-4b8a-94a8-483228c5a616" providerId="ADAL" clId="{B6F7873A-8082-4D80-A2F2-7A1A853E28DD}" dt="2024-03-26T17:49:53.651" v="0" actId="962"/>
        <pc:sldMkLst>
          <pc:docMk/>
          <pc:sldMk cId="2318481092" sldId="297"/>
        </pc:sldMkLst>
        <pc:graphicFrameChg chg="mod">
          <ac:chgData name="Liz Garza" userId="ad72742e-899e-4b8a-94a8-483228c5a616" providerId="ADAL" clId="{B6F7873A-8082-4D80-A2F2-7A1A853E28DD}" dt="2024-03-26T17:49:53.651" v="0" actId="962"/>
          <ac:graphicFrameMkLst>
            <pc:docMk/>
            <pc:sldMk cId="2318481092" sldId="297"/>
            <ac:graphicFrameMk id="3" creationId="{02988A7D-4C66-BC98-1948-3830F8F755E7}"/>
          </ac:graphicFrameMkLst>
        </pc:graphicFrameChg>
      </pc:sldChg>
      <pc:sldChg chg="modSp mod">
        <pc:chgData name="Liz Garza" userId="ad72742e-899e-4b8a-94a8-483228c5a616" providerId="ADAL" clId="{B6F7873A-8082-4D80-A2F2-7A1A853E28DD}" dt="2024-03-26T21:22:37.120" v="1" actId="962"/>
        <pc:sldMkLst>
          <pc:docMk/>
          <pc:sldMk cId="3504465368" sldId="2145707114"/>
        </pc:sldMkLst>
        <pc:grpChg chg="mod">
          <ac:chgData name="Liz Garza" userId="ad72742e-899e-4b8a-94a8-483228c5a616" providerId="ADAL" clId="{B6F7873A-8082-4D80-A2F2-7A1A853E28DD}" dt="2024-03-26T21:22:37.120" v="1" actId="962"/>
          <ac:grpSpMkLst>
            <pc:docMk/>
            <pc:sldMk cId="3504465368" sldId="2145707114"/>
            <ac:grpSpMk id="18" creationId="{94306A55-BC66-4741-9F73-AB5018E987A4}"/>
          </ac:grpSpMkLst>
        </pc:gr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A57A2D-FB6C-44D5-853A-32ED28766BDF}" type="doc">
      <dgm:prSet loTypeId="urn:microsoft.com/office/officeart/2005/8/layout/hList7" loCatId="list" qsTypeId="urn:microsoft.com/office/officeart/2005/8/quickstyle/simple1" qsCatId="simple" csTypeId="urn:microsoft.com/office/officeart/2005/8/colors/accent1_4" csCatId="accent1" phldr="1"/>
      <dgm:spPr/>
      <dgm:t>
        <a:bodyPr/>
        <a:lstStyle/>
        <a:p>
          <a:endParaRPr lang="en-US"/>
        </a:p>
      </dgm:t>
    </dgm:pt>
    <dgm:pt modelId="{916E63AA-679C-438F-AB43-BE7299038822}">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Build </a:t>
          </a:r>
          <a:r>
            <a:rPr lang="en-US" sz="2000" b="1">
              <a:solidFill>
                <a:schemeClr val="tx2"/>
              </a:solidFill>
              <a:latin typeface="Montserrat" panose="00000500000000000000" pitchFamily="2" charset="0"/>
            </a:rPr>
            <a:t>understanding and alignment </a:t>
          </a:r>
          <a:r>
            <a:rPr lang="en-US" sz="2000">
              <a:solidFill>
                <a:schemeClr val="tx2"/>
              </a:solidFill>
              <a:latin typeface="Montserrat" panose="00000500000000000000" pitchFamily="2" charset="0"/>
            </a:rPr>
            <a:t>on strategic intent and goals</a:t>
          </a:r>
        </a:p>
      </dgm:t>
    </dgm:pt>
    <dgm:pt modelId="{337F2504-A88D-4DA3-8B24-DE14CE383E71}" type="parTrans" cxnId="{C86855C1-9C4A-4A09-A505-073CC58A6545}">
      <dgm:prSet/>
      <dgm:spPr/>
      <dgm:t>
        <a:bodyPr/>
        <a:lstStyle/>
        <a:p>
          <a:endParaRPr lang="en-US"/>
        </a:p>
      </dgm:t>
    </dgm:pt>
    <dgm:pt modelId="{E3E3A0BA-26D9-4BB2-AB60-4D88BCE9DF14}" type="sibTrans" cxnId="{C86855C1-9C4A-4A09-A505-073CC58A6545}">
      <dgm:prSet/>
      <dgm:spPr/>
      <dgm:t>
        <a:bodyPr/>
        <a:lstStyle/>
        <a:p>
          <a:endParaRPr lang="en-US"/>
        </a:p>
      </dgm:t>
    </dgm:pt>
    <dgm:pt modelId="{7C2932BD-CFA4-402A-9DFF-6F6B068D0FD4}">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Provide </a:t>
          </a:r>
          <a:r>
            <a:rPr lang="en-US" sz="2000" b="1">
              <a:solidFill>
                <a:schemeClr val="tx2"/>
              </a:solidFill>
              <a:latin typeface="Montserrat" panose="00000500000000000000" pitchFamily="2" charset="0"/>
            </a:rPr>
            <a:t>input and feedback </a:t>
          </a:r>
          <a:r>
            <a:rPr lang="en-US" sz="2000">
              <a:solidFill>
                <a:schemeClr val="tx2"/>
              </a:solidFill>
              <a:latin typeface="Montserrat" panose="00000500000000000000" pitchFamily="2" charset="0"/>
            </a:rPr>
            <a:t>throughout the design process</a:t>
          </a:r>
        </a:p>
      </dgm:t>
    </dgm:pt>
    <dgm:pt modelId="{AC10C867-F20E-4AA6-AE22-4914D2D616CD}" type="parTrans" cxnId="{CB50FE48-7310-4118-9AE0-68DF03AB7F36}">
      <dgm:prSet/>
      <dgm:spPr/>
      <dgm:t>
        <a:bodyPr/>
        <a:lstStyle/>
        <a:p>
          <a:endParaRPr lang="en-US"/>
        </a:p>
      </dgm:t>
    </dgm:pt>
    <dgm:pt modelId="{69698112-D093-4280-9394-E1DDA6493926}" type="sibTrans" cxnId="{CB50FE48-7310-4118-9AE0-68DF03AB7F36}">
      <dgm:prSet/>
      <dgm:spPr/>
      <dgm:t>
        <a:bodyPr/>
        <a:lstStyle/>
        <a:p>
          <a:endParaRPr lang="en-US"/>
        </a:p>
      </dgm:t>
    </dgm:pt>
    <dgm:pt modelId="{C6850648-116F-4537-B6CC-07BD11AAA24A}">
      <dgm:prSet custT="1"/>
      <dgm:spPr>
        <a:solidFill>
          <a:schemeClr val="accent2">
            <a:lumMod val="40000"/>
            <a:lumOff val="60000"/>
          </a:schemeClr>
        </a:solidFill>
      </dgm:spPr>
      <dgm:t>
        <a:bodyPr/>
        <a:lstStyle/>
        <a:p>
          <a:pPr algn="ctr"/>
          <a:r>
            <a:rPr lang="en-US" sz="2000" b="1">
              <a:solidFill>
                <a:schemeClr val="tx2"/>
              </a:solidFill>
              <a:latin typeface="Montserrat" panose="00000500000000000000" pitchFamily="2" charset="0"/>
            </a:rPr>
            <a:t>Review and pressure-test </a:t>
          </a:r>
          <a:r>
            <a:rPr lang="en-US" sz="2000">
              <a:solidFill>
                <a:schemeClr val="tx2"/>
              </a:solidFill>
              <a:latin typeface="Montserrat" panose="00000500000000000000" pitchFamily="2" charset="0"/>
            </a:rPr>
            <a:t>relevant cost analyses, potential policy options, and administrative options</a:t>
          </a:r>
        </a:p>
      </dgm:t>
    </dgm:pt>
    <dgm:pt modelId="{D48E8467-AE5A-4017-8BA8-54ADEBAD87E7}" type="parTrans" cxnId="{7A3B2211-7335-4E52-BE76-7BED23177FA7}">
      <dgm:prSet/>
      <dgm:spPr/>
      <dgm:t>
        <a:bodyPr/>
        <a:lstStyle/>
        <a:p>
          <a:endParaRPr lang="en-US"/>
        </a:p>
      </dgm:t>
    </dgm:pt>
    <dgm:pt modelId="{FC5F3B2C-0F5A-453F-A016-951FE3DA20CB}" type="sibTrans" cxnId="{7A3B2211-7335-4E52-BE76-7BED23177FA7}">
      <dgm:prSet/>
      <dgm:spPr/>
      <dgm:t>
        <a:bodyPr/>
        <a:lstStyle/>
        <a:p>
          <a:endParaRPr lang="en-US"/>
        </a:p>
      </dgm:t>
    </dgm:pt>
    <dgm:pt modelId="{999F66E0-1F35-44B3-9653-7D5CDD27ABE5}">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Surface any </a:t>
          </a:r>
          <a:r>
            <a:rPr lang="en-US" sz="2000" b="1">
              <a:solidFill>
                <a:schemeClr val="tx2"/>
              </a:solidFill>
              <a:latin typeface="Montserrat" panose="00000500000000000000" pitchFamily="2" charset="0"/>
            </a:rPr>
            <a:t>potential risks and opportunities</a:t>
          </a:r>
        </a:p>
      </dgm:t>
    </dgm:pt>
    <dgm:pt modelId="{3CE41D7D-AB52-41EA-A93B-5BC8C141F0A3}" type="parTrans" cxnId="{541A1C9C-035B-4998-ACE9-74F9FAE93DC3}">
      <dgm:prSet/>
      <dgm:spPr/>
      <dgm:t>
        <a:bodyPr/>
        <a:lstStyle/>
        <a:p>
          <a:endParaRPr lang="en-US"/>
        </a:p>
      </dgm:t>
    </dgm:pt>
    <dgm:pt modelId="{CACCA1F2-2C4B-461B-B555-6FA8A01173C8}" type="sibTrans" cxnId="{541A1C9C-035B-4998-ACE9-74F9FAE93DC3}">
      <dgm:prSet/>
      <dgm:spPr/>
      <dgm:t>
        <a:bodyPr/>
        <a:lstStyle/>
        <a:p>
          <a:endParaRPr lang="en-US"/>
        </a:p>
      </dgm:t>
    </dgm:pt>
    <dgm:pt modelId="{6E70E0C6-678E-468B-97F5-11516792FCD3}">
      <dgm:prSet custT="1"/>
      <dgm:spPr>
        <a:solidFill>
          <a:schemeClr val="accent2">
            <a:lumMod val="40000"/>
            <a:lumOff val="60000"/>
          </a:schemeClr>
        </a:solidFill>
      </dgm:spPr>
      <dgm:t>
        <a:bodyPr anchor="t"/>
        <a:lstStyle/>
        <a:p>
          <a:r>
            <a:rPr lang="en-US" sz="2000">
              <a:solidFill>
                <a:schemeClr val="tx2"/>
              </a:solidFill>
              <a:latin typeface="Montserrat" panose="00000500000000000000" pitchFamily="2" charset="0"/>
            </a:rPr>
            <a:t>Support overall plan development and </a:t>
          </a:r>
          <a:r>
            <a:rPr lang="en-US" sz="2000" b="1">
              <a:solidFill>
                <a:schemeClr val="tx2"/>
              </a:solidFill>
              <a:latin typeface="Montserrat" panose="00000500000000000000" pitchFamily="2" charset="0"/>
            </a:rPr>
            <a:t>champion it among stakeholder groups</a:t>
          </a:r>
        </a:p>
      </dgm:t>
    </dgm:pt>
    <dgm:pt modelId="{7D82570F-FCE1-4183-9D2E-0BE7F55A0B55}" type="parTrans" cxnId="{4EF50689-014A-4DD6-A7B7-C4FD078CBF0C}">
      <dgm:prSet/>
      <dgm:spPr/>
      <dgm:t>
        <a:bodyPr/>
        <a:lstStyle/>
        <a:p>
          <a:endParaRPr lang="en-US"/>
        </a:p>
      </dgm:t>
    </dgm:pt>
    <dgm:pt modelId="{EE729014-1955-491C-A375-0CD486BCAF63}" type="sibTrans" cxnId="{4EF50689-014A-4DD6-A7B7-C4FD078CBF0C}">
      <dgm:prSet/>
      <dgm:spPr/>
      <dgm:t>
        <a:bodyPr/>
        <a:lstStyle/>
        <a:p>
          <a:endParaRPr lang="en-US"/>
        </a:p>
      </dgm:t>
    </dgm:pt>
    <dgm:pt modelId="{BD631AD3-F71B-4C71-A859-10634DC43F22}" type="pres">
      <dgm:prSet presAssocID="{49A57A2D-FB6C-44D5-853A-32ED28766BDF}" presName="Name0" presStyleCnt="0">
        <dgm:presLayoutVars>
          <dgm:dir/>
          <dgm:resizeHandles val="exact"/>
        </dgm:presLayoutVars>
      </dgm:prSet>
      <dgm:spPr/>
    </dgm:pt>
    <dgm:pt modelId="{DC130EFA-E93C-48B3-AAFC-D81C7BA3F245}" type="pres">
      <dgm:prSet presAssocID="{49A57A2D-FB6C-44D5-853A-32ED28766BDF}" presName="fgShape" presStyleLbl="fgShp" presStyleIdx="0" presStyleCnt="1" custScaleX="482" custScaleY="482" custLinFactY="88587" custLinFactNeighborX="9640" custLinFactNeighborY="100000"/>
      <dgm:spPr/>
    </dgm:pt>
    <dgm:pt modelId="{4B7087BE-3E51-4E7B-BF31-C576BBB420D6}" type="pres">
      <dgm:prSet presAssocID="{49A57A2D-FB6C-44D5-853A-32ED28766BDF}" presName="linComp" presStyleCnt="0"/>
      <dgm:spPr/>
    </dgm:pt>
    <dgm:pt modelId="{39BF1943-39C8-482D-91C0-59667830AD68}" type="pres">
      <dgm:prSet presAssocID="{916E63AA-679C-438F-AB43-BE7299038822}" presName="compNode" presStyleCnt="0"/>
      <dgm:spPr/>
    </dgm:pt>
    <dgm:pt modelId="{0E5F161C-B156-44AE-8201-2CA51C419C4B}" type="pres">
      <dgm:prSet presAssocID="{916E63AA-679C-438F-AB43-BE7299038822}" presName="bkgdShape" presStyleLbl="node1" presStyleIdx="0" presStyleCnt="5" custLinFactNeighborX="2623"/>
      <dgm:spPr/>
    </dgm:pt>
    <dgm:pt modelId="{F2A26520-0F8D-4CC9-B996-E647ECAF719F}" type="pres">
      <dgm:prSet presAssocID="{916E63AA-679C-438F-AB43-BE7299038822}" presName="nodeTx" presStyleLbl="node1" presStyleIdx="0" presStyleCnt="5">
        <dgm:presLayoutVars>
          <dgm:bulletEnabled val="1"/>
        </dgm:presLayoutVars>
      </dgm:prSet>
      <dgm:spPr/>
    </dgm:pt>
    <dgm:pt modelId="{2A0FBE8E-A611-4078-BDDA-AE1984C43B8B}" type="pres">
      <dgm:prSet presAssocID="{916E63AA-679C-438F-AB43-BE7299038822}" presName="invisiNode" presStyleLbl="node1" presStyleIdx="0" presStyleCnt="5"/>
      <dgm:spPr/>
    </dgm:pt>
    <dgm:pt modelId="{F253F0E0-D6B2-4342-ABDB-AD9FB2F003CF}" type="pres">
      <dgm:prSet presAssocID="{916E63AA-679C-438F-AB43-BE7299038822}" presName="imagNode" presStyleLbl="fgImgPlace1" presStyleIdx="0" presStyleCnt="5" custScaleX="68302" custScaleY="68302" custLinFactNeighborY="-12192"/>
      <dgm:spPr>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a:solidFill>
            <a:schemeClr val="tx2"/>
          </a:solidFill>
        </a:ln>
      </dgm:spPr>
      <dgm:extLst>
        <a:ext uri="{E40237B7-FDA0-4F09-8148-C483321AD2D9}">
          <dgm14:cNvPr xmlns:dgm14="http://schemas.microsoft.com/office/drawing/2010/diagram" id="0" name="" descr="Head with gears with solid fill"/>
        </a:ext>
      </dgm:extLst>
    </dgm:pt>
    <dgm:pt modelId="{92803497-6535-4795-97DA-54196A5FE0FD}" type="pres">
      <dgm:prSet presAssocID="{E3E3A0BA-26D9-4BB2-AB60-4D88BCE9DF14}" presName="sibTrans" presStyleLbl="sibTrans2D1" presStyleIdx="0" presStyleCnt="0"/>
      <dgm:spPr/>
    </dgm:pt>
    <dgm:pt modelId="{9DCDCF41-D289-4956-9E85-BEB38BB8233B}" type="pres">
      <dgm:prSet presAssocID="{7C2932BD-CFA4-402A-9DFF-6F6B068D0FD4}" presName="compNode" presStyleCnt="0"/>
      <dgm:spPr/>
    </dgm:pt>
    <dgm:pt modelId="{95390305-8D27-4A89-B870-2E3B6E710B0D}" type="pres">
      <dgm:prSet presAssocID="{7C2932BD-CFA4-402A-9DFF-6F6B068D0FD4}" presName="bkgdShape" presStyleLbl="node1" presStyleIdx="1" presStyleCnt="5"/>
      <dgm:spPr/>
    </dgm:pt>
    <dgm:pt modelId="{F58FDCD5-D019-4902-9181-E7128B402FCB}" type="pres">
      <dgm:prSet presAssocID="{7C2932BD-CFA4-402A-9DFF-6F6B068D0FD4}" presName="nodeTx" presStyleLbl="node1" presStyleIdx="1" presStyleCnt="5">
        <dgm:presLayoutVars>
          <dgm:bulletEnabled val="1"/>
        </dgm:presLayoutVars>
      </dgm:prSet>
      <dgm:spPr/>
    </dgm:pt>
    <dgm:pt modelId="{B8183621-2A74-4934-AA8F-11FD14B1544D}" type="pres">
      <dgm:prSet presAssocID="{7C2932BD-CFA4-402A-9DFF-6F6B068D0FD4}" presName="invisiNode" presStyleLbl="node1" presStyleIdx="1" presStyleCnt="5"/>
      <dgm:spPr/>
    </dgm:pt>
    <dgm:pt modelId="{9C3EAF7F-E767-4901-B4FA-BC6915634D5E}" type="pres">
      <dgm:prSet presAssocID="{7C2932BD-CFA4-402A-9DFF-6F6B068D0FD4}" presName="imagNode" presStyleLbl="fgImgPlace1" presStyleIdx="1" presStyleCnt="5" custScaleX="68302" custScaleY="68302" custLinFactNeighborY="-12192"/>
      <dgm:spPr>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a:solidFill>
            <a:schemeClr val="tx2"/>
          </a:solidFill>
        </a:ln>
      </dgm:spPr>
      <dgm:extLst>
        <a:ext uri="{E40237B7-FDA0-4F09-8148-C483321AD2D9}">
          <dgm14:cNvPr xmlns:dgm14="http://schemas.microsoft.com/office/drawing/2010/diagram" id="0" name="" descr="Chat"/>
        </a:ext>
      </dgm:extLst>
    </dgm:pt>
    <dgm:pt modelId="{AE2C23D4-D3A7-4653-92D6-D85C46B4CC07}" type="pres">
      <dgm:prSet presAssocID="{69698112-D093-4280-9394-E1DDA6493926}" presName="sibTrans" presStyleLbl="sibTrans2D1" presStyleIdx="0" presStyleCnt="0"/>
      <dgm:spPr/>
    </dgm:pt>
    <dgm:pt modelId="{DA14EC25-889A-4115-93FC-0F2AC99D62E2}" type="pres">
      <dgm:prSet presAssocID="{C6850648-116F-4537-B6CC-07BD11AAA24A}" presName="compNode" presStyleCnt="0"/>
      <dgm:spPr/>
    </dgm:pt>
    <dgm:pt modelId="{785E1A89-3A3C-4616-845B-202BA5E8F27C}" type="pres">
      <dgm:prSet presAssocID="{C6850648-116F-4537-B6CC-07BD11AAA24A}" presName="bkgdShape" presStyleLbl="node1" presStyleIdx="2" presStyleCnt="5"/>
      <dgm:spPr/>
    </dgm:pt>
    <dgm:pt modelId="{F1DD06E6-8966-48BF-B716-EB49D4922EDF}" type="pres">
      <dgm:prSet presAssocID="{C6850648-116F-4537-B6CC-07BD11AAA24A}" presName="nodeTx" presStyleLbl="node1" presStyleIdx="2" presStyleCnt="5">
        <dgm:presLayoutVars>
          <dgm:bulletEnabled val="1"/>
        </dgm:presLayoutVars>
      </dgm:prSet>
      <dgm:spPr/>
    </dgm:pt>
    <dgm:pt modelId="{138E6D76-7D1C-4A78-ACCA-E918C89A13E3}" type="pres">
      <dgm:prSet presAssocID="{C6850648-116F-4537-B6CC-07BD11AAA24A}" presName="invisiNode" presStyleLbl="node1" presStyleIdx="2" presStyleCnt="5"/>
      <dgm:spPr/>
    </dgm:pt>
    <dgm:pt modelId="{B09B86FC-E03A-428E-A908-4AC62F38829C}" type="pres">
      <dgm:prSet presAssocID="{C6850648-116F-4537-B6CC-07BD11AAA24A}" presName="imagNode" presStyleLbl="fgImgPlace1" presStyleIdx="2" presStyleCnt="5" custScaleX="68302" custScaleY="68302" custLinFactNeighborY="-12192"/>
      <dgm:spPr>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a:solidFill>
            <a:schemeClr val="tx2"/>
          </a:solidFill>
        </a:ln>
      </dgm:spPr>
      <dgm:extLst>
        <a:ext uri="{E40237B7-FDA0-4F09-8148-C483321AD2D9}">
          <dgm14:cNvPr xmlns:dgm14="http://schemas.microsoft.com/office/drawing/2010/diagram" id="0" name="" descr="Body builder with solid fill"/>
        </a:ext>
      </dgm:extLst>
    </dgm:pt>
    <dgm:pt modelId="{69812955-751B-42FF-8283-F3D49387EFF2}" type="pres">
      <dgm:prSet presAssocID="{FC5F3B2C-0F5A-453F-A016-951FE3DA20CB}" presName="sibTrans" presStyleLbl="sibTrans2D1" presStyleIdx="0" presStyleCnt="0"/>
      <dgm:spPr/>
    </dgm:pt>
    <dgm:pt modelId="{B3C71780-A5A1-4A2C-A9E7-96208EFE7C70}" type="pres">
      <dgm:prSet presAssocID="{999F66E0-1F35-44B3-9653-7D5CDD27ABE5}" presName="compNode" presStyleCnt="0"/>
      <dgm:spPr/>
    </dgm:pt>
    <dgm:pt modelId="{A89A8F1A-36C1-4FE7-AB23-569291E06552}" type="pres">
      <dgm:prSet presAssocID="{999F66E0-1F35-44B3-9653-7D5CDD27ABE5}" presName="bkgdShape" presStyleLbl="node1" presStyleIdx="3" presStyleCnt="5"/>
      <dgm:spPr/>
    </dgm:pt>
    <dgm:pt modelId="{38EC80EC-513D-4D02-8BDF-A1E983CFA74A}" type="pres">
      <dgm:prSet presAssocID="{999F66E0-1F35-44B3-9653-7D5CDD27ABE5}" presName="nodeTx" presStyleLbl="node1" presStyleIdx="3" presStyleCnt="5">
        <dgm:presLayoutVars>
          <dgm:bulletEnabled val="1"/>
        </dgm:presLayoutVars>
      </dgm:prSet>
      <dgm:spPr/>
    </dgm:pt>
    <dgm:pt modelId="{196B98B7-4D17-4DAD-B7D5-849EC7DFB878}" type="pres">
      <dgm:prSet presAssocID="{999F66E0-1F35-44B3-9653-7D5CDD27ABE5}" presName="invisiNode" presStyleLbl="node1" presStyleIdx="3" presStyleCnt="5"/>
      <dgm:spPr/>
    </dgm:pt>
    <dgm:pt modelId="{E5DD3C97-5DF0-45CE-B2F4-540D700E9E38}" type="pres">
      <dgm:prSet presAssocID="{999F66E0-1F35-44B3-9653-7D5CDD27ABE5}" presName="imagNode" presStyleLbl="fgImgPlace1" presStyleIdx="3" presStyleCnt="5" custScaleX="68302" custScaleY="68302" custLinFactNeighborY="-12192"/>
      <dgm:spPr>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9050">
          <a:solidFill>
            <a:schemeClr val="tx2"/>
          </a:solidFill>
        </a:ln>
      </dgm:spPr>
      <dgm:extLst>
        <a:ext uri="{E40237B7-FDA0-4F09-8148-C483321AD2D9}">
          <dgm14:cNvPr xmlns:dgm14="http://schemas.microsoft.com/office/drawing/2010/diagram" id="0" name="" descr="Magnifying glass with solid fill"/>
        </a:ext>
      </dgm:extLst>
    </dgm:pt>
    <dgm:pt modelId="{A3DC618B-5444-470A-9AC9-64245C02BEB0}" type="pres">
      <dgm:prSet presAssocID="{CACCA1F2-2C4B-461B-B555-6FA8A01173C8}" presName="sibTrans" presStyleLbl="sibTrans2D1" presStyleIdx="0" presStyleCnt="0"/>
      <dgm:spPr/>
    </dgm:pt>
    <dgm:pt modelId="{E64810AA-C393-45FB-B017-FC267A6D443C}" type="pres">
      <dgm:prSet presAssocID="{6E70E0C6-678E-468B-97F5-11516792FCD3}" presName="compNode" presStyleCnt="0"/>
      <dgm:spPr/>
    </dgm:pt>
    <dgm:pt modelId="{A2E7938F-AD63-49A0-8E48-29921F48677C}" type="pres">
      <dgm:prSet presAssocID="{6E70E0C6-678E-468B-97F5-11516792FCD3}" presName="bkgdShape" presStyleLbl="node1" presStyleIdx="4" presStyleCnt="5"/>
      <dgm:spPr/>
    </dgm:pt>
    <dgm:pt modelId="{FA99CACB-AFBE-458B-A51D-470DA73435E4}" type="pres">
      <dgm:prSet presAssocID="{6E70E0C6-678E-468B-97F5-11516792FCD3}" presName="nodeTx" presStyleLbl="node1" presStyleIdx="4" presStyleCnt="5">
        <dgm:presLayoutVars>
          <dgm:bulletEnabled val="1"/>
        </dgm:presLayoutVars>
      </dgm:prSet>
      <dgm:spPr/>
    </dgm:pt>
    <dgm:pt modelId="{C74CC5D5-5750-459F-8653-C44704794923}" type="pres">
      <dgm:prSet presAssocID="{6E70E0C6-678E-468B-97F5-11516792FCD3}" presName="invisiNode" presStyleLbl="node1" presStyleIdx="4" presStyleCnt="5"/>
      <dgm:spPr/>
    </dgm:pt>
    <dgm:pt modelId="{C0B9AF17-3A57-4675-A436-6639EDC49B3E}" type="pres">
      <dgm:prSet presAssocID="{6E70E0C6-678E-468B-97F5-11516792FCD3}" presName="imagNode" presStyleLbl="fgImgPlace1" presStyleIdx="4" presStyleCnt="5" custScaleX="68302" custScaleY="68302" custLinFactNeighborY="-12192"/>
      <dgm:spPr>
        <a:prstGeom prst="ellipse">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9050">
          <a:solidFill>
            <a:schemeClr val="tx2"/>
          </a:solidFill>
        </a:ln>
      </dgm:spPr>
      <dgm:extLst>
        <a:ext uri="{E40237B7-FDA0-4F09-8148-C483321AD2D9}">
          <dgm14:cNvPr xmlns:dgm14="http://schemas.microsoft.com/office/drawing/2010/diagram" id="0" name="" descr="Group success with solid fill"/>
        </a:ext>
      </dgm:extLst>
    </dgm:pt>
  </dgm:ptLst>
  <dgm:cxnLst>
    <dgm:cxn modelId="{7A3B2211-7335-4E52-BE76-7BED23177FA7}" srcId="{49A57A2D-FB6C-44D5-853A-32ED28766BDF}" destId="{C6850648-116F-4537-B6CC-07BD11AAA24A}" srcOrd="2" destOrd="0" parTransId="{D48E8467-AE5A-4017-8BA8-54ADEBAD87E7}" sibTransId="{FC5F3B2C-0F5A-453F-A016-951FE3DA20CB}"/>
    <dgm:cxn modelId="{FBF60F1C-FD5D-4BCD-BF39-85C37E1BB6BD}" type="presOf" srcId="{49A57A2D-FB6C-44D5-853A-32ED28766BDF}" destId="{BD631AD3-F71B-4C71-A859-10634DC43F22}" srcOrd="0" destOrd="0" presId="urn:microsoft.com/office/officeart/2005/8/layout/hList7"/>
    <dgm:cxn modelId="{BCD7943E-EDAA-40B0-AA99-BC59B0C57F2B}" type="presOf" srcId="{C6850648-116F-4537-B6CC-07BD11AAA24A}" destId="{785E1A89-3A3C-4616-845B-202BA5E8F27C}" srcOrd="0" destOrd="0" presId="urn:microsoft.com/office/officeart/2005/8/layout/hList7"/>
    <dgm:cxn modelId="{52A1BF3E-0F13-48F6-9EC8-5DD66450D8D6}" type="presOf" srcId="{999F66E0-1F35-44B3-9653-7D5CDD27ABE5}" destId="{A89A8F1A-36C1-4FE7-AB23-569291E06552}" srcOrd="0" destOrd="0" presId="urn:microsoft.com/office/officeart/2005/8/layout/hList7"/>
    <dgm:cxn modelId="{B719B340-0A89-4CE8-99EB-BF1028BB975F}" type="presOf" srcId="{6E70E0C6-678E-468B-97F5-11516792FCD3}" destId="{A2E7938F-AD63-49A0-8E48-29921F48677C}" srcOrd="0" destOrd="0" presId="urn:microsoft.com/office/officeart/2005/8/layout/hList7"/>
    <dgm:cxn modelId="{7F2CFC48-B9A5-493D-8294-DF4AE76C6C58}" type="presOf" srcId="{916E63AA-679C-438F-AB43-BE7299038822}" destId="{0E5F161C-B156-44AE-8201-2CA51C419C4B}" srcOrd="0" destOrd="0" presId="urn:microsoft.com/office/officeart/2005/8/layout/hList7"/>
    <dgm:cxn modelId="{CB50FE48-7310-4118-9AE0-68DF03AB7F36}" srcId="{49A57A2D-FB6C-44D5-853A-32ED28766BDF}" destId="{7C2932BD-CFA4-402A-9DFF-6F6B068D0FD4}" srcOrd="1" destOrd="0" parTransId="{AC10C867-F20E-4AA6-AE22-4914D2D616CD}" sibTransId="{69698112-D093-4280-9394-E1DDA6493926}"/>
    <dgm:cxn modelId="{243DE64B-681C-4A40-9E9E-31B18FD7F915}" type="presOf" srcId="{6E70E0C6-678E-468B-97F5-11516792FCD3}" destId="{FA99CACB-AFBE-458B-A51D-470DA73435E4}" srcOrd="1" destOrd="0" presId="urn:microsoft.com/office/officeart/2005/8/layout/hList7"/>
    <dgm:cxn modelId="{5217AA71-2603-4474-ADFB-AB63F1986FA9}" type="presOf" srcId="{E3E3A0BA-26D9-4BB2-AB60-4D88BCE9DF14}" destId="{92803497-6535-4795-97DA-54196A5FE0FD}" srcOrd="0" destOrd="0" presId="urn:microsoft.com/office/officeart/2005/8/layout/hList7"/>
    <dgm:cxn modelId="{175F3B58-59C8-42B5-8C11-2B90B69A7875}" type="presOf" srcId="{7C2932BD-CFA4-402A-9DFF-6F6B068D0FD4}" destId="{F58FDCD5-D019-4902-9181-E7128B402FCB}" srcOrd="1" destOrd="0" presId="urn:microsoft.com/office/officeart/2005/8/layout/hList7"/>
    <dgm:cxn modelId="{169E2480-27CF-4B44-9E20-5B51D38D0531}" type="presOf" srcId="{69698112-D093-4280-9394-E1DDA6493926}" destId="{AE2C23D4-D3A7-4653-92D6-D85C46B4CC07}" srcOrd="0" destOrd="0" presId="urn:microsoft.com/office/officeart/2005/8/layout/hList7"/>
    <dgm:cxn modelId="{4EF50689-014A-4DD6-A7B7-C4FD078CBF0C}" srcId="{49A57A2D-FB6C-44D5-853A-32ED28766BDF}" destId="{6E70E0C6-678E-468B-97F5-11516792FCD3}" srcOrd="4" destOrd="0" parTransId="{7D82570F-FCE1-4183-9D2E-0BE7F55A0B55}" sibTransId="{EE729014-1955-491C-A375-0CD486BCAF63}"/>
    <dgm:cxn modelId="{541A1C9C-035B-4998-ACE9-74F9FAE93DC3}" srcId="{49A57A2D-FB6C-44D5-853A-32ED28766BDF}" destId="{999F66E0-1F35-44B3-9653-7D5CDD27ABE5}" srcOrd="3" destOrd="0" parTransId="{3CE41D7D-AB52-41EA-A93B-5BC8C141F0A3}" sibTransId="{CACCA1F2-2C4B-461B-B555-6FA8A01173C8}"/>
    <dgm:cxn modelId="{512A76B6-59A2-4CD1-9D38-9FC83764CF31}" type="presOf" srcId="{C6850648-116F-4537-B6CC-07BD11AAA24A}" destId="{F1DD06E6-8966-48BF-B716-EB49D4922EDF}" srcOrd="1" destOrd="0" presId="urn:microsoft.com/office/officeart/2005/8/layout/hList7"/>
    <dgm:cxn modelId="{E2B5AABB-82A7-4D91-A5BD-85741978FD8B}" type="presOf" srcId="{916E63AA-679C-438F-AB43-BE7299038822}" destId="{F2A26520-0F8D-4CC9-B996-E647ECAF719F}" srcOrd="1" destOrd="0" presId="urn:microsoft.com/office/officeart/2005/8/layout/hList7"/>
    <dgm:cxn modelId="{C86855C1-9C4A-4A09-A505-073CC58A6545}" srcId="{49A57A2D-FB6C-44D5-853A-32ED28766BDF}" destId="{916E63AA-679C-438F-AB43-BE7299038822}" srcOrd="0" destOrd="0" parTransId="{337F2504-A88D-4DA3-8B24-DE14CE383E71}" sibTransId="{E3E3A0BA-26D9-4BB2-AB60-4D88BCE9DF14}"/>
    <dgm:cxn modelId="{3FD91EC8-412F-4ACF-B2AD-CEBA64D754F4}" type="presOf" srcId="{CACCA1F2-2C4B-461B-B555-6FA8A01173C8}" destId="{A3DC618B-5444-470A-9AC9-64245C02BEB0}" srcOrd="0" destOrd="0" presId="urn:microsoft.com/office/officeart/2005/8/layout/hList7"/>
    <dgm:cxn modelId="{596DD3CE-00B1-4A32-94F2-A0EA7FF6CF59}" type="presOf" srcId="{FC5F3B2C-0F5A-453F-A016-951FE3DA20CB}" destId="{69812955-751B-42FF-8283-F3D49387EFF2}" srcOrd="0" destOrd="0" presId="urn:microsoft.com/office/officeart/2005/8/layout/hList7"/>
    <dgm:cxn modelId="{6B178ED7-C719-42B6-927A-BE786B2DBAC2}" type="presOf" srcId="{7C2932BD-CFA4-402A-9DFF-6F6B068D0FD4}" destId="{95390305-8D27-4A89-B870-2E3B6E710B0D}" srcOrd="0" destOrd="0" presId="urn:microsoft.com/office/officeart/2005/8/layout/hList7"/>
    <dgm:cxn modelId="{B9C7DEE9-DA6E-4B69-8A5F-4C7E5DEF95DF}" type="presOf" srcId="{999F66E0-1F35-44B3-9653-7D5CDD27ABE5}" destId="{38EC80EC-513D-4D02-8BDF-A1E983CFA74A}" srcOrd="1" destOrd="0" presId="urn:microsoft.com/office/officeart/2005/8/layout/hList7"/>
    <dgm:cxn modelId="{0D478319-F4A0-49B9-AA26-CF5497746E38}" type="presParOf" srcId="{BD631AD3-F71B-4C71-A859-10634DC43F22}" destId="{DC130EFA-E93C-48B3-AAFC-D81C7BA3F245}" srcOrd="0" destOrd="0" presId="urn:microsoft.com/office/officeart/2005/8/layout/hList7"/>
    <dgm:cxn modelId="{D1298348-4CD8-4B72-A407-B6B2B0F45ECD}" type="presParOf" srcId="{BD631AD3-F71B-4C71-A859-10634DC43F22}" destId="{4B7087BE-3E51-4E7B-BF31-C576BBB420D6}" srcOrd="1" destOrd="0" presId="urn:microsoft.com/office/officeart/2005/8/layout/hList7"/>
    <dgm:cxn modelId="{4D4DA77A-5DBF-42D0-BEDE-509984A3B2B6}" type="presParOf" srcId="{4B7087BE-3E51-4E7B-BF31-C576BBB420D6}" destId="{39BF1943-39C8-482D-91C0-59667830AD68}" srcOrd="0" destOrd="0" presId="urn:microsoft.com/office/officeart/2005/8/layout/hList7"/>
    <dgm:cxn modelId="{47A3B221-9C4C-49AE-894A-5F152E3E7D2B}" type="presParOf" srcId="{39BF1943-39C8-482D-91C0-59667830AD68}" destId="{0E5F161C-B156-44AE-8201-2CA51C419C4B}" srcOrd="0" destOrd="0" presId="urn:microsoft.com/office/officeart/2005/8/layout/hList7"/>
    <dgm:cxn modelId="{BA04F9E2-CC44-4122-998D-59C7E33CF2C3}" type="presParOf" srcId="{39BF1943-39C8-482D-91C0-59667830AD68}" destId="{F2A26520-0F8D-4CC9-B996-E647ECAF719F}" srcOrd="1" destOrd="0" presId="urn:microsoft.com/office/officeart/2005/8/layout/hList7"/>
    <dgm:cxn modelId="{0A3C6143-DE04-4617-A0CE-A0B922E6A23B}" type="presParOf" srcId="{39BF1943-39C8-482D-91C0-59667830AD68}" destId="{2A0FBE8E-A611-4078-BDDA-AE1984C43B8B}" srcOrd="2" destOrd="0" presId="urn:microsoft.com/office/officeart/2005/8/layout/hList7"/>
    <dgm:cxn modelId="{63630505-EB2B-4180-B2AF-477566648174}" type="presParOf" srcId="{39BF1943-39C8-482D-91C0-59667830AD68}" destId="{F253F0E0-D6B2-4342-ABDB-AD9FB2F003CF}" srcOrd="3" destOrd="0" presId="urn:microsoft.com/office/officeart/2005/8/layout/hList7"/>
    <dgm:cxn modelId="{DBF44A6B-49A3-4180-8379-A5C5077872E3}" type="presParOf" srcId="{4B7087BE-3E51-4E7B-BF31-C576BBB420D6}" destId="{92803497-6535-4795-97DA-54196A5FE0FD}" srcOrd="1" destOrd="0" presId="urn:microsoft.com/office/officeart/2005/8/layout/hList7"/>
    <dgm:cxn modelId="{8728A0BC-7503-4537-8CB6-F2CA62597DCF}" type="presParOf" srcId="{4B7087BE-3E51-4E7B-BF31-C576BBB420D6}" destId="{9DCDCF41-D289-4956-9E85-BEB38BB8233B}" srcOrd="2" destOrd="0" presId="urn:microsoft.com/office/officeart/2005/8/layout/hList7"/>
    <dgm:cxn modelId="{CA8C7B8D-3667-4300-AC10-77F638F204ED}" type="presParOf" srcId="{9DCDCF41-D289-4956-9E85-BEB38BB8233B}" destId="{95390305-8D27-4A89-B870-2E3B6E710B0D}" srcOrd="0" destOrd="0" presId="urn:microsoft.com/office/officeart/2005/8/layout/hList7"/>
    <dgm:cxn modelId="{2AC19A66-71E2-484C-B13C-8A2047F2F280}" type="presParOf" srcId="{9DCDCF41-D289-4956-9E85-BEB38BB8233B}" destId="{F58FDCD5-D019-4902-9181-E7128B402FCB}" srcOrd="1" destOrd="0" presId="urn:microsoft.com/office/officeart/2005/8/layout/hList7"/>
    <dgm:cxn modelId="{0D4BBE45-BD9C-4475-B7A5-3018A6C4BD83}" type="presParOf" srcId="{9DCDCF41-D289-4956-9E85-BEB38BB8233B}" destId="{B8183621-2A74-4934-AA8F-11FD14B1544D}" srcOrd="2" destOrd="0" presId="urn:microsoft.com/office/officeart/2005/8/layout/hList7"/>
    <dgm:cxn modelId="{11439180-384B-4279-9B1F-82937954BB98}" type="presParOf" srcId="{9DCDCF41-D289-4956-9E85-BEB38BB8233B}" destId="{9C3EAF7F-E767-4901-B4FA-BC6915634D5E}" srcOrd="3" destOrd="0" presId="urn:microsoft.com/office/officeart/2005/8/layout/hList7"/>
    <dgm:cxn modelId="{6874DEC9-3E3A-4110-B8DD-C7F9D0A15A59}" type="presParOf" srcId="{4B7087BE-3E51-4E7B-BF31-C576BBB420D6}" destId="{AE2C23D4-D3A7-4653-92D6-D85C46B4CC07}" srcOrd="3" destOrd="0" presId="urn:microsoft.com/office/officeart/2005/8/layout/hList7"/>
    <dgm:cxn modelId="{77A519DA-BC67-4CD1-97BA-F48DC24ECA9D}" type="presParOf" srcId="{4B7087BE-3E51-4E7B-BF31-C576BBB420D6}" destId="{DA14EC25-889A-4115-93FC-0F2AC99D62E2}" srcOrd="4" destOrd="0" presId="urn:microsoft.com/office/officeart/2005/8/layout/hList7"/>
    <dgm:cxn modelId="{785CEE68-EDDC-474B-A5D6-EACAB3D5D950}" type="presParOf" srcId="{DA14EC25-889A-4115-93FC-0F2AC99D62E2}" destId="{785E1A89-3A3C-4616-845B-202BA5E8F27C}" srcOrd="0" destOrd="0" presId="urn:microsoft.com/office/officeart/2005/8/layout/hList7"/>
    <dgm:cxn modelId="{168A01B8-A323-44C6-A57D-60653CED8F88}" type="presParOf" srcId="{DA14EC25-889A-4115-93FC-0F2AC99D62E2}" destId="{F1DD06E6-8966-48BF-B716-EB49D4922EDF}" srcOrd="1" destOrd="0" presId="urn:microsoft.com/office/officeart/2005/8/layout/hList7"/>
    <dgm:cxn modelId="{1B19D87C-1CEA-474B-9299-407C48ECE4B2}" type="presParOf" srcId="{DA14EC25-889A-4115-93FC-0F2AC99D62E2}" destId="{138E6D76-7D1C-4A78-ACCA-E918C89A13E3}" srcOrd="2" destOrd="0" presId="urn:microsoft.com/office/officeart/2005/8/layout/hList7"/>
    <dgm:cxn modelId="{2D200C5B-CBEA-4BD3-9F7E-0C3E0FD7337C}" type="presParOf" srcId="{DA14EC25-889A-4115-93FC-0F2AC99D62E2}" destId="{B09B86FC-E03A-428E-A908-4AC62F38829C}" srcOrd="3" destOrd="0" presId="urn:microsoft.com/office/officeart/2005/8/layout/hList7"/>
    <dgm:cxn modelId="{775B6FCC-9E64-4F4A-A0F2-0206B21F0A5F}" type="presParOf" srcId="{4B7087BE-3E51-4E7B-BF31-C576BBB420D6}" destId="{69812955-751B-42FF-8283-F3D49387EFF2}" srcOrd="5" destOrd="0" presId="urn:microsoft.com/office/officeart/2005/8/layout/hList7"/>
    <dgm:cxn modelId="{CA451A9A-7B1E-4519-9BBB-F46C6C31746F}" type="presParOf" srcId="{4B7087BE-3E51-4E7B-BF31-C576BBB420D6}" destId="{B3C71780-A5A1-4A2C-A9E7-96208EFE7C70}" srcOrd="6" destOrd="0" presId="urn:microsoft.com/office/officeart/2005/8/layout/hList7"/>
    <dgm:cxn modelId="{BA17A124-A186-4B85-B5DA-2EF845F6C398}" type="presParOf" srcId="{B3C71780-A5A1-4A2C-A9E7-96208EFE7C70}" destId="{A89A8F1A-36C1-4FE7-AB23-569291E06552}" srcOrd="0" destOrd="0" presId="urn:microsoft.com/office/officeart/2005/8/layout/hList7"/>
    <dgm:cxn modelId="{245C12BF-099F-4748-B922-58775612F69B}" type="presParOf" srcId="{B3C71780-A5A1-4A2C-A9E7-96208EFE7C70}" destId="{38EC80EC-513D-4D02-8BDF-A1E983CFA74A}" srcOrd="1" destOrd="0" presId="urn:microsoft.com/office/officeart/2005/8/layout/hList7"/>
    <dgm:cxn modelId="{46A0F0D2-08B0-427F-AA67-BDE17EA9457C}" type="presParOf" srcId="{B3C71780-A5A1-4A2C-A9E7-96208EFE7C70}" destId="{196B98B7-4D17-4DAD-B7D5-849EC7DFB878}" srcOrd="2" destOrd="0" presId="urn:microsoft.com/office/officeart/2005/8/layout/hList7"/>
    <dgm:cxn modelId="{D760AACD-C66C-4B69-B152-A62C6D557D7E}" type="presParOf" srcId="{B3C71780-A5A1-4A2C-A9E7-96208EFE7C70}" destId="{E5DD3C97-5DF0-45CE-B2F4-540D700E9E38}" srcOrd="3" destOrd="0" presId="urn:microsoft.com/office/officeart/2005/8/layout/hList7"/>
    <dgm:cxn modelId="{FD5CA6F7-8A72-4182-9B4E-38D6466F9590}" type="presParOf" srcId="{4B7087BE-3E51-4E7B-BF31-C576BBB420D6}" destId="{A3DC618B-5444-470A-9AC9-64245C02BEB0}" srcOrd="7" destOrd="0" presId="urn:microsoft.com/office/officeart/2005/8/layout/hList7"/>
    <dgm:cxn modelId="{153414FD-1490-423E-B1EC-C59D101609BD}" type="presParOf" srcId="{4B7087BE-3E51-4E7B-BF31-C576BBB420D6}" destId="{E64810AA-C393-45FB-B017-FC267A6D443C}" srcOrd="8" destOrd="0" presId="urn:microsoft.com/office/officeart/2005/8/layout/hList7"/>
    <dgm:cxn modelId="{8ED0782B-CB18-4479-8DF5-006AFEADA7C5}" type="presParOf" srcId="{E64810AA-C393-45FB-B017-FC267A6D443C}" destId="{A2E7938F-AD63-49A0-8E48-29921F48677C}" srcOrd="0" destOrd="0" presId="urn:microsoft.com/office/officeart/2005/8/layout/hList7"/>
    <dgm:cxn modelId="{12D89502-FC96-4CCA-856E-C8F78F4AE4E7}" type="presParOf" srcId="{E64810AA-C393-45FB-B017-FC267A6D443C}" destId="{FA99CACB-AFBE-458B-A51D-470DA73435E4}" srcOrd="1" destOrd="0" presId="urn:microsoft.com/office/officeart/2005/8/layout/hList7"/>
    <dgm:cxn modelId="{103E2A3E-E5DC-4A5C-8DED-07225A2A4BA7}" type="presParOf" srcId="{E64810AA-C393-45FB-B017-FC267A6D443C}" destId="{C74CC5D5-5750-459F-8653-C44704794923}" srcOrd="2" destOrd="0" presId="urn:microsoft.com/office/officeart/2005/8/layout/hList7"/>
    <dgm:cxn modelId="{14166430-4703-4C2C-BEC9-486992F0B0CC}" type="presParOf" srcId="{E64810AA-C393-45FB-B017-FC267A6D443C}" destId="{C0B9AF17-3A57-4675-A436-6639EDC49B3E}"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AA5A43E-9CE2-4F79-A430-940B06AD01BE}" type="doc">
      <dgm:prSet loTypeId="urn:microsoft.com/office/officeart/2005/8/layout/default" loCatId="list" qsTypeId="urn:microsoft.com/office/officeart/2005/8/quickstyle/simple1" qsCatId="simple" csTypeId="urn:microsoft.com/office/officeart/2005/8/colors/accent2_1" csCatId="accent2" phldr="1"/>
      <dgm:spPr/>
      <dgm:t>
        <a:bodyPr/>
        <a:lstStyle/>
        <a:p>
          <a:endParaRPr lang="en-US"/>
        </a:p>
      </dgm:t>
    </dgm:pt>
    <dgm:pt modelId="{3FC9728D-74C6-494C-8A41-ABDD48FB9098}">
      <dgm:prSet phldrT="[Text]" custT="1"/>
      <dgm:spPr>
        <a:solidFill>
          <a:schemeClr val="accent2">
            <a:lumMod val="20000"/>
            <a:lumOff val="80000"/>
          </a:schemeClr>
        </a:solidFill>
      </dgm:spPr>
      <dgm:t>
        <a:bodyPr/>
        <a:lstStyle/>
        <a:p>
          <a:r>
            <a:rPr lang="en-US" sz="1800">
              <a:solidFill>
                <a:schemeClr val="accent2">
                  <a:lumMod val="50000"/>
                </a:schemeClr>
              </a:solidFill>
              <a:latin typeface="Montserrat SemiBold" panose="00000700000000000000" pitchFamily="2" charset="0"/>
            </a:rPr>
            <a:t>State agencies</a:t>
          </a:r>
          <a:endParaRPr lang="en-US" sz="1800">
            <a:solidFill>
              <a:schemeClr val="accent2">
                <a:lumMod val="50000"/>
              </a:schemeClr>
            </a:solidFill>
          </a:endParaRPr>
        </a:p>
      </dgm:t>
    </dgm:pt>
    <dgm:pt modelId="{E60FE1F3-284D-41AE-B669-F55DB7E2496F}" type="parTrans" cxnId="{11FB56E7-BCA4-4358-8DDD-B5995DDABE39}">
      <dgm:prSet/>
      <dgm:spPr/>
      <dgm:t>
        <a:bodyPr/>
        <a:lstStyle/>
        <a:p>
          <a:endParaRPr lang="en-US"/>
        </a:p>
      </dgm:t>
    </dgm:pt>
    <dgm:pt modelId="{D8075F44-7266-4476-9520-24473386D775}" type="sibTrans" cxnId="{11FB56E7-BCA4-4358-8DDD-B5995DDABE39}">
      <dgm:prSet/>
      <dgm:spPr/>
      <dgm:t>
        <a:bodyPr/>
        <a:lstStyle/>
        <a:p>
          <a:endParaRPr lang="en-US"/>
        </a:p>
      </dgm:t>
    </dgm:pt>
    <dgm:pt modelId="{6802B4D8-3959-4C9B-B6E5-324A906ED00D}">
      <dgm:prSet custT="1"/>
      <dgm:spPr>
        <a:solidFill>
          <a:schemeClr val="accent2">
            <a:lumMod val="20000"/>
            <a:lumOff val="80000"/>
          </a:schemeClr>
        </a:solidFill>
      </dgm:spPr>
      <dgm:t>
        <a:bodyPr/>
        <a:lstStyle/>
        <a:p>
          <a:r>
            <a:rPr lang="en-US" sz="1800">
              <a:solidFill>
                <a:schemeClr val="accent2">
                  <a:lumMod val="50000"/>
                </a:schemeClr>
              </a:solidFill>
              <a:latin typeface="Montserrat SemiBold" panose="00000700000000000000" pitchFamily="2" charset="0"/>
            </a:rPr>
            <a:t>Partner and advocacy organizations </a:t>
          </a:r>
        </a:p>
      </dgm:t>
    </dgm:pt>
    <dgm:pt modelId="{27A7D876-9681-48F1-8533-49C8474EE365}" type="parTrans" cxnId="{724C95A5-1A6F-4348-8EDC-956759F4D17B}">
      <dgm:prSet/>
      <dgm:spPr/>
      <dgm:t>
        <a:bodyPr/>
        <a:lstStyle/>
        <a:p>
          <a:endParaRPr lang="en-US"/>
        </a:p>
      </dgm:t>
    </dgm:pt>
    <dgm:pt modelId="{9F3A1D71-0DAA-43F8-A86D-110683C3FE4A}" type="sibTrans" cxnId="{724C95A5-1A6F-4348-8EDC-956759F4D17B}">
      <dgm:prSet/>
      <dgm:spPr/>
      <dgm:t>
        <a:bodyPr/>
        <a:lstStyle/>
        <a:p>
          <a:endParaRPr lang="en-US"/>
        </a:p>
      </dgm:t>
    </dgm:pt>
    <dgm:pt modelId="{2A273386-7E58-4EFB-A4E7-C966BE81A1AE}">
      <dgm:prSet custT="1"/>
      <dgm:spPr>
        <a:solidFill>
          <a:schemeClr val="accent2">
            <a:lumMod val="20000"/>
            <a:lumOff val="80000"/>
          </a:schemeClr>
        </a:solidFill>
      </dgm:spPr>
      <dgm:t>
        <a:bodyPr/>
        <a:lstStyle/>
        <a:p>
          <a:r>
            <a:rPr lang="en-US" sz="1800" dirty="0">
              <a:solidFill>
                <a:schemeClr val="accent2">
                  <a:lumMod val="50000"/>
                </a:schemeClr>
              </a:solidFill>
              <a:latin typeface="Montserrat SemiBold" panose="00000700000000000000" pitchFamily="2" charset="0"/>
            </a:rPr>
            <a:t>CCR&amp;Rs and Birth to Five Action Councils</a:t>
          </a:r>
        </a:p>
      </dgm:t>
    </dgm:pt>
    <dgm:pt modelId="{AEC347DA-EDBF-4E30-B18B-6B3EF1E6893B}" type="parTrans" cxnId="{99914BC0-4DCA-4B0D-8A71-740606D37EC1}">
      <dgm:prSet/>
      <dgm:spPr/>
      <dgm:t>
        <a:bodyPr/>
        <a:lstStyle/>
        <a:p>
          <a:endParaRPr lang="en-US"/>
        </a:p>
      </dgm:t>
    </dgm:pt>
    <dgm:pt modelId="{EE94A80A-989D-45E9-AB18-684F7B86F45C}" type="sibTrans" cxnId="{99914BC0-4DCA-4B0D-8A71-740606D37EC1}">
      <dgm:prSet/>
      <dgm:spPr/>
      <dgm:t>
        <a:bodyPr/>
        <a:lstStyle/>
        <a:p>
          <a:endParaRPr lang="en-US"/>
        </a:p>
      </dgm:t>
    </dgm:pt>
    <dgm:pt modelId="{A25D9B22-5934-4212-BEC0-14CB47CEFEBB}">
      <dgm:prSet custT="1"/>
      <dgm:spPr>
        <a:solidFill>
          <a:schemeClr val="accent2">
            <a:lumMod val="20000"/>
            <a:lumOff val="80000"/>
          </a:schemeClr>
        </a:solidFill>
      </dgm:spPr>
      <dgm:t>
        <a:bodyPr/>
        <a:lstStyle/>
        <a:p>
          <a:r>
            <a:rPr lang="en-US" sz="1800">
              <a:solidFill>
                <a:schemeClr val="accent2">
                  <a:lumMod val="50000"/>
                </a:schemeClr>
              </a:solidFill>
              <a:latin typeface="Montserrat SemiBold" panose="00000700000000000000" pitchFamily="2" charset="0"/>
            </a:rPr>
            <a:t>Publicly convened councils and committees</a:t>
          </a:r>
        </a:p>
      </dgm:t>
    </dgm:pt>
    <dgm:pt modelId="{6CD043D8-98AB-4A1B-82F9-89A44CD86535}" type="parTrans" cxnId="{DCDE9179-4762-459A-9270-273CDE0CE0A9}">
      <dgm:prSet/>
      <dgm:spPr/>
      <dgm:t>
        <a:bodyPr/>
        <a:lstStyle/>
        <a:p>
          <a:endParaRPr lang="en-US"/>
        </a:p>
      </dgm:t>
    </dgm:pt>
    <dgm:pt modelId="{6C4EA844-0D64-4B25-95C8-F589CE44AA9B}" type="sibTrans" cxnId="{DCDE9179-4762-459A-9270-273CDE0CE0A9}">
      <dgm:prSet/>
      <dgm:spPr/>
      <dgm:t>
        <a:bodyPr/>
        <a:lstStyle/>
        <a:p>
          <a:endParaRPr lang="en-US"/>
        </a:p>
      </dgm:t>
    </dgm:pt>
    <dgm:pt modelId="{FE0336A6-DBD8-4F96-809C-A0CA757557AB}">
      <dgm:prSet custT="1"/>
      <dgm:spPr>
        <a:solidFill>
          <a:schemeClr val="accent2">
            <a:lumMod val="20000"/>
            <a:lumOff val="80000"/>
          </a:schemeClr>
        </a:solidFill>
      </dgm:spPr>
      <dgm:t>
        <a:bodyPr/>
        <a:lstStyle/>
        <a:p>
          <a:r>
            <a:rPr lang="en-US" sz="1800">
              <a:solidFill>
                <a:schemeClr val="accent2">
                  <a:lumMod val="50000"/>
                </a:schemeClr>
              </a:solidFill>
              <a:latin typeface="Montserrat SemiBold" panose="00000700000000000000" pitchFamily="2" charset="0"/>
            </a:rPr>
            <a:t>Provider and educator groups</a:t>
          </a:r>
        </a:p>
      </dgm:t>
    </dgm:pt>
    <dgm:pt modelId="{6412BF20-3423-4186-91C3-94F95F53161A}" type="parTrans" cxnId="{830854D3-AE00-4CF0-B9A6-20DC33F27B0F}">
      <dgm:prSet/>
      <dgm:spPr/>
      <dgm:t>
        <a:bodyPr/>
        <a:lstStyle/>
        <a:p>
          <a:endParaRPr lang="en-US"/>
        </a:p>
      </dgm:t>
    </dgm:pt>
    <dgm:pt modelId="{B2EA8E23-EF12-4C0D-AAE7-A9CE22895672}" type="sibTrans" cxnId="{830854D3-AE00-4CF0-B9A6-20DC33F27B0F}">
      <dgm:prSet/>
      <dgm:spPr/>
      <dgm:t>
        <a:bodyPr/>
        <a:lstStyle/>
        <a:p>
          <a:endParaRPr lang="en-US"/>
        </a:p>
      </dgm:t>
    </dgm:pt>
    <dgm:pt modelId="{AA55D614-7A97-4ADD-A5F4-F4E541053AAD}">
      <dgm:prSet custT="1"/>
      <dgm:spPr>
        <a:solidFill>
          <a:schemeClr val="accent2">
            <a:lumMod val="20000"/>
            <a:lumOff val="80000"/>
          </a:schemeClr>
        </a:solidFill>
      </dgm:spPr>
      <dgm:t>
        <a:bodyPr/>
        <a:lstStyle/>
        <a:p>
          <a:r>
            <a:rPr lang="en-US" sz="1800">
              <a:solidFill>
                <a:schemeClr val="accent2">
                  <a:lumMod val="50000"/>
                </a:schemeClr>
              </a:solidFill>
              <a:latin typeface="Montserrat SemiBold" panose="00000700000000000000" pitchFamily="2" charset="0"/>
            </a:rPr>
            <a:t>Associations and membership groups</a:t>
          </a:r>
        </a:p>
      </dgm:t>
    </dgm:pt>
    <dgm:pt modelId="{96F2A604-2789-45A5-B6FE-78A0FBDBAC42}" type="parTrans" cxnId="{8DDE3C57-1411-4E61-8F18-8657A1BF3219}">
      <dgm:prSet/>
      <dgm:spPr/>
      <dgm:t>
        <a:bodyPr/>
        <a:lstStyle/>
        <a:p>
          <a:endParaRPr lang="en-US"/>
        </a:p>
      </dgm:t>
    </dgm:pt>
    <dgm:pt modelId="{4F43872E-800E-48AD-BC2E-475EA36DECFB}" type="sibTrans" cxnId="{8DDE3C57-1411-4E61-8F18-8657A1BF3219}">
      <dgm:prSet/>
      <dgm:spPr/>
      <dgm:t>
        <a:bodyPr/>
        <a:lstStyle/>
        <a:p>
          <a:endParaRPr lang="en-US"/>
        </a:p>
      </dgm:t>
    </dgm:pt>
    <dgm:pt modelId="{43BA79AF-B40B-498E-A487-AE49A25876B1}" type="pres">
      <dgm:prSet presAssocID="{AAA5A43E-9CE2-4F79-A430-940B06AD01BE}" presName="diagram" presStyleCnt="0">
        <dgm:presLayoutVars>
          <dgm:dir/>
          <dgm:resizeHandles val="exact"/>
        </dgm:presLayoutVars>
      </dgm:prSet>
      <dgm:spPr/>
    </dgm:pt>
    <dgm:pt modelId="{FF1FB8E6-3C7A-4D4D-8977-649CA120AABA}" type="pres">
      <dgm:prSet presAssocID="{3FC9728D-74C6-494C-8A41-ABDD48FB9098}" presName="node" presStyleLbl="node1" presStyleIdx="0" presStyleCnt="6">
        <dgm:presLayoutVars>
          <dgm:bulletEnabled val="1"/>
        </dgm:presLayoutVars>
      </dgm:prSet>
      <dgm:spPr/>
    </dgm:pt>
    <dgm:pt modelId="{935ED0D4-C5EC-4E3A-AB2D-9E4F1BA5A760}" type="pres">
      <dgm:prSet presAssocID="{D8075F44-7266-4476-9520-24473386D775}" presName="sibTrans" presStyleCnt="0"/>
      <dgm:spPr/>
    </dgm:pt>
    <dgm:pt modelId="{EFD01A73-7988-4D24-9C70-A2D07CF9DF9D}" type="pres">
      <dgm:prSet presAssocID="{6802B4D8-3959-4C9B-B6E5-324A906ED00D}" presName="node" presStyleLbl="node1" presStyleIdx="1" presStyleCnt="6">
        <dgm:presLayoutVars>
          <dgm:bulletEnabled val="1"/>
        </dgm:presLayoutVars>
      </dgm:prSet>
      <dgm:spPr/>
    </dgm:pt>
    <dgm:pt modelId="{FBB0C928-1558-4775-AA48-B5DC65FA26D1}" type="pres">
      <dgm:prSet presAssocID="{9F3A1D71-0DAA-43F8-A86D-110683C3FE4A}" presName="sibTrans" presStyleCnt="0"/>
      <dgm:spPr/>
    </dgm:pt>
    <dgm:pt modelId="{8147C0DD-1736-41D2-96E4-89A54598A4C9}" type="pres">
      <dgm:prSet presAssocID="{2A273386-7E58-4EFB-A4E7-C966BE81A1AE}" presName="node" presStyleLbl="node1" presStyleIdx="2" presStyleCnt="6">
        <dgm:presLayoutVars>
          <dgm:bulletEnabled val="1"/>
        </dgm:presLayoutVars>
      </dgm:prSet>
      <dgm:spPr/>
    </dgm:pt>
    <dgm:pt modelId="{AE8F96BD-D8CD-4182-A839-931FACECB2DA}" type="pres">
      <dgm:prSet presAssocID="{EE94A80A-989D-45E9-AB18-684F7B86F45C}" presName="sibTrans" presStyleCnt="0"/>
      <dgm:spPr/>
    </dgm:pt>
    <dgm:pt modelId="{B486B542-D1B6-44EF-9958-C871D2828A73}" type="pres">
      <dgm:prSet presAssocID="{A25D9B22-5934-4212-BEC0-14CB47CEFEBB}" presName="node" presStyleLbl="node1" presStyleIdx="3" presStyleCnt="6">
        <dgm:presLayoutVars>
          <dgm:bulletEnabled val="1"/>
        </dgm:presLayoutVars>
      </dgm:prSet>
      <dgm:spPr/>
    </dgm:pt>
    <dgm:pt modelId="{8EACC247-091B-41FB-8547-12ABFDBFFB92}" type="pres">
      <dgm:prSet presAssocID="{6C4EA844-0D64-4B25-95C8-F589CE44AA9B}" presName="sibTrans" presStyleCnt="0"/>
      <dgm:spPr/>
    </dgm:pt>
    <dgm:pt modelId="{F71C6B6B-1D9C-4C73-A415-4FCB87938C51}" type="pres">
      <dgm:prSet presAssocID="{FE0336A6-DBD8-4F96-809C-A0CA757557AB}" presName="node" presStyleLbl="node1" presStyleIdx="4" presStyleCnt="6">
        <dgm:presLayoutVars>
          <dgm:bulletEnabled val="1"/>
        </dgm:presLayoutVars>
      </dgm:prSet>
      <dgm:spPr/>
    </dgm:pt>
    <dgm:pt modelId="{490E070F-1B69-4395-948D-1A9941025B83}" type="pres">
      <dgm:prSet presAssocID="{B2EA8E23-EF12-4C0D-AAE7-A9CE22895672}" presName="sibTrans" presStyleCnt="0"/>
      <dgm:spPr/>
    </dgm:pt>
    <dgm:pt modelId="{C3A7BB2E-5B5B-4239-9D57-E3068BC60615}" type="pres">
      <dgm:prSet presAssocID="{AA55D614-7A97-4ADD-A5F4-F4E541053AAD}" presName="node" presStyleLbl="node1" presStyleIdx="5" presStyleCnt="6">
        <dgm:presLayoutVars>
          <dgm:bulletEnabled val="1"/>
        </dgm:presLayoutVars>
      </dgm:prSet>
      <dgm:spPr/>
    </dgm:pt>
  </dgm:ptLst>
  <dgm:cxnLst>
    <dgm:cxn modelId="{DDCD1F37-03BB-4ABB-96ED-A51620DAEFD3}" type="presOf" srcId="{AA55D614-7A97-4ADD-A5F4-F4E541053AAD}" destId="{C3A7BB2E-5B5B-4239-9D57-E3068BC60615}" srcOrd="0" destOrd="0" presId="urn:microsoft.com/office/officeart/2005/8/layout/default"/>
    <dgm:cxn modelId="{B2B5523E-A802-4B64-894E-1DE103F26BBB}" type="presOf" srcId="{FE0336A6-DBD8-4F96-809C-A0CA757557AB}" destId="{F71C6B6B-1D9C-4C73-A415-4FCB87938C51}" srcOrd="0" destOrd="0" presId="urn:microsoft.com/office/officeart/2005/8/layout/default"/>
    <dgm:cxn modelId="{A6FCEA44-4AA9-4162-952F-18FC5D182C08}" type="presOf" srcId="{A25D9B22-5934-4212-BEC0-14CB47CEFEBB}" destId="{B486B542-D1B6-44EF-9958-C871D2828A73}" srcOrd="0" destOrd="0" presId="urn:microsoft.com/office/officeart/2005/8/layout/default"/>
    <dgm:cxn modelId="{69F6016A-3682-41E7-835F-428B9F097732}" type="presOf" srcId="{AAA5A43E-9CE2-4F79-A430-940B06AD01BE}" destId="{43BA79AF-B40B-498E-A487-AE49A25876B1}" srcOrd="0" destOrd="0" presId="urn:microsoft.com/office/officeart/2005/8/layout/default"/>
    <dgm:cxn modelId="{2CEFE574-5D4F-43EF-9387-8E90FCC15659}" type="presOf" srcId="{2A273386-7E58-4EFB-A4E7-C966BE81A1AE}" destId="{8147C0DD-1736-41D2-96E4-89A54598A4C9}" srcOrd="0" destOrd="0" presId="urn:microsoft.com/office/officeart/2005/8/layout/default"/>
    <dgm:cxn modelId="{8DDE3C57-1411-4E61-8F18-8657A1BF3219}" srcId="{AAA5A43E-9CE2-4F79-A430-940B06AD01BE}" destId="{AA55D614-7A97-4ADD-A5F4-F4E541053AAD}" srcOrd="5" destOrd="0" parTransId="{96F2A604-2789-45A5-B6FE-78A0FBDBAC42}" sibTransId="{4F43872E-800E-48AD-BC2E-475EA36DECFB}"/>
    <dgm:cxn modelId="{DCDE9179-4762-459A-9270-273CDE0CE0A9}" srcId="{AAA5A43E-9CE2-4F79-A430-940B06AD01BE}" destId="{A25D9B22-5934-4212-BEC0-14CB47CEFEBB}" srcOrd="3" destOrd="0" parTransId="{6CD043D8-98AB-4A1B-82F9-89A44CD86535}" sibTransId="{6C4EA844-0D64-4B25-95C8-F589CE44AA9B}"/>
    <dgm:cxn modelId="{5152F1A2-B0B4-4949-9973-E72755F3D23D}" type="presOf" srcId="{3FC9728D-74C6-494C-8A41-ABDD48FB9098}" destId="{FF1FB8E6-3C7A-4D4D-8977-649CA120AABA}" srcOrd="0" destOrd="0" presId="urn:microsoft.com/office/officeart/2005/8/layout/default"/>
    <dgm:cxn modelId="{724C95A5-1A6F-4348-8EDC-956759F4D17B}" srcId="{AAA5A43E-9CE2-4F79-A430-940B06AD01BE}" destId="{6802B4D8-3959-4C9B-B6E5-324A906ED00D}" srcOrd="1" destOrd="0" parTransId="{27A7D876-9681-48F1-8533-49C8474EE365}" sibTransId="{9F3A1D71-0DAA-43F8-A86D-110683C3FE4A}"/>
    <dgm:cxn modelId="{99914BC0-4DCA-4B0D-8A71-740606D37EC1}" srcId="{AAA5A43E-9CE2-4F79-A430-940B06AD01BE}" destId="{2A273386-7E58-4EFB-A4E7-C966BE81A1AE}" srcOrd="2" destOrd="0" parTransId="{AEC347DA-EDBF-4E30-B18B-6B3EF1E6893B}" sibTransId="{EE94A80A-989D-45E9-AB18-684F7B86F45C}"/>
    <dgm:cxn modelId="{830854D3-AE00-4CF0-B9A6-20DC33F27B0F}" srcId="{AAA5A43E-9CE2-4F79-A430-940B06AD01BE}" destId="{FE0336A6-DBD8-4F96-809C-A0CA757557AB}" srcOrd="4" destOrd="0" parTransId="{6412BF20-3423-4186-91C3-94F95F53161A}" sibTransId="{B2EA8E23-EF12-4C0D-AAE7-A9CE22895672}"/>
    <dgm:cxn modelId="{B60BE5D3-8023-4821-B923-E83D0AECD4D4}" type="presOf" srcId="{6802B4D8-3959-4C9B-B6E5-324A906ED00D}" destId="{EFD01A73-7988-4D24-9C70-A2D07CF9DF9D}" srcOrd="0" destOrd="0" presId="urn:microsoft.com/office/officeart/2005/8/layout/default"/>
    <dgm:cxn modelId="{11FB56E7-BCA4-4358-8DDD-B5995DDABE39}" srcId="{AAA5A43E-9CE2-4F79-A430-940B06AD01BE}" destId="{3FC9728D-74C6-494C-8A41-ABDD48FB9098}" srcOrd="0" destOrd="0" parTransId="{E60FE1F3-284D-41AE-B669-F55DB7E2496F}" sibTransId="{D8075F44-7266-4476-9520-24473386D775}"/>
    <dgm:cxn modelId="{2A5F2799-40C4-4860-8C88-B207ED4C098E}" type="presParOf" srcId="{43BA79AF-B40B-498E-A487-AE49A25876B1}" destId="{FF1FB8E6-3C7A-4D4D-8977-649CA120AABA}" srcOrd="0" destOrd="0" presId="urn:microsoft.com/office/officeart/2005/8/layout/default"/>
    <dgm:cxn modelId="{F8DB0C6B-7D79-4C80-AB28-E284C758B9D4}" type="presParOf" srcId="{43BA79AF-B40B-498E-A487-AE49A25876B1}" destId="{935ED0D4-C5EC-4E3A-AB2D-9E4F1BA5A760}" srcOrd="1" destOrd="0" presId="urn:microsoft.com/office/officeart/2005/8/layout/default"/>
    <dgm:cxn modelId="{14EC7B75-235D-4CE6-B2A4-73807939BDF7}" type="presParOf" srcId="{43BA79AF-B40B-498E-A487-AE49A25876B1}" destId="{EFD01A73-7988-4D24-9C70-A2D07CF9DF9D}" srcOrd="2" destOrd="0" presId="urn:microsoft.com/office/officeart/2005/8/layout/default"/>
    <dgm:cxn modelId="{99CA047F-4332-47AE-9E3E-BD11403DAAEC}" type="presParOf" srcId="{43BA79AF-B40B-498E-A487-AE49A25876B1}" destId="{FBB0C928-1558-4775-AA48-B5DC65FA26D1}" srcOrd="3" destOrd="0" presId="urn:microsoft.com/office/officeart/2005/8/layout/default"/>
    <dgm:cxn modelId="{3C9E873D-2795-4DBF-8080-5F279F07AABF}" type="presParOf" srcId="{43BA79AF-B40B-498E-A487-AE49A25876B1}" destId="{8147C0DD-1736-41D2-96E4-89A54598A4C9}" srcOrd="4" destOrd="0" presId="urn:microsoft.com/office/officeart/2005/8/layout/default"/>
    <dgm:cxn modelId="{7B32AEB3-3097-4095-A200-133FF0032E76}" type="presParOf" srcId="{43BA79AF-B40B-498E-A487-AE49A25876B1}" destId="{AE8F96BD-D8CD-4182-A839-931FACECB2DA}" srcOrd="5" destOrd="0" presId="urn:microsoft.com/office/officeart/2005/8/layout/default"/>
    <dgm:cxn modelId="{E4477FF5-9DD2-45B1-8DCE-7AF61B43C130}" type="presParOf" srcId="{43BA79AF-B40B-498E-A487-AE49A25876B1}" destId="{B486B542-D1B6-44EF-9958-C871D2828A73}" srcOrd="6" destOrd="0" presId="urn:microsoft.com/office/officeart/2005/8/layout/default"/>
    <dgm:cxn modelId="{A65AA179-8FC5-442A-8D5C-0E1B679C591D}" type="presParOf" srcId="{43BA79AF-B40B-498E-A487-AE49A25876B1}" destId="{8EACC247-091B-41FB-8547-12ABFDBFFB92}" srcOrd="7" destOrd="0" presId="urn:microsoft.com/office/officeart/2005/8/layout/default"/>
    <dgm:cxn modelId="{F5F68C03-F5C0-444D-B7B3-3801834250E3}" type="presParOf" srcId="{43BA79AF-B40B-498E-A487-AE49A25876B1}" destId="{F71C6B6B-1D9C-4C73-A415-4FCB87938C51}" srcOrd="8" destOrd="0" presId="urn:microsoft.com/office/officeart/2005/8/layout/default"/>
    <dgm:cxn modelId="{996EDEF8-A83D-47A6-BA0B-B6781F55BC14}" type="presParOf" srcId="{43BA79AF-B40B-498E-A487-AE49A25876B1}" destId="{490E070F-1B69-4395-948D-1A9941025B83}" srcOrd="9" destOrd="0" presId="urn:microsoft.com/office/officeart/2005/8/layout/default"/>
    <dgm:cxn modelId="{39809643-FF96-40B3-824A-CB925B798226}" type="presParOf" srcId="{43BA79AF-B40B-498E-A487-AE49A25876B1}" destId="{C3A7BB2E-5B5B-4239-9D57-E3068BC60615}"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F161C-B156-44AE-8201-2CA51C419C4B}">
      <dsp:nvSpPr>
        <dsp:cNvPr id="0" name=""/>
        <dsp:cNvSpPr/>
      </dsp:nvSpPr>
      <dsp:spPr>
        <a:xfrm>
          <a:off x="60364"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Build </a:t>
          </a:r>
          <a:r>
            <a:rPr lang="en-US" sz="2000" b="1" kern="1200">
              <a:solidFill>
                <a:schemeClr val="tx2"/>
              </a:solidFill>
              <a:latin typeface="Montserrat" panose="00000500000000000000" pitchFamily="2" charset="0"/>
            </a:rPr>
            <a:t>understanding and alignment </a:t>
          </a:r>
          <a:r>
            <a:rPr lang="en-US" sz="2000" kern="1200">
              <a:solidFill>
                <a:schemeClr val="tx2"/>
              </a:solidFill>
              <a:latin typeface="Montserrat" panose="00000500000000000000" pitchFamily="2" charset="0"/>
            </a:rPr>
            <a:t>on strategic intent and goals</a:t>
          </a:r>
        </a:p>
      </dsp:txBody>
      <dsp:txXfrm>
        <a:off x="60364" y="1675449"/>
        <a:ext cx="2301357" cy="1675449"/>
      </dsp:txXfrm>
    </dsp:sp>
    <dsp:sp modelId="{F253F0E0-D6B2-4342-ABDB-AD9FB2F003CF}">
      <dsp:nvSpPr>
        <dsp:cNvPr id="0" name=""/>
        <dsp:cNvSpPr/>
      </dsp:nvSpPr>
      <dsp:spPr>
        <a:xfrm>
          <a:off x="674336" y="302325"/>
          <a:ext cx="952684" cy="952684"/>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95390305-8D27-4A89-B870-2E3B6E710B0D}">
      <dsp:nvSpPr>
        <dsp:cNvPr id="0" name=""/>
        <dsp:cNvSpPr/>
      </dsp:nvSpPr>
      <dsp:spPr>
        <a:xfrm>
          <a:off x="2370398"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Provide </a:t>
          </a:r>
          <a:r>
            <a:rPr lang="en-US" sz="2000" b="1" kern="1200">
              <a:solidFill>
                <a:schemeClr val="tx2"/>
              </a:solidFill>
              <a:latin typeface="Montserrat" panose="00000500000000000000" pitchFamily="2" charset="0"/>
            </a:rPr>
            <a:t>input and feedback </a:t>
          </a:r>
          <a:r>
            <a:rPr lang="en-US" sz="2000" kern="1200">
              <a:solidFill>
                <a:schemeClr val="tx2"/>
              </a:solidFill>
              <a:latin typeface="Montserrat" panose="00000500000000000000" pitchFamily="2" charset="0"/>
            </a:rPr>
            <a:t>throughout the design process</a:t>
          </a:r>
        </a:p>
      </dsp:txBody>
      <dsp:txXfrm>
        <a:off x="2370398" y="1675449"/>
        <a:ext cx="2301357" cy="1675449"/>
      </dsp:txXfrm>
    </dsp:sp>
    <dsp:sp modelId="{9C3EAF7F-E767-4901-B4FA-BC6915634D5E}">
      <dsp:nvSpPr>
        <dsp:cNvPr id="0" name=""/>
        <dsp:cNvSpPr/>
      </dsp:nvSpPr>
      <dsp:spPr>
        <a:xfrm>
          <a:off x="3044735" y="302325"/>
          <a:ext cx="952684" cy="952684"/>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785E1A89-3A3C-4616-845B-202BA5E8F27C}">
      <dsp:nvSpPr>
        <dsp:cNvPr id="0" name=""/>
        <dsp:cNvSpPr/>
      </dsp:nvSpPr>
      <dsp:spPr>
        <a:xfrm>
          <a:off x="4740796"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a:solidFill>
                <a:schemeClr val="tx2"/>
              </a:solidFill>
              <a:latin typeface="Montserrat" panose="00000500000000000000" pitchFamily="2" charset="0"/>
            </a:rPr>
            <a:t>Review and pressure-test </a:t>
          </a:r>
          <a:r>
            <a:rPr lang="en-US" sz="2000" kern="1200">
              <a:solidFill>
                <a:schemeClr val="tx2"/>
              </a:solidFill>
              <a:latin typeface="Montserrat" panose="00000500000000000000" pitchFamily="2" charset="0"/>
            </a:rPr>
            <a:t>relevant cost analyses, potential policy options, and administrative options</a:t>
          </a:r>
        </a:p>
      </dsp:txBody>
      <dsp:txXfrm>
        <a:off x="4740796" y="1675449"/>
        <a:ext cx="2301357" cy="1675449"/>
      </dsp:txXfrm>
    </dsp:sp>
    <dsp:sp modelId="{B09B86FC-E03A-428E-A908-4AC62F38829C}">
      <dsp:nvSpPr>
        <dsp:cNvPr id="0" name=""/>
        <dsp:cNvSpPr/>
      </dsp:nvSpPr>
      <dsp:spPr>
        <a:xfrm>
          <a:off x="5415133" y="302325"/>
          <a:ext cx="952684" cy="952684"/>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A89A8F1A-36C1-4FE7-AB23-569291E06552}">
      <dsp:nvSpPr>
        <dsp:cNvPr id="0" name=""/>
        <dsp:cNvSpPr/>
      </dsp:nvSpPr>
      <dsp:spPr>
        <a:xfrm>
          <a:off x="7111195"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Surface any </a:t>
          </a:r>
          <a:r>
            <a:rPr lang="en-US" sz="2000" b="1" kern="1200">
              <a:solidFill>
                <a:schemeClr val="tx2"/>
              </a:solidFill>
              <a:latin typeface="Montserrat" panose="00000500000000000000" pitchFamily="2" charset="0"/>
            </a:rPr>
            <a:t>potential risks and opportunities</a:t>
          </a:r>
        </a:p>
      </dsp:txBody>
      <dsp:txXfrm>
        <a:off x="7111195" y="1675449"/>
        <a:ext cx="2301357" cy="1675449"/>
      </dsp:txXfrm>
    </dsp:sp>
    <dsp:sp modelId="{E5DD3C97-5DF0-45CE-B2F4-540D700E9E38}">
      <dsp:nvSpPr>
        <dsp:cNvPr id="0" name=""/>
        <dsp:cNvSpPr/>
      </dsp:nvSpPr>
      <dsp:spPr>
        <a:xfrm>
          <a:off x="7785531" y="302325"/>
          <a:ext cx="952684" cy="952684"/>
        </a:xfrm>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A2E7938F-AD63-49A0-8E48-29921F48677C}">
      <dsp:nvSpPr>
        <dsp:cNvPr id="0" name=""/>
        <dsp:cNvSpPr/>
      </dsp:nvSpPr>
      <dsp:spPr>
        <a:xfrm>
          <a:off x="9481593" y="0"/>
          <a:ext cx="2301357" cy="4188623"/>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chemeClr val="tx2"/>
              </a:solidFill>
              <a:latin typeface="Montserrat" panose="00000500000000000000" pitchFamily="2" charset="0"/>
            </a:rPr>
            <a:t>Support overall plan development and </a:t>
          </a:r>
          <a:r>
            <a:rPr lang="en-US" sz="2000" b="1" kern="1200">
              <a:solidFill>
                <a:schemeClr val="tx2"/>
              </a:solidFill>
              <a:latin typeface="Montserrat" panose="00000500000000000000" pitchFamily="2" charset="0"/>
            </a:rPr>
            <a:t>champion it among stakeholder groups</a:t>
          </a:r>
        </a:p>
      </dsp:txBody>
      <dsp:txXfrm>
        <a:off x="9481593" y="1675449"/>
        <a:ext cx="2301357" cy="1675449"/>
      </dsp:txXfrm>
    </dsp:sp>
    <dsp:sp modelId="{C0B9AF17-3A57-4675-A436-6639EDC49B3E}">
      <dsp:nvSpPr>
        <dsp:cNvPr id="0" name=""/>
        <dsp:cNvSpPr/>
      </dsp:nvSpPr>
      <dsp:spPr>
        <a:xfrm>
          <a:off x="10155930" y="302325"/>
          <a:ext cx="952684" cy="952684"/>
        </a:xfrm>
        <a:prstGeom prst="ellipse">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905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sp>
    <dsp:sp modelId="{DC130EFA-E93C-48B3-AAFC-D81C7BA3F245}">
      <dsp:nvSpPr>
        <dsp:cNvPr id="0" name=""/>
        <dsp:cNvSpPr/>
      </dsp:nvSpPr>
      <dsp:spPr>
        <a:xfrm>
          <a:off x="6910356" y="4185594"/>
          <a:ext cx="52250" cy="3028"/>
        </a:xfrm>
        <a:prstGeom prst="leftRightArrow">
          <a:avLst/>
        </a:prstGeom>
        <a:solidFill>
          <a:schemeClr val="accent1">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FB8E6-3C7A-4D4D-8977-649CA120AABA}">
      <dsp:nvSpPr>
        <dsp:cNvPr id="0" name=""/>
        <dsp:cNvSpPr/>
      </dsp:nvSpPr>
      <dsp:spPr>
        <a:xfrm>
          <a:off x="0" y="73"/>
          <a:ext cx="3169384" cy="1901630"/>
        </a:xfrm>
        <a:prstGeom prst="rect">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2">
                  <a:lumMod val="50000"/>
                </a:schemeClr>
              </a:solidFill>
              <a:latin typeface="Montserrat SemiBold" panose="00000700000000000000" pitchFamily="2" charset="0"/>
            </a:rPr>
            <a:t>State agencies</a:t>
          </a:r>
          <a:endParaRPr lang="en-US" sz="1800" kern="1200">
            <a:solidFill>
              <a:schemeClr val="accent2">
                <a:lumMod val="50000"/>
              </a:schemeClr>
            </a:solidFill>
          </a:endParaRPr>
        </a:p>
      </dsp:txBody>
      <dsp:txXfrm>
        <a:off x="0" y="73"/>
        <a:ext cx="3169384" cy="1901630"/>
      </dsp:txXfrm>
    </dsp:sp>
    <dsp:sp modelId="{EFD01A73-7988-4D24-9C70-A2D07CF9DF9D}">
      <dsp:nvSpPr>
        <dsp:cNvPr id="0" name=""/>
        <dsp:cNvSpPr/>
      </dsp:nvSpPr>
      <dsp:spPr>
        <a:xfrm>
          <a:off x="3486323" y="73"/>
          <a:ext cx="3169384" cy="1901630"/>
        </a:xfrm>
        <a:prstGeom prst="rect">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2">
                  <a:lumMod val="50000"/>
                </a:schemeClr>
              </a:solidFill>
              <a:latin typeface="Montserrat SemiBold" panose="00000700000000000000" pitchFamily="2" charset="0"/>
            </a:rPr>
            <a:t>Partner and advocacy organizations </a:t>
          </a:r>
        </a:p>
      </dsp:txBody>
      <dsp:txXfrm>
        <a:off x="3486323" y="73"/>
        <a:ext cx="3169384" cy="1901630"/>
      </dsp:txXfrm>
    </dsp:sp>
    <dsp:sp modelId="{8147C0DD-1736-41D2-96E4-89A54598A4C9}">
      <dsp:nvSpPr>
        <dsp:cNvPr id="0" name=""/>
        <dsp:cNvSpPr/>
      </dsp:nvSpPr>
      <dsp:spPr>
        <a:xfrm>
          <a:off x="6972647" y="73"/>
          <a:ext cx="3169384" cy="1901630"/>
        </a:xfrm>
        <a:prstGeom prst="rect">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accent2">
                  <a:lumMod val="50000"/>
                </a:schemeClr>
              </a:solidFill>
              <a:latin typeface="Montserrat SemiBold" panose="00000700000000000000" pitchFamily="2" charset="0"/>
            </a:rPr>
            <a:t>CCR&amp;Rs and Birth to Five Action Councils</a:t>
          </a:r>
        </a:p>
      </dsp:txBody>
      <dsp:txXfrm>
        <a:off x="6972647" y="73"/>
        <a:ext cx="3169384" cy="1901630"/>
      </dsp:txXfrm>
    </dsp:sp>
    <dsp:sp modelId="{B486B542-D1B6-44EF-9958-C871D2828A73}">
      <dsp:nvSpPr>
        <dsp:cNvPr id="0" name=""/>
        <dsp:cNvSpPr/>
      </dsp:nvSpPr>
      <dsp:spPr>
        <a:xfrm>
          <a:off x="0" y="2218642"/>
          <a:ext cx="3169384" cy="1901630"/>
        </a:xfrm>
        <a:prstGeom prst="rect">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2">
                  <a:lumMod val="50000"/>
                </a:schemeClr>
              </a:solidFill>
              <a:latin typeface="Montserrat SemiBold" panose="00000700000000000000" pitchFamily="2" charset="0"/>
            </a:rPr>
            <a:t>Publicly convened councils and committees</a:t>
          </a:r>
        </a:p>
      </dsp:txBody>
      <dsp:txXfrm>
        <a:off x="0" y="2218642"/>
        <a:ext cx="3169384" cy="1901630"/>
      </dsp:txXfrm>
    </dsp:sp>
    <dsp:sp modelId="{F71C6B6B-1D9C-4C73-A415-4FCB87938C51}">
      <dsp:nvSpPr>
        <dsp:cNvPr id="0" name=""/>
        <dsp:cNvSpPr/>
      </dsp:nvSpPr>
      <dsp:spPr>
        <a:xfrm>
          <a:off x="3486323" y="2218642"/>
          <a:ext cx="3169384" cy="1901630"/>
        </a:xfrm>
        <a:prstGeom prst="rect">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2">
                  <a:lumMod val="50000"/>
                </a:schemeClr>
              </a:solidFill>
              <a:latin typeface="Montserrat SemiBold" panose="00000700000000000000" pitchFamily="2" charset="0"/>
            </a:rPr>
            <a:t>Provider and educator groups</a:t>
          </a:r>
        </a:p>
      </dsp:txBody>
      <dsp:txXfrm>
        <a:off x="3486323" y="2218642"/>
        <a:ext cx="3169384" cy="1901630"/>
      </dsp:txXfrm>
    </dsp:sp>
    <dsp:sp modelId="{C3A7BB2E-5B5B-4239-9D57-E3068BC60615}">
      <dsp:nvSpPr>
        <dsp:cNvPr id="0" name=""/>
        <dsp:cNvSpPr/>
      </dsp:nvSpPr>
      <dsp:spPr>
        <a:xfrm>
          <a:off x="6972647" y="2218642"/>
          <a:ext cx="3169384" cy="1901630"/>
        </a:xfrm>
        <a:prstGeom prst="rect">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accent2">
                  <a:lumMod val="50000"/>
                </a:schemeClr>
              </a:solidFill>
              <a:latin typeface="Montserrat SemiBold" panose="00000700000000000000" pitchFamily="2" charset="0"/>
            </a:rPr>
            <a:t>Associations and membership groups</a:t>
          </a:r>
        </a:p>
      </dsp:txBody>
      <dsp:txXfrm>
        <a:off x="6972647" y="2218642"/>
        <a:ext cx="3169384" cy="1901630"/>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5" tIns="47113" rIns="94225" bIns="47113" rtlCol="0"/>
          <a:lstStyle>
            <a:lvl1pPr algn="l">
              <a:defRPr sz="13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5" tIns="47113" rIns="94225" bIns="47113" rtlCol="0"/>
          <a:lstStyle>
            <a:lvl1pPr algn="r">
              <a:defRPr sz="1300"/>
            </a:lvl1pPr>
          </a:lstStyle>
          <a:p>
            <a:fld id="{2460E669-6C50-4341-B8EC-6E2685160FEF}" type="datetimeFigureOut">
              <a:rPr lang="en-US" smtClean="0"/>
              <a:t>3/26/2024</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5" tIns="47113" rIns="94225" bIns="47113" rtlCol="0" anchor="ctr"/>
          <a:lstStyle/>
          <a:p>
            <a:endParaRPr lang="en-US"/>
          </a:p>
        </p:txBody>
      </p:sp>
      <p:sp>
        <p:nvSpPr>
          <p:cNvPr id="5" name="Notes Placeholder 4"/>
          <p:cNvSpPr>
            <a:spLocks noGrp="1"/>
          </p:cNvSpPr>
          <p:nvPr>
            <p:ph type="body" sz="quarter" idx="3"/>
          </p:nvPr>
        </p:nvSpPr>
        <p:spPr>
          <a:xfrm>
            <a:off x="710248" y="4518203"/>
            <a:ext cx="5681980" cy="3696713"/>
          </a:xfrm>
          <a:prstGeom prst="rect">
            <a:avLst/>
          </a:prstGeom>
        </p:spPr>
        <p:txBody>
          <a:bodyPr vert="horz" lIns="94225" tIns="47113" rIns="94225" bIns="471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5" tIns="47113" rIns="94225" bIns="47113" rtlCol="0" anchor="b"/>
          <a:lstStyle>
            <a:lvl1pPr algn="l">
              <a:defRPr sz="13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5" tIns="47113" rIns="94225" bIns="47113" rtlCol="0" anchor="b"/>
          <a:lstStyle>
            <a:lvl1pPr algn="r">
              <a:defRPr sz="1300"/>
            </a:lvl1pPr>
          </a:lstStyle>
          <a:p>
            <a:fld id="{F25490C2-7C91-C143-8C99-540B81EFBE60}" type="slidenum">
              <a:rPr lang="en-US" smtClean="0"/>
              <a:t>‹#›</a:t>
            </a:fld>
            <a:endParaRPr lang="en-US"/>
          </a:p>
        </p:txBody>
      </p:sp>
    </p:spTree>
    <p:extLst>
      <p:ext uri="{BB962C8B-B14F-4D97-AF65-F5344CB8AC3E}">
        <p14:creationId xmlns:p14="http://schemas.microsoft.com/office/powerpoint/2010/main" val="3775970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oecd.illinois.gov/content/dam/soi/en/web/oecd/earlylearningcouncil/access/documents/priority-populations-updated-2021.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Bethany</a:t>
            </a:r>
          </a:p>
          <a:p>
            <a:endParaRPr lang="en-US"/>
          </a:p>
          <a:p>
            <a:r>
              <a:rPr lang="en-US"/>
              <a:t>Welcome! Thank you for joining today. </a:t>
            </a:r>
          </a:p>
        </p:txBody>
      </p:sp>
      <p:sp>
        <p:nvSpPr>
          <p:cNvPr id="4" name="Slide Number Placeholder 3"/>
          <p:cNvSpPr>
            <a:spLocks noGrp="1"/>
          </p:cNvSpPr>
          <p:nvPr>
            <p:ph type="sldNum" sz="quarter" idx="5"/>
          </p:nvPr>
        </p:nvSpPr>
        <p:spPr/>
        <p:txBody>
          <a:bodyPr/>
          <a:lstStyle/>
          <a:p>
            <a:fld id="{F25490C2-7C91-C143-8C99-540B81EFBE60}" type="slidenum">
              <a:rPr lang="en-US" smtClean="0"/>
              <a:t>1</a:t>
            </a:fld>
            <a:endParaRPr lang="en-US"/>
          </a:p>
        </p:txBody>
      </p:sp>
    </p:spTree>
    <p:extLst>
      <p:ext uri="{BB962C8B-B14F-4D97-AF65-F5344CB8AC3E}">
        <p14:creationId xmlns:p14="http://schemas.microsoft.com/office/powerpoint/2010/main" val="1357075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Trish</a:t>
            </a:r>
          </a:p>
          <a:p>
            <a:endParaRPr lang="en-US" dirty="0">
              <a:cs typeface="Calibri"/>
            </a:endParaRPr>
          </a:p>
          <a:p>
            <a:r>
              <a:rPr lang="en-US" dirty="0">
                <a:cs typeface="Calibri"/>
              </a:rPr>
              <a:t>The last phase will focus on readiness and support for SSWGs. I'll again describe the anticipated purposes and materials:</a:t>
            </a:r>
          </a:p>
          <a:p>
            <a:pPr marL="171450" indent="-171450">
              <a:buFont typeface="Arial"/>
              <a:buChar char="•"/>
            </a:pPr>
            <a:r>
              <a:rPr lang="en-US" dirty="0">
                <a:cs typeface="Calibri"/>
              </a:rPr>
              <a:t>Helping providers understand requirements of the grant and prepare to apply through training sessions, webinars and tip sheets</a:t>
            </a:r>
          </a:p>
          <a:p>
            <a:pPr marL="171450" indent="-171450">
              <a:buFont typeface="Arial"/>
              <a:buChar char="•"/>
            </a:pPr>
            <a:r>
              <a:rPr lang="en-US" dirty="0">
                <a:cs typeface="Calibri"/>
              </a:rPr>
              <a:t>Sharing guidance about supports and resources through guidance on where to go to receive support</a:t>
            </a:r>
          </a:p>
          <a:p>
            <a:pPr marL="171450" indent="-171450">
              <a:buFont typeface="Arial"/>
              <a:buChar char="•"/>
            </a:pPr>
            <a:r>
              <a:rPr lang="en-US" dirty="0">
                <a:cs typeface="Calibri"/>
              </a:rPr>
              <a:t>And continuing to respond to providers' concerns and questions through FAQs</a:t>
            </a:r>
          </a:p>
          <a:p>
            <a:pPr marL="171450" indent="-171450">
              <a:buFont typeface="Arial"/>
              <a:buChar char="•"/>
            </a:pPr>
            <a:endParaRPr lang="en-US" dirty="0">
              <a:cs typeface="Calibri"/>
            </a:endParaRPr>
          </a:p>
          <a:p>
            <a:pPr marL="171450" indent="-171450">
              <a:buFont typeface="Arial"/>
              <a:buChar char="•"/>
            </a:pPr>
            <a:endParaRPr lang="en-US" dirty="0">
              <a:cs typeface="Calibri"/>
            </a:endParaRPr>
          </a:p>
          <a:p>
            <a:r>
              <a:rPr lang="en-US" dirty="0">
                <a:cs typeface="Calibri"/>
              </a:rPr>
              <a:t>Now that we've shared this plan, we want to ask you to reflect on the following question: </a:t>
            </a:r>
            <a:r>
              <a:rPr lang="en-US" dirty="0"/>
              <a:t>What do providers and the early childhood community need to be aware of so that they are prepared for Smart Start Workforce Grants to roll out in SFY25?</a:t>
            </a:r>
            <a:endParaRPr lang="en-US" dirty="0">
              <a:cs typeface="Calibri"/>
            </a:endParaRPr>
          </a:p>
          <a:p>
            <a:endParaRPr lang="en-US" dirty="0">
              <a:cs typeface="Calibri"/>
            </a:endParaRPr>
          </a:p>
          <a:p>
            <a:r>
              <a:rPr lang="en-US" dirty="0">
                <a:cs typeface="Calibri"/>
              </a:rPr>
              <a:t> We'll ask you use the Padlet link shared in the chat to respond to the question now, and at the end of the meeting we'll revisit these same questions in small discussion groups. </a:t>
            </a:r>
            <a:endParaRPr lang="en-US" dirty="0"/>
          </a:p>
          <a:p>
            <a:endParaRPr lang="en-US" dirty="0">
              <a:cs typeface="Calibri"/>
            </a:endParaRPr>
          </a:p>
          <a:p>
            <a:r>
              <a:rPr lang="en-US" dirty="0">
                <a:cs typeface="Calibri"/>
              </a:rPr>
              <a:t>-------------</a:t>
            </a:r>
            <a:endParaRPr lang="en-US" dirty="0"/>
          </a:p>
          <a:p>
            <a:r>
              <a:rPr lang="en-US" dirty="0"/>
              <a:t>Discussion Questions:</a:t>
            </a:r>
            <a:endParaRPr lang="en-US" dirty="0">
              <a:cs typeface="Calibri" panose="020F0502020204030204"/>
            </a:endParaRPr>
          </a:p>
          <a:p>
            <a:r>
              <a:rPr lang="en-US" dirty="0">
                <a:cs typeface="Calibri" panose="020F0502020204030204"/>
              </a:rPr>
              <a:t>At the end of December through May, will this get to us to where we need to go?</a:t>
            </a:r>
          </a:p>
          <a:p>
            <a:endParaRPr lang="en-US" dirty="0">
              <a:cs typeface="Calibri" panose="020F0502020204030204"/>
            </a:endParaRPr>
          </a:p>
          <a:p>
            <a:r>
              <a:rPr lang="en-US" dirty="0"/>
              <a:t>Without specific information about eligibility or award amounts, what is needed from a director’s perspective that would help to prepare? </a:t>
            </a:r>
            <a:endParaRPr lang="en-US">
              <a:cs typeface="Calibri"/>
            </a:endParaRPr>
          </a:p>
          <a:p>
            <a:r>
              <a:rPr lang="en-US" dirty="0"/>
              <a:t>What constraints are programs facing in terms of fiscal year planning? </a:t>
            </a:r>
            <a:endParaRPr lang="en-US" dirty="0">
              <a:cs typeface="Calibri"/>
            </a:endParaRPr>
          </a:p>
          <a:p>
            <a:endParaRPr lang="en-US" dirty="0"/>
          </a:p>
          <a:p>
            <a:r>
              <a:rPr lang="en-US" dirty="0"/>
              <a:t>Add why do you think folks have previously chosen not to apply? How could we reach those folks? Feeling like people may get tricked- think about how to reassure people.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10</a:t>
            </a:fld>
            <a:endParaRPr lang="en-US"/>
          </a:p>
        </p:txBody>
      </p:sp>
    </p:spTree>
    <p:extLst>
      <p:ext uri="{BB962C8B-B14F-4D97-AF65-F5344CB8AC3E}">
        <p14:creationId xmlns:p14="http://schemas.microsoft.com/office/powerpoint/2010/main" val="1737382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Trish</a:t>
            </a:r>
            <a:endParaRPr lang="en-US" sz="1200" dirty="0">
              <a:effectLst/>
              <a:latin typeface="+mn-lt"/>
              <a:cs typeface="Calibri"/>
            </a:endParaRPr>
          </a:p>
          <a:p>
            <a:endParaRPr lang="en-US" sz="1200" dirty="0">
              <a:effectLst/>
              <a:latin typeface="+mn-lt"/>
            </a:endParaRPr>
          </a:p>
          <a:p>
            <a:r>
              <a:rPr lang="en-US" dirty="0">
                <a:cs typeface="Calibri"/>
              </a:rPr>
              <a:t>We also want to revisit our equity check and discuss how equity is being centered in our communications plan. I'll read through these to remind us of the equity considerations:</a:t>
            </a:r>
          </a:p>
          <a:p>
            <a:endParaRPr lang="en-US" dirty="0">
              <a:cs typeface="Calibri"/>
            </a:endParaRPr>
          </a:p>
          <a:p>
            <a:pPr marL="228600" indent="-228600">
              <a:spcBef>
                <a:spcPts val="600"/>
              </a:spcBef>
              <a:spcAft>
                <a:spcPts val="600"/>
              </a:spcAft>
              <a:buFont typeface="Arial"/>
              <a:buChar char="•"/>
            </a:pPr>
            <a:r>
              <a:rPr lang="en-US" dirty="0"/>
              <a:t>Center children and families, especially the </a:t>
            </a:r>
            <a:r>
              <a:rPr lang="en-US" u="sng" dirty="0">
                <a:hlinkClick r:id="rId3"/>
              </a:rPr>
              <a:t>ELC priority populations</a:t>
            </a:r>
            <a:r>
              <a:rPr lang="en-US" u="sng" dirty="0"/>
              <a:t>,</a:t>
            </a:r>
            <a:r>
              <a:rPr lang="en-US" dirty="0"/>
              <a:t> focusing on racial equity</a:t>
            </a:r>
            <a:endParaRPr lang="en-US" dirty="0">
              <a:cs typeface="Calibri"/>
            </a:endParaRPr>
          </a:p>
          <a:p>
            <a:pPr marL="228600" indent="-228600">
              <a:spcBef>
                <a:spcPts val="600"/>
              </a:spcBef>
              <a:spcAft>
                <a:spcPts val="600"/>
              </a:spcAft>
              <a:buFont typeface="Arial"/>
              <a:buChar char="•"/>
            </a:pPr>
            <a:r>
              <a:rPr lang="en-US" dirty="0"/>
              <a:t>Focus on the needs and priorities of historically disenfranchised children and families, providers, workforce, and communities</a:t>
            </a:r>
            <a:endParaRPr lang="en-US" dirty="0">
              <a:cs typeface="Calibri"/>
            </a:endParaRPr>
          </a:p>
          <a:p>
            <a:pPr marL="228600" indent="-228600">
              <a:spcBef>
                <a:spcPts val="600"/>
              </a:spcBef>
              <a:spcAft>
                <a:spcPts val="600"/>
              </a:spcAft>
              <a:buFont typeface="Arial"/>
              <a:buChar char="•"/>
            </a:pPr>
            <a:r>
              <a:rPr lang="en-US" dirty="0"/>
              <a:t>Consider how our decisions may benefit or harm historically disenfranchised children and families, providers, workforce, and communities</a:t>
            </a:r>
            <a:endParaRPr lang="en-US" dirty="0">
              <a:cs typeface="Calibri"/>
            </a:endParaRPr>
          </a:p>
          <a:p>
            <a:pPr marL="228600" indent="-228600">
              <a:spcBef>
                <a:spcPts val="600"/>
              </a:spcBef>
              <a:spcAft>
                <a:spcPts val="600"/>
              </a:spcAft>
              <a:buFont typeface="Arial"/>
              <a:buChar char="•"/>
            </a:pPr>
            <a:r>
              <a:rPr lang="en-US" dirty="0"/>
              <a:t>Seek the expertise and input from stakeholders already engaged with our historically disenfranchised children and families, providers, workforce, and communities</a:t>
            </a:r>
            <a:endParaRPr lang="en-US" dirty="0">
              <a:cs typeface="Calibri"/>
            </a:endParaRPr>
          </a:p>
          <a:p>
            <a:pPr marL="228600" indent="-228600">
              <a:spcBef>
                <a:spcPts val="600"/>
              </a:spcBef>
              <a:spcAft>
                <a:spcPts val="600"/>
              </a:spcAft>
              <a:buFont typeface="Arial"/>
              <a:buChar char="•"/>
            </a:pPr>
            <a:r>
              <a:rPr lang="en-US" dirty="0"/>
              <a:t>Where, consider data that provides insight into the relative impact on historically disenfranchised children and families, providers, workforce, and communities</a:t>
            </a:r>
            <a:endParaRPr lang="en-US" dirty="0">
              <a:cs typeface="Calibri"/>
            </a:endParaRPr>
          </a:p>
          <a:p>
            <a:endParaRPr lang="en-US" dirty="0">
              <a:cs typeface="Calibri"/>
            </a:endParaRPr>
          </a:p>
          <a:p>
            <a:r>
              <a:rPr lang="en-US" dirty="0">
                <a:cs typeface="Calibri"/>
              </a:rPr>
              <a:t>With these in mind, we'll take a look at some approaches we've developed to ensure equity in our communication strategy and to hear your feedback and input. </a:t>
            </a:r>
            <a:endParaRPr lang="en-US" dirty="0"/>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11</a:t>
            </a:fld>
            <a:endParaRPr lang="en-US"/>
          </a:p>
        </p:txBody>
      </p:sp>
    </p:spTree>
    <p:extLst>
      <p:ext uri="{BB962C8B-B14F-4D97-AF65-F5344CB8AC3E}">
        <p14:creationId xmlns:p14="http://schemas.microsoft.com/office/powerpoint/2010/main" val="670497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Trish</a:t>
            </a:r>
            <a:endParaRPr lang="en-US" dirty="0"/>
          </a:p>
          <a:p>
            <a:endParaRPr lang="en-US" dirty="0">
              <a:cs typeface="Calibri"/>
            </a:endParaRPr>
          </a:p>
          <a:p>
            <a:r>
              <a:rPr lang="en-US" dirty="0">
                <a:cs typeface="Calibri"/>
              </a:rPr>
              <a:t>The communications strategy will honor the equity considerations we just reviewed in the following ways:</a:t>
            </a:r>
          </a:p>
          <a:p>
            <a:endParaRPr lang="en-US" dirty="0">
              <a:cs typeface="Calibri"/>
            </a:endParaRPr>
          </a:p>
          <a:p>
            <a:pPr marL="285750" indent="-285750">
              <a:lnSpc>
                <a:spcPct val="130000"/>
              </a:lnSpc>
              <a:buFont typeface="Arial,Sans-Serif"/>
              <a:buChar char="•"/>
            </a:pPr>
            <a:r>
              <a:rPr lang="en-US" dirty="0"/>
              <a:t>All materials will be shared in English and Spanish and IDHS will engage organizations that work with Spanish-speaking providers to craft materials </a:t>
            </a:r>
            <a:endParaRPr lang="en-US" dirty="0">
              <a:cs typeface="Calibri"/>
            </a:endParaRPr>
          </a:p>
          <a:p>
            <a:pPr marL="285750" indent="-285750">
              <a:lnSpc>
                <a:spcPct val="130000"/>
              </a:lnSpc>
              <a:buFont typeface="Arial,Sans-Serif"/>
              <a:buChar char="•"/>
            </a:pPr>
            <a:r>
              <a:rPr lang="en-US" dirty="0"/>
              <a:t>Materials will acknowledge and explain differences for family child care homes</a:t>
            </a:r>
            <a:endParaRPr lang="en-US" dirty="0">
              <a:cs typeface="Calibri"/>
            </a:endParaRPr>
          </a:p>
          <a:p>
            <a:pPr marL="285750" indent="-285750">
              <a:lnSpc>
                <a:spcPct val="130000"/>
              </a:lnSpc>
              <a:buFont typeface="Arial,Sans-Serif"/>
              <a:buChar char="•"/>
            </a:pPr>
            <a:r>
              <a:rPr lang="en-US" dirty="0"/>
              <a:t>Materials will clearly explain concepts with straightforward language and IDHS will ask providers to review messaging prior to distribution. Specifically, we plan to pull together a small group of providers to review specific messages that communicate the purpose and specific information about Smart Start.</a:t>
            </a:r>
            <a:endParaRPr lang="en-US" dirty="0">
              <a:cs typeface="Calibri"/>
            </a:endParaRPr>
          </a:p>
          <a:p>
            <a:endParaRPr lang="en-US" dirty="0">
              <a:cs typeface="Calibri"/>
            </a:endParaRPr>
          </a:p>
          <a:p>
            <a:r>
              <a:rPr lang="en-US" dirty="0">
                <a:cs typeface="Calibri"/>
              </a:rPr>
              <a:t>Now, we're going to return to the Padlet to hear from you: How</a:t>
            </a:r>
            <a:r>
              <a:rPr lang="en-US" dirty="0"/>
              <a:t> should communication materials look and be shared to reach providers with the least awareness or access to grants? What’s missing here?</a:t>
            </a:r>
            <a:endParaRPr lang="en-US" dirty="0">
              <a:cs typeface="Calibri"/>
            </a:endParaRPr>
          </a:p>
          <a:p>
            <a:endParaRPr lang="en-US" dirty="0">
              <a:cs typeface="Calibri"/>
            </a:endParaRPr>
          </a:p>
          <a:p>
            <a:r>
              <a:rPr lang="en-US" dirty="0">
                <a:cs typeface="Calibri"/>
              </a:rPr>
              <a:t>--------</a:t>
            </a:r>
            <a:endParaRPr lang="en-US" dirty="0"/>
          </a:p>
          <a:p>
            <a:r>
              <a:rPr lang="en-US" dirty="0"/>
              <a:t>Discussion Questions:</a:t>
            </a:r>
            <a:endParaRPr lang="en-US" dirty="0">
              <a:cs typeface="Calibri"/>
            </a:endParaRPr>
          </a:p>
          <a:p>
            <a:r>
              <a:rPr lang="en-US" dirty="0"/>
              <a:t>Without specific information about eligibility or award amounts, what is needed from a director’s perspective that would help to prepare? </a:t>
            </a:r>
            <a:endParaRPr lang="en-US" dirty="0">
              <a:cs typeface="Calibri" panose="020F0502020204030204"/>
            </a:endParaRPr>
          </a:p>
          <a:p>
            <a:pPr lvl="1"/>
            <a:endParaRPr lang="en-US" dirty="0">
              <a:cs typeface="Calibri" panose="020F0502020204030204"/>
            </a:endParaRPr>
          </a:p>
          <a:p>
            <a:r>
              <a:rPr lang="en-US" dirty="0"/>
              <a:t>What constraints are programs facing in terms of fiscal year planning?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12</a:t>
            </a:fld>
            <a:endParaRPr lang="en-US"/>
          </a:p>
        </p:txBody>
      </p:sp>
    </p:spTree>
    <p:extLst>
      <p:ext uri="{BB962C8B-B14F-4D97-AF65-F5344CB8AC3E}">
        <p14:creationId xmlns:p14="http://schemas.microsoft.com/office/powerpoint/2010/main" val="2253791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Trish</a:t>
            </a:r>
          </a:p>
          <a:p>
            <a:endParaRPr lang="en-US" dirty="0">
              <a:cs typeface="Calibri"/>
            </a:endParaRPr>
          </a:p>
          <a:p>
            <a:r>
              <a:rPr lang="en-US">
                <a:cs typeface="Calibri"/>
              </a:rPr>
              <a:t>Now that we’ve shared our communication </a:t>
            </a:r>
            <a:r>
              <a:rPr lang="en-US" dirty="0">
                <a:cs typeface="Calibri"/>
              </a:rPr>
              <a:t>plan </a:t>
            </a:r>
            <a:r>
              <a:rPr lang="en-US">
                <a:cs typeface="Calibri"/>
              </a:rPr>
              <a:t>and strategy for </a:t>
            </a:r>
            <a:r>
              <a:rPr lang="en-US" dirty="0">
                <a:cs typeface="Calibri"/>
              </a:rPr>
              <a:t>Smart Start</a:t>
            </a:r>
            <a:r>
              <a:rPr lang="en-US">
                <a:cs typeface="Calibri"/>
              </a:rPr>
              <a:t>, we'll transition to discuss our Outreach </a:t>
            </a:r>
            <a:r>
              <a:rPr lang="en-US" dirty="0">
                <a:cs typeface="Calibri"/>
              </a:rPr>
              <a:t>plan</a:t>
            </a:r>
            <a:r>
              <a:rPr lang="en-US">
                <a:cs typeface="Calibri"/>
              </a:rPr>
              <a:t>.</a:t>
            </a:r>
            <a:r>
              <a:rPr lang="en-US" dirty="0">
                <a:cs typeface="Calibri"/>
              </a:rPr>
              <a:t> </a:t>
            </a:r>
            <a:r>
              <a:rPr lang="en-US">
                <a:cs typeface="Calibri"/>
              </a:rPr>
              <a:t> (TR edit 12.8.23)</a:t>
            </a:r>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13</a:t>
            </a:fld>
            <a:endParaRPr lang="en-US"/>
          </a:p>
        </p:txBody>
      </p:sp>
    </p:spTree>
    <p:extLst>
      <p:ext uri="{BB962C8B-B14F-4D97-AF65-F5344CB8AC3E}">
        <p14:creationId xmlns:p14="http://schemas.microsoft.com/office/powerpoint/2010/main" val="1111485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Trish</a:t>
            </a:r>
          </a:p>
          <a:p>
            <a:endParaRPr lang="en-US" dirty="0">
              <a:cs typeface="Calibri"/>
            </a:endParaRPr>
          </a:p>
          <a:p>
            <a:r>
              <a:rPr lang="en-US" dirty="0">
                <a:cs typeface="Calibri"/>
              </a:rPr>
              <a:t>Keeping in mind our goals to equitably reach providers, the following types of organizations will be important in supporting communication development and outreach:</a:t>
            </a:r>
          </a:p>
          <a:p>
            <a:pPr marL="285750" indent="-285750">
              <a:buFont typeface="Arial"/>
              <a:buChar char="•"/>
            </a:pPr>
            <a:r>
              <a:rPr lang="en-US" dirty="0">
                <a:cs typeface="Calibri"/>
              </a:rPr>
              <a:t>State agencies</a:t>
            </a:r>
          </a:p>
          <a:p>
            <a:pPr marL="285750" indent="-285750">
              <a:buFont typeface="Arial"/>
              <a:buChar char="•"/>
            </a:pPr>
            <a:r>
              <a:rPr lang="en-US" dirty="0">
                <a:cs typeface="Calibri"/>
              </a:rPr>
              <a:t>Partner and advocacy organization</a:t>
            </a:r>
          </a:p>
          <a:p>
            <a:pPr marL="285750" indent="-285750">
              <a:buFont typeface="Arial"/>
              <a:buChar char="•"/>
            </a:pPr>
            <a:r>
              <a:rPr lang="en-US" dirty="0">
                <a:cs typeface="Calibri"/>
              </a:rPr>
              <a:t>CCR&amp;Rs and Birth to Five Councils</a:t>
            </a:r>
          </a:p>
          <a:p>
            <a:pPr marL="285750" indent="-285750">
              <a:buFont typeface="Arial"/>
              <a:buChar char="•"/>
            </a:pPr>
            <a:r>
              <a:rPr lang="en-US" dirty="0">
                <a:cs typeface="Calibri"/>
              </a:rPr>
              <a:t>Publicly convened councils and committees</a:t>
            </a:r>
          </a:p>
          <a:p>
            <a:pPr marL="285750" indent="-285750">
              <a:buFont typeface="Arial"/>
              <a:buChar char="•"/>
            </a:pPr>
            <a:r>
              <a:rPr lang="en-US" dirty="0">
                <a:cs typeface="Calibri"/>
              </a:rPr>
              <a:t>Provider and educator groups</a:t>
            </a:r>
          </a:p>
          <a:p>
            <a:pPr marL="285750" indent="-285750">
              <a:buFont typeface="Arial"/>
              <a:buChar char="•"/>
            </a:pPr>
            <a:r>
              <a:rPr lang="en-US" dirty="0">
                <a:cs typeface="Calibri"/>
              </a:rPr>
              <a:t>Associations and membership groups</a:t>
            </a:r>
          </a:p>
          <a:p>
            <a:endParaRPr lang="en-US" dirty="0">
              <a:cs typeface="Calibri"/>
            </a:endParaRPr>
          </a:p>
          <a:p>
            <a:r>
              <a:rPr lang="en-US" dirty="0">
                <a:cs typeface="Calibri"/>
              </a:rPr>
              <a:t>IDHS has partnered with many of these groups in the past, including in the focus groups, and recognizes the value of establishing partnerships and continuing these relationships. </a:t>
            </a:r>
          </a:p>
          <a:p>
            <a:endParaRPr lang="en-US"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14</a:t>
            </a:fld>
            <a:endParaRPr lang="en-US"/>
          </a:p>
        </p:txBody>
      </p:sp>
    </p:spTree>
    <p:extLst>
      <p:ext uri="{BB962C8B-B14F-4D97-AF65-F5344CB8AC3E}">
        <p14:creationId xmlns:p14="http://schemas.microsoft.com/office/powerpoint/2010/main" val="1062130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Trish</a:t>
            </a:r>
            <a:endParaRPr lang="en-US" dirty="0">
              <a:cs typeface="Calibri"/>
            </a:endParaRPr>
          </a:p>
          <a:p>
            <a:endParaRPr lang="en-US" dirty="0"/>
          </a:p>
          <a:p>
            <a:r>
              <a:rPr lang="en-US" dirty="0">
                <a:cs typeface="Calibri" panose="020F0502020204030204"/>
              </a:rPr>
              <a:t>Thinking beyond types of organization that will help with outreach, we're also considering the various mediums for sharing information, including:</a:t>
            </a:r>
            <a:endParaRPr lang="en-US" dirty="0"/>
          </a:p>
          <a:p>
            <a:pPr marL="171450" indent="-171450">
              <a:lnSpc>
                <a:spcPct val="90000"/>
              </a:lnSpc>
              <a:spcBef>
                <a:spcPts val="1000"/>
              </a:spcBef>
              <a:buFont typeface="Arial"/>
              <a:buChar char="•"/>
            </a:pPr>
            <a:r>
              <a:rPr lang="en-US" dirty="0"/>
              <a:t>INCCRRA and Gateways to Opportunity websites</a:t>
            </a:r>
            <a:endParaRPr lang="en-US" dirty="0">
              <a:cs typeface="Calibri"/>
            </a:endParaRPr>
          </a:p>
          <a:p>
            <a:pPr marL="171450" indent="-171450">
              <a:lnSpc>
                <a:spcPct val="90000"/>
              </a:lnSpc>
              <a:spcBef>
                <a:spcPts val="1000"/>
              </a:spcBef>
              <a:buFont typeface="Arial"/>
              <a:buChar char="•"/>
            </a:pPr>
            <a:r>
              <a:rPr lang="en-US" dirty="0"/>
              <a:t>IDHS and Illinois Cares for Kids websites</a:t>
            </a:r>
            <a:endParaRPr lang="en-US" dirty="0">
              <a:cs typeface="Calibri"/>
            </a:endParaRPr>
          </a:p>
          <a:p>
            <a:pPr marL="171450" indent="-171450">
              <a:lnSpc>
                <a:spcPct val="90000"/>
              </a:lnSpc>
              <a:spcBef>
                <a:spcPts val="1000"/>
              </a:spcBef>
              <a:buFont typeface="Arial"/>
              <a:buChar char="•"/>
            </a:pPr>
            <a:r>
              <a:rPr lang="en-US" dirty="0"/>
              <a:t>Social media and Facebook groups </a:t>
            </a:r>
            <a:endParaRPr lang="en-US" dirty="0">
              <a:cs typeface="Calibri"/>
            </a:endParaRPr>
          </a:p>
          <a:p>
            <a:pPr marL="171450" indent="-171450">
              <a:lnSpc>
                <a:spcPct val="90000"/>
              </a:lnSpc>
              <a:spcBef>
                <a:spcPts val="1000"/>
              </a:spcBef>
              <a:buFont typeface="Arial"/>
              <a:buChar char="•"/>
            </a:pPr>
            <a:r>
              <a:rPr lang="en-US" dirty="0"/>
              <a:t>Paid advertisements </a:t>
            </a:r>
            <a:endParaRPr lang="en-US" dirty="0">
              <a:cs typeface="Calibri"/>
            </a:endParaRPr>
          </a:p>
          <a:p>
            <a:pPr marL="171450" indent="-171450">
              <a:lnSpc>
                <a:spcPct val="90000"/>
              </a:lnSpc>
              <a:spcBef>
                <a:spcPts val="1000"/>
              </a:spcBef>
              <a:buFont typeface="Arial"/>
              <a:buChar char="•"/>
            </a:pPr>
            <a:r>
              <a:rPr lang="en-US" dirty="0"/>
              <a:t>Organizations’ newsletters and communication materials</a:t>
            </a:r>
            <a:endParaRPr lang="en-US" dirty="0">
              <a:cs typeface="Calibri" panose="020F0502020204030204"/>
            </a:endParaRPr>
          </a:p>
          <a:p>
            <a:endParaRPr lang="en-US" dirty="0">
              <a:cs typeface="Calibri" panose="020F0502020204030204"/>
            </a:endParaRPr>
          </a:p>
          <a:p>
            <a:r>
              <a:rPr lang="en-US" dirty="0">
                <a:cs typeface="Calibri" panose="020F0502020204030204"/>
              </a:rPr>
              <a:t>The outreach plan honors our equity considerations by ensuring that materials are shared with a variety of organizations and in various mediums that are connected to different stakeholder groups. </a:t>
            </a:r>
          </a:p>
          <a:p>
            <a:endParaRPr lang="en-US" dirty="0">
              <a:cs typeface="Calibri" panose="020F0502020204030204"/>
            </a:endParaRPr>
          </a:p>
          <a:p>
            <a:r>
              <a:rPr lang="en-US" dirty="0">
                <a:cs typeface="Calibri" panose="020F0502020204030204"/>
              </a:rPr>
              <a:t>IDHS is also identifying programs that were eligible for previous grants but did not apply. We will be reaching out to them and local CCR&amp;Rs to learn more about why they didn’t apply and to develop communication materials with audiences furthest from opportunity in mind.</a:t>
            </a:r>
          </a:p>
          <a:p>
            <a:endParaRPr lang="en-US" dirty="0">
              <a:cs typeface="Calibri" panose="020F0502020204030204"/>
            </a:endParaRPr>
          </a:p>
          <a:p>
            <a:r>
              <a:rPr lang="en-US" dirty="0">
                <a:cs typeface="Calibri" panose="020F0502020204030204"/>
              </a:rPr>
              <a:t>That being said, we want to hear your perspectives and will ask you to return to the Padlet to answer the following question: </a:t>
            </a:r>
            <a:r>
              <a:rPr lang="en-US" dirty="0"/>
              <a:t>A small number of eligible providers may still be unaware of previous grants or of Smart Start. What are you hearing about why this might be? [One note is that we are analyzing data to reach out to the folks who may still be unaware as well].</a:t>
            </a:r>
            <a:endParaRPr lang="en-US" dirty="0">
              <a:cs typeface="Calibri" panose="020F0502020204030204"/>
            </a:endParaRPr>
          </a:p>
          <a:p>
            <a:endParaRPr lang="en-US" dirty="0">
              <a:cs typeface="Calibri" panose="020F0502020204030204"/>
            </a:endParaRPr>
          </a:p>
          <a:p>
            <a:endParaRPr lang="en-US" dirty="0">
              <a:cs typeface="Calibri" panose="020F0502020204030204"/>
            </a:endParaRPr>
          </a:p>
          <a:p>
            <a:r>
              <a:rPr lang="en-US" dirty="0">
                <a:cs typeface="Calibri" panose="020F0502020204030204"/>
              </a:rPr>
              <a:t>---------</a:t>
            </a:r>
            <a:endParaRPr lang="en-US" dirty="0"/>
          </a:p>
          <a:p>
            <a:r>
              <a:rPr lang="en-US" dirty="0"/>
              <a:t>What is missing?</a:t>
            </a:r>
            <a:endParaRPr lang="en-US" dirty="0">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15</a:t>
            </a:fld>
            <a:endParaRPr lang="en-US"/>
          </a:p>
        </p:txBody>
      </p:sp>
    </p:spTree>
    <p:extLst>
      <p:ext uri="{BB962C8B-B14F-4D97-AF65-F5344CB8AC3E}">
        <p14:creationId xmlns:p14="http://schemas.microsoft.com/office/powerpoint/2010/main" val="2707009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Megan</a:t>
            </a:r>
          </a:p>
          <a:p>
            <a:endParaRPr lang="en-US" dirty="0"/>
          </a:p>
          <a:p>
            <a:r>
              <a:rPr lang="en-US">
                <a:cs typeface="Calibri"/>
              </a:rPr>
              <a:t>Thank you all for responding to the discussion questions in Padlet throughout the session. As we mentioned earlier, we'll now have a chance to discuss these same questions in small breakout groups where you can expand on your Padlet answers, or raise additional questions or thoughts. As a reminder here are the questions again:</a:t>
            </a:r>
          </a:p>
          <a:p>
            <a:endParaRPr lang="en-US"/>
          </a:p>
          <a:p>
            <a:pPr marL="171450" indent="-171450">
              <a:lnSpc>
                <a:spcPct val="120000"/>
              </a:lnSpc>
              <a:spcBef>
                <a:spcPts val="1000"/>
              </a:spcBef>
              <a:buFont typeface="Arial"/>
              <a:buChar char="•"/>
            </a:pPr>
            <a:r>
              <a:rPr lang="en-US"/>
              <a:t>What do providers and the early childhood community need to know or be aware of so that they are prepared for Smart Start Workforce Grants to roll out in SFY25?</a:t>
            </a:r>
            <a:endParaRPr lang="en-US">
              <a:cs typeface="Calibri"/>
            </a:endParaRPr>
          </a:p>
          <a:p>
            <a:pPr marL="171450" indent="-171450">
              <a:lnSpc>
                <a:spcPct val="120000"/>
              </a:lnSpc>
              <a:spcBef>
                <a:spcPts val="1000"/>
              </a:spcBef>
              <a:buFont typeface="Arial"/>
              <a:buChar char="•"/>
            </a:pPr>
            <a:r>
              <a:rPr lang="en-US"/>
              <a:t>How should communication materials look and be shared to reach providers with the least awareness or access to grants?</a:t>
            </a:r>
            <a:endParaRPr lang="en-US">
              <a:cs typeface="Calibri"/>
            </a:endParaRPr>
          </a:p>
          <a:p>
            <a:pPr marL="171450" indent="-171450">
              <a:lnSpc>
                <a:spcPct val="120000"/>
              </a:lnSpc>
              <a:spcBef>
                <a:spcPts val="1000"/>
              </a:spcBef>
              <a:buFont typeface="Arial"/>
              <a:buChar char="•"/>
            </a:pPr>
            <a:r>
              <a:rPr lang="en-US"/>
              <a:t>A small number of eligible providers may still be unaware of previous grants or of Smart Start. What are you hearing about why this might be?</a:t>
            </a:r>
            <a:endParaRPr lang="en-US">
              <a:cs typeface="Calibri"/>
            </a:endParaRPr>
          </a:p>
          <a:p>
            <a:pPr marL="171450" indent="-171450">
              <a:lnSpc>
                <a:spcPct val="120000"/>
              </a:lnSpc>
              <a:spcBef>
                <a:spcPts val="1000"/>
              </a:spcBef>
              <a:buFont typeface="Arial"/>
              <a:buChar char="•"/>
            </a:pPr>
            <a:endParaRPr lang="en-US">
              <a:cs typeface="Calibri"/>
            </a:endParaRPr>
          </a:p>
          <a:p>
            <a:pPr>
              <a:lnSpc>
                <a:spcPct val="120000"/>
              </a:lnSpc>
              <a:spcBef>
                <a:spcPts val="1000"/>
              </a:spcBef>
            </a:pPr>
            <a:r>
              <a:rPr lang="en-US">
                <a:cs typeface="Calibri"/>
              </a:rPr>
              <a:t>Instead of breaking out into groups by provider type, this time you'll be placed in "random" groups. We'll open breakout groups shortly and you'll automatically be taken to your group. You'll have about [insert minutes] to discuss. </a:t>
            </a:r>
          </a:p>
          <a:p>
            <a:r>
              <a:rPr lang="en-US">
                <a:cs typeface="Calibri"/>
              </a:rPr>
              <a:t>--------</a:t>
            </a:r>
            <a:endParaRPr lang="en-US"/>
          </a:p>
          <a:p>
            <a:r>
              <a:rPr lang="en-US" dirty="0"/>
              <a:t>Facilitators:</a:t>
            </a:r>
            <a:endParaRPr lang="en-US">
              <a:cs typeface="Calibri"/>
            </a:endParaRPr>
          </a:p>
          <a:p>
            <a:endParaRPr lang="en-US" dirty="0"/>
          </a:p>
          <a:p>
            <a:r>
              <a:rPr lang="en-US" dirty="0"/>
              <a:t>Lori</a:t>
            </a:r>
            <a:endParaRPr lang="en-US">
              <a:cs typeface="Calibri"/>
            </a:endParaRPr>
          </a:p>
          <a:p>
            <a:r>
              <a:rPr lang="en-US" dirty="0"/>
              <a:t>Sinthu</a:t>
            </a:r>
            <a:endParaRPr lang="en-US">
              <a:cs typeface="Calibri"/>
            </a:endParaRPr>
          </a:p>
          <a:p>
            <a:r>
              <a:rPr lang="en-US" dirty="0">
                <a:cs typeface="Calibri"/>
              </a:rPr>
              <a:t>Megan</a:t>
            </a:r>
          </a:p>
          <a:p>
            <a:endParaRPr lang="en-US">
              <a:cs typeface="Calibri"/>
            </a:endParaRPr>
          </a:p>
          <a:p>
            <a:endParaRPr lang="en-US" dirty="0"/>
          </a:p>
          <a:p>
            <a:endParaRPr lang="en-US" dirty="0"/>
          </a:p>
          <a:p>
            <a:r>
              <a:rPr lang="en-US" dirty="0"/>
              <a:t>Sharing</a:t>
            </a:r>
            <a:r>
              <a:rPr lang="en-US"/>
              <a:t> </a:t>
            </a:r>
            <a:r>
              <a:rPr lang="en-US" dirty="0"/>
              <a:t> Padlet link at the beginning and then further discuss with small groups. Random groups to mix up perspectives?</a:t>
            </a:r>
            <a:endParaRPr lang="en-US">
              <a:cs typeface="Calibri"/>
            </a:endParaRPr>
          </a:p>
          <a:p>
            <a:pPr>
              <a:buFont typeface="Calibri Light" panose="020F0302020204030204"/>
            </a:pPr>
            <a:endParaRPr lang="en-US" dirty="0">
              <a:cs typeface="Calibri" panose="020F0502020204030204"/>
            </a:endParaRPr>
          </a:p>
          <a:p>
            <a:pPr marL="647799" lvl="1" indent="-176673">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16</a:t>
            </a:fld>
            <a:endParaRPr lang="en-US"/>
          </a:p>
        </p:txBody>
      </p:sp>
    </p:spTree>
    <p:extLst>
      <p:ext uri="{BB962C8B-B14F-4D97-AF65-F5344CB8AC3E}">
        <p14:creationId xmlns:p14="http://schemas.microsoft.com/office/powerpoint/2010/main" val="3736394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Michelle</a:t>
            </a:r>
          </a:p>
          <a:p>
            <a:endParaRPr lang="en-US">
              <a:cs typeface="Calibri"/>
            </a:endParaRPr>
          </a:p>
          <a:p>
            <a:r>
              <a:rPr lang="en-US">
                <a:cs typeface="Calibri"/>
              </a:rPr>
              <a:t>Before we finish up the session, we want to share what to expect from our next meetings in 2024:</a:t>
            </a:r>
          </a:p>
          <a:p>
            <a:pPr marL="171450" indent="-171450">
              <a:lnSpc>
                <a:spcPct val="90000"/>
              </a:lnSpc>
              <a:spcBef>
                <a:spcPts val="1000"/>
              </a:spcBef>
              <a:buFont typeface="Arial"/>
              <a:buChar char="•"/>
            </a:pPr>
            <a:r>
              <a:rPr lang="en-US"/>
              <a:t>Additional information on Smart Start Workforce Grants training and technical assistance</a:t>
            </a:r>
          </a:p>
          <a:p>
            <a:pPr marL="171450" indent="-171450">
              <a:lnSpc>
                <a:spcPct val="90000"/>
              </a:lnSpc>
              <a:spcBef>
                <a:spcPts val="1000"/>
              </a:spcBef>
              <a:buFont typeface="Arial"/>
              <a:buChar char="•"/>
            </a:pPr>
            <a:r>
              <a:rPr lang="en-US"/>
              <a:t>Smart Start Workforce Grants parameters including eligibility and award amounts</a:t>
            </a:r>
          </a:p>
          <a:p>
            <a:pPr marL="171450" indent="-171450">
              <a:lnSpc>
                <a:spcPct val="90000"/>
              </a:lnSpc>
              <a:spcBef>
                <a:spcPts val="1000"/>
              </a:spcBef>
              <a:buFont typeface="Arial"/>
              <a:buChar char="•"/>
            </a:pPr>
            <a:r>
              <a:rPr lang="en-US"/>
              <a:t>Planning for Smart Start Quality Support and Layered Funding</a:t>
            </a:r>
          </a:p>
          <a:p>
            <a:endParaRPr lang="en-US">
              <a:cs typeface="Calibri"/>
            </a:endParaRPr>
          </a:p>
          <a:p>
            <a:r>
              <a:rPr lang="en-US">
                <a:cs typeface="Calibri"/>
              </a:rPr>
              <a:t>On the next slide, we'll briefly preview training and technical assistance supports.</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17</a:t>
            </a:fld>
            <a:endParaRPr lang="en-US"/>
          </a:p>
        </p:txBody>
      </p:sp>
    </p:spTree>
    <p:extLst>
      <p:ext uri="{BB962C8B-B14F-4D97-AF65-F5344CB8AC3E}">
        <p14:creationId xmlns:p14="http://schemas.microsoft.com/office/powerpoint/2010/main" val="3851601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Michelle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defRPr/>
            </a:pPr>
            <a:r>
              <a:rPr lang="en-US" dirty="0"/>
              <a:t>IDHS is determining training and technical assistance needs for Smart Start and will likely support providers to:</a:t>
            </a:r>
            <a:endParaRPr lang="en-US" dirty="0">
              <a:cs typeface="Calibri"/>
            </a:endParaRPr>
          </a:p>
          <a:p>
            <a:pPr>
              <a:defRPr/>
            </a:pPr>
            <a:endParaRPr lang="en-US">
              <a:cs typeface="Calibri" panose="020F0502020204030204"/>
            </a:endParaRPr>
          </a:p>
          <a:p>
            <a:pPr marL="628650" lvl="1" indent="-171450">
              <a:lnSpc>
                <a:spcPct val="120000"/>
              </a:lnSpc>
              <a:spcBef>
                <a:spcPts val="500"/>
              </a:spcBef>
              <a:buFont typeface="Arial"/>
              <a:buChar char="•"/>
              <a:defRPr/>
            </a:pPr>
            <a:r>
              <a:rPr lang="en-US"/>
              <a:t>Understand whether they are eligible for the grant</a:t>
            </a:r>
            <a:endParaRPr lang="en-US">
              <a:cs typeface="Calibri" panose="020F0502020204030204"/>
            </a:endParaRPr>
          </a:p>
          <a:p>
            <a:pPr marL="628650" lvl="1" indent="-171450">
              <a:lnSpc>
                <a:spcPct val="120000"/>
              </a:lnSpc>
              <a:spcBef>
                <a:spcPts val="500"/>
              </a:spcBef>
              <a:buFont typeface="Arial"/>
              <a:buChar char="•"/>
              <a:defRPr/>
            </a:pPr>
            <a:r>
              <a:rPr lang="en-US"/>
              <a:t>Complete applications</a:t>
            </a:r>
            <a:endParaRPr lang="en-US">
              <a:cs typeface="Calibri" panose="020F0502020204030204"/>
            </a:endParaRPr>
          </a:p>
          <a:p>
            <a:pPr marL="628650" lvl="1" indent="-171450">
              <a:lnSpc>
                <a:spcPct val="120000"/>
              </a:lnSpc>
              <a:spcBef>
                <a:spcPts val="500"/>
              </a:spcBef>
              <a:buFont typeface="Arial"/>
              <a:buChar char="•"/>
              <a:defRPr/>
            </a:pPr>
            <a:r>
              <a:rPr lang="en-US"/>
              <a:t>Anticipate the grants’ impact on their budget</a:t>
            </a:r>
            <a:endParaRPr lang="en-US">
              <a:cs typeface="Calibri" panose="020F0502020204030204"/>
            </a:endParaRPr>
          </a:p>
          <a:p>
            <a:pPr marL="628650" lvl="1" indent="-171450">
              <a:lnSpc>
                <a:spcPct val="120000"/>
              </a:lnSpc>
              <a:spcBef>
                <a:spcPts val="500"/>
              </a:spcBef>
              <a:buFont typeface="Arial"/>
              <a:buChar char="•"/>
              <a:defRPr/>
            </a:pPr>
            <a:r>
              <a:rPr lang="en-US"/>
              <a:t>Prepare for accountability and reporting requirements</a:t>
            </a:r>
            <a:endParaRPr lang="en-US">
              <a:cs typeface="Calibri"/>
            </a:endParaRPr>
          </a:p>
          <a:p>
            <a:pPr marL="628650" lvl="1" indent="-171450">
              <a:lnSpc>
                <a:spcPct val="120000"/>
              </a:lnSpc>
              <a:spcBef>
                <a:spcPts val="500"/>
              </a:spcBef>
              <a:buFont typeface="Arial"/>
              <a:buChar char="•"/>
              <a:defRPr/>
            </a:pPr>
            <a:endParaRPr lang="en-US">
              <a:cs typeface="Calibri"/>
            </a:endParaRPr>
          </a:p>
          <a:p>
            <a:pPr>
              <a:defRPr/>
            </a:pPr>
            <a:endParaRPr lang="en-US">
              <a:cs typeface="Calibri"/>
            </a:endParaRPr>
          </a:p>
          <a:p>
            <a:pPr>
              <a:defRPr/>
            </a:pPr>
            <a:r>
              <a:rPr lang="en-US">
                <a:cs typeface="Calibri"/>
              </a:rPr>
              <a:t>----------</a:t>
            </a:r>
            <a:endParaRPr lang="en-US"/>
          </a:p>
          <a:p>
            <a:pPr>
              <a:defRPr/>
            </a:pPr>
            <a:r>
              <a:rPr lang="en-US"/>
              <a:t>Awareness vs. helping people complete the applications. </a:t>
            </a:r>
            <a:endParaRPr lang="en-US">
              <a:cs typeface="Calibri" panose="020F0502020204030204"/>
            </a:endParaRPr>
          </a:p>
          <a:p>
            <a:pPr>
              <a:defRPr/>
            </a:pPr>
            <a:r>
              <a:rPr lang="en-US"/>
              <a:t>We will be working with the CCR&amp;Rs on materials and getting staff up to speed. </a:t>
            </a: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t>Provider should know whether there will be workshops from IDHS to go over the grant parameters, application process and time for questions" Maybe we share that we </a:t>
            </a:r>
            <a:endParaRPr lang="en-US">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t>heard this from last time, and the question is what else might be needed?</a:t>
            </a:r>
            <a:endParaRPr lang="en-US">
              <a:cs typeface="Calibri" panose="020F0502020204030204"/>
            </a:endParaRPr>
          </a:p>
          <a:p>
            <a:endParaRPr lang="en-US"/>
          </a:p>
        </p:txBody>
      </p:sp>
      <p:sp>
        <p:nvSpPr>
          <p:cNvPr id="4" name="Slide Number Placeholder 3"/>
          <p:cNvSpPr>
            <a:spLocks noGrp="1"/>
          </p:cNvSpPr>
          <p:nvPr>
            <p:ph type="sldNum" sz="quarter" idx="5"/>
          </p:nvPr>
        </p:nvSpPr>
        <p:spPr/>
        <p:txBody>
          <a:bodyPr/>
          <a:lstStyle/>
          <a:p>
            <a:fld id="{F25490C2-7C91-C143-8C99-540B81EFBE60}" type="slidenum">
              <a:rPr lang="en-US" smtClean="0"/>
              <a:t>18</a:t>
            </a:fld>
            <a:endParaRPr lang="en-US"/>
          </a:p>
        </p:txBody>
      </p:sp>
    </p:spTree>
    <p:extLst>
      <p:ext uri="{BB962C8B-B14F-4D97-AF65-F5344CB8AC3E}">
        <p14:creationId xmlns:p14="http://schemas.microsoft.com/office/powerpoint/2010/main" val="16579244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Bethany</a:t>
            </a:r>
            <a:endParaRPr lang="en-US" dirty="0">
              <a:cs typeface="Calibri"/>
            </a:endParaRPr>
          </a:p>
          <a:p>
            <a:endParaRPr lang="en-US" dirty="0"/>
          </a:p>
          <a:p>
            <a:r>
              <a:rPr lang="en-US" dirty="0"/>
              <a:t>We are looking forward to seeing you for our next meeting and plan to discuss training and technical assistance for Smart Start Workforce Grants.</a:t>
            </a:r>
            <a:endParaRPr lang="en-US" dirty="0">
              <a:cs typeface="Calibri"/>
            </a:endParaRPr>
          </a:p>
        </p:txBody>
      </p:sp>
      <p:sp>
        <p:nvSpPr>
          <p:cNvPr id="4" name="Slide Number Placeholder 3"/>
          <p:cNvSpPr>
            <a:spLocks noGrp="1"/>
          </p:cNvSpPr>
          <p:nvPr>
            <p:ph type="sldNum" sz="quarter" idx="5"/>
          </p:nvPr>
        </p:nvSpPr>
        <p:spPr/>
        <p:txBody>
          <a:bodyPr/>
          <a:lstStyle/>
          <a:p>
            <a:fld id="{DCB575EB-AB9B-4DE0-BCC7-D9E0664F3387}" type="slidenum">
              <a:rPr lang="en-US" smtClean="0"/>
              <a:t>19</a:t>
            </a:fld>
            <a:endParaRPr lang="en-US"/>
          </a:p>
        </p:txBody>
      </p:sp>
    </p:spTree>
    <p:extLst>
      <p:ext uri="{BB962C8B-B14F-4D97-AF65-F5344CB8AC3E}">
        <p14:creationId xmlns:p14="http://schemas.microsoft.com/office/powerpoint/2010/main" val="2966177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Bethany</a:t>
            </a:r>
          </a:p>
          <a:p>
            <a:endParaRPr lang="en-US"/>
          </a:p>
          <a:p>
            <a:r>
              <a:rPr lang="en-US"/>
              <a:t>Reminder we are recording. </a:t>
            </a:r>
            <a:endParaRPr lang="en-US">
              <a:cs typeface="Calibri"/>
            </a:endParaRPr>
          </a:p>
          <a:p>
            <a:endParaRPr lang="en-US"/>
          </a:p>
          <a:p>
            <a:pPr marL="171450" indent="-171450">
              <a:buFont typeface="Calibri"/>
              <a:buChar char="-"/>
            </a:pPr>
            <a:r>
              <a:rPr lang="en-US"/>
              <a:t>Today we are going to share a proposed communications strategy for Smart Start Workforce Grants and discuss planning for outreach to child care providers. Throughout the presentation you'll have opportunities to share your thoughts on Padlet, and at the end of the session we'll break out into small groups to further discuss and reflect on the Padlet responses. </a:t>
            </a:r>
            <a:endParaRPr lang="en-US" dirty="0"/>
          </a:p>
          <a:p>
            <a:pPr marL="171450" indent="-171450">
              <a:buFont typeface="Calibri"/>
              <a:buChar char="-"/>
            </a:pPr>
            <a:r>
              <a:rPr lang="en-US" dirty="0">
                <a:cs typeface="Calibri"/>
              </a:rPr>
              <a:t>I also want to mention that you may have noticed us using different names for these grants over the last few months, and we have settled on calling this program Smart Start Workforce Grants going forward.</a:t>
            </a:r>
            <a:endParaRPr lang="en-US">
              <a:cs typeface="Calibri"/>
            </a:endParaRPr>
          </a:p>
        </p:txBody>
      </p:sp>
      <p:sp>
        <p:nvSpPr>
          <p:cNvPr id="4" name="Slide Number Placeholder 3"/>
          <p:cNvSpPr>
            <a:spLocks noGrp="1"/>
          </p:cNvSpPr>
          <p:nvPr>
            <p:ph type="sldNum" sz="quarter" idx="5"/>
          </p:nvPr>
        </p:nvSpPr>
        <p:spPr/>
        <p:txBody>
          <a:bodyPr/>
          <a:lstStyle/>
          <a:p>
            <a:fld id="{08D7438F-2807-4D1C-8669-42A63646522E}" type="slidenum">
              <a:rPr lang="en-US" smtClean="0"/>
              <a:t>2</a:t>
            </a:fld>
            <a:endParaRPr lang="en-US"/>
          </a:p>
        </p:txBody>
      </p:sp>
    </p:spTree>
    <p:extLst>
      <p:ext uri="{BB962C8B-B14F-4D97-AF65-F5344CB8AC3E}">
        <p14:creationId xmlns:p14="http://schemas.microsoft.com/office/powerpoint/2010/main" val="406627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53">
              <a:defRPr/>
            </a:pPr>
            <a:r>
              <a:rPr lang="en-US" dirty="0"/>
              <a:t>Bethany</a:t>
            </a:r>
            <a:endParaRPr lang="en-US"/>
          </a:p>
          <a:p>
            <a:pPr defTabSz="942253">
              <a:defRPr/>
            </a:pPr>
            <a:endParaRPr lang="en-US"/>
          </a:p>
          <a:p>
            <a:pPr defTabSz="942253">
              <a:defRPr/>
            </a:pPr>
            <a:r>
              <a:rPr lang="en-US"/>
              <a:t>As a reminder, the role of the ad hoc advisory group is to:</a:t>
            </a:r>
            <a:endParaRPr lang="en-US" dirty="0">
              <a:cs typeface="Calibri"/>
            </a:endParaRPr>
          </a:p>
          <a:p>
            <a:pPr defTabSz="942253">
              <a:defRPr/>
            </a:pPr>
            <a:r>
              <a:rPr lang="en-US"/>
              <a:t>-build understanding and alignment on strategic intent and goals</a:t>
            </a:r>
            <a:endParaRPr lang="en-US" dirty="0">
              <a:cs typeface="Calibri"/>
            </a:endParaRPr>
          </a:p>
          <a:p>
            <a:pPr defTabSz="942253">
              <a:defRPr/>
            </a:pPr>
            <a:r>
              <a:rPr lang="en-US"/>
              <a:t>-provide input and feedback during the design process</a:t>
            </a:r>
            <a:endParaRPr lang="en-US" dirty="0">
              <a:cs typeface="Calibri"/>
            </a:endParaRPr>
          </a:p>
          <a:p>
            <a:pPr defTabSz="942253">
              <a:defRPr/>
            </a:pPr>
            <a:r>
              <a:rPr lang="en-US"/>
              <a:t>-review and pressure-test relevant cost analyses, and potential policy and administrative options</a:t>
            </a:r>
            <a:endParaRPr lang="en-US" dirty="0">
              <a:cs typeface="Calibri"/>
            </a:endParaRPr>
          </a:p>
          <a:p>
            <a:pPr defTabSz="942253">
              <a:defRPr/>
            </a:pPr>
            <a:r>
              <a:rPr lang="en-US"/>
              <a:t>-surface potential risks and opportunities</a:t>
            </a:r>
            <a:endParaRPr lang="en-US" dirty="0">
              <a:cs typeface="Calibri"/>
            </a:endParaRPr>
          </a:p>
          <a:p>
            <a:pPr defTabSz="942253">
              <a:defRPr/>
            </a:pPr>
            <a:r>
              <a:rPr lang="en-US"/>
              <a:t>-support plan development and champion it among stakeholders</a:t>
            </a:r>
            <a:endParaRPr lang="en-US" dirty="0">
              <a:cs typeface="Calibri"/>
            </a:endParaRPr>
          </a:p>
          <a:p>
            <a:pPr defTabSz="942253">
              <a:defRPr/>
            </a:pPr>
            <a:endParaRPr lang="en-US"/>
          </a:p>
        </p:txBody>
      </p:sp>
      <p:sp>
        <p:nvSpPr>
          <p:cNvPr id="4" name="Slide Number Placeholder 3"/>
          <p:cNvSpPr>
            <a:spLocks noGrp="1"/>
          </p:cNvSpPr>
          <p:nvPr>
            <p:ph type="sldNum" sz="quarter" idx="5"/>
          </p:nvPr>
        </p:nvSpPr>
        <p:spPr/>
        <p:txBody>
          <a:bodyPr/>
          <a:lstStyle/>
          <a:p>
            <a:fld id="{08D7438F-2807-4D1C-8669-42A63646522E}" type="slidenum">
              <a:rPr lang="en-US" smtClean="0"/>
              <a:t>3</a:t>
            </a:fld>
            <a:endParaRPr lang="en-US"/>
          </a:p>
        </p:txBody>
      </p:sp>
    </p:spTree>
    <p:extLst>
      <p:ext uri="{BB962C8B-B14F-4D97-AF65-F5344CB8AC3E}">
        <p14:creationId xmlns:p14="http://schemas.microsoft.com/office/powerpoint/2010/main" val="1557440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Bethany</a:t>
            </a:r>
            <a:endParaRPr lang="en-US"/>
          </a:p>
          <a:p>
            <a:endParaRPr lang="en-US"/>
          </a:p>
          <a:p>
            <a:pPr marL="171450" indent="-171450">
              <a:buFont typeface="Calibri"/>
              <a:buChar char="-"/>
            </a:pPr>
            <a:r>
              <a:rPr lang="en-US"/>
              <a:t>As you all know, this fiscal year- July 2023 to July 2024- is a transition year where we are designing Smart Start Child Care with your support and input. We have updated this slide as this work has evolved and this is our latest thinking. </a:t>
            </a:r>
            <a:endParaRPr lang="en-US">
              <a:cs typeface="Calibri"/>
            </a:endParaRPr>
          </a:p>
          <a:p>
            <a:pPr marL="171450" indent="-171450">
              <a:buFont typeface="Calibri"/>
              <a:buChar char="-"/>
            </a:pPr>
            <a:r>
              <a:rPr lang="en-US"/>
              <a:t>Last month, we wrapped up our discussions on Workforce Grant parameters and criteria.</a:t>
            </a:r>
            <a:endParaRPr lang="en-US">
              <a:cs typeface="Calibri"/>
            </a:endParaRPr>
          </a:p>
          <a:p>
            <a:pPr marL="171450" indent="-171450">
              <a:buFont typeface="Calibri"/>
              <a:buChar char="-"/>
            </a:pPr>
            <a:r>
              <a:rPr lang="en-US"/>
              <a:t>Today, we’ll introduce a proposed communications strategy and outreach plan. This plan is just a draft, and today we’d like your feedback on how to make it better. </a:t>
            </a:r>
            <a:endParaRPr lang="en-US">
              <a:cs typeface="Calibri"/>
            </a:endParaRPr>
          </a:p>
          <a:p>
            <a:pPr marL="171450" indent="-171450">
              <a:buFont typeface="Calibri"/>
              <a:buChar char="-"/>
            </a:pPr>
            <a:r>
              <a:rPr lang="en-US"/>
              <a:t>IDHS is beginning the budget preparation process for State Fiscal Year 2025 with the Governor’s Office, and the input that this committee had provided over the past several months will help to guide and shape budget proposals for Smart Start Child Care for next year. </a:t>
            </a:r>
            <a:endParaRPr lang="en-US">
              <a:cs typeface="Calibri"/>
            </a:endParaRPr>
          </a:p>
          <a:p>
            <a:pPr marL="171450" indent="-171450">
              <a:buFont typeface="Calibri"/>
              <a:buChar char="-"/>
            </a:pPr>
            <a:r>
              <a:rPr lang="en-US"/>
              <a:t>As I’ve said before, Smart Start Child Care doesn’t work if it doesn’t work for providers, and your input will help to build a Smart Start that works. </a:t>
            </a:r>
            <a:endParaRPr lang="en-US">
              <a:cs typeface="Calibri"/>
            </a:endParaRPr>
          </a:p>
          <a:p>
            <a:pPr marL="171450" indent="-171450">
              <a:buFont typeface="Calibri"/>
              <a:buChar char="-"/>
            </a:pPr>
            <a:r>
              <a:rPr lang="en-US"/>
              <a:t>As DHS supports with budget preparation internally over the next few months, we’ll spend our time together here discussing and gathering your input and feedback on communications, training, and technical assistance necessary to help child care providers take full advantage of Smart Start in the next fiscal year. </a:t>
            </a:r>
            <a:endParaRPr lang="en-US">
              <a:cs typeface="Calibri"/>
            </a:endParaRPr>
          </a:p>
          <a:p>
            <a:pPr marL="171450" indent="-171450">
              <a:buFont typeface="Calibri"/>
              <a:buChar char="-"/>
            </a:pPr>
            <a:r>
              <a:rPr lang="en-US"/>
              <a:t>Following the Governor’s Budget Address in February, we’ll be able to more specifically describe and discuss specifics around the Workforce Compensation program. </a:t>
            </a:r>
            <a:endParaRPr lang="en-US">
              <a:cs typeface="Calibri"/>
            </a:endParaRPr>
          </a:p>
          <a:p>
            <a:pPr marL="171450" indent="-171450">
              <a:buFont typeface="Calibri"/>
              <a:buChar char="-"/>
            </a:pPr>
            <a:r>
              <a:rPr lang="en-US"/>
              <a:t>We will also begin planning for Smart Start Quality Support and Layered Funding. </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08D7438F-2807-4D1C-8669-42A63646522E}" type="slidenum">
              <a:rPr lang="en-US" smtClean="0"/>
              <a:t>4</a:t>
            </a:fld>
            <a:endParaRPr lang="en-US"/>
          </a:p>
        </p:txBody>
      </p:sp>
    </p:spTree>
    <p:extLst>
      <p:ext uri="{BB962C8B-B14F-4D97-AF65-F5344CB8AC3E}">
        <p14:creationId xmlns:p14="http://schemas.microsoft.com/office/powerpoint/2010/main" val="1637127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j-lt"/>
                <a:cs typeface="Calibri Light"/>
              </a:rPr>
              <a:t>Bethany</a:t>
            </a:r>
          </a:p>
          <a:p>
            <a:endParaRPr lang="en-US" dirty="0">
              <a:latin typeface="+mj-lt"/>
              <a:cs typeface="Calibri Light"/>
            </a:endParaRPr>
          </a:p>
          <a:p>
            <a:r>
              <a:rPr lang="en-US" dirty="0">
                <a:latin typeface="+mj-lt"/>
                <a:cs typeface="Calibri Light"/>
              </a:rPr>
              <a:t>Let's begin by reflecting on the common themes and questions and concerns from our last session, where we shared rationale and data for the direction of Smart Start Workforce Grants. We heard that knowing eligibility and grant amounts is crucial for providers to plan upcoming budgets and staffing, and that there was a desire to know when and how providers will receive more detailed information on workforce grants. There was also interest in learning more about plans for training and technical assistance and how both centers and homes will be supported. </a:t>
            </a:r>
          </a:p>
          <a:p>
            <a:endParaRPr lang="en-US" dirty="0">
              <a:latin typeface="+mj-lt"/>
              <a:cs typeface="Calibri Light"/>
            </a:endParaRPr>
          </a:p>
          <a:p>
            <a:r>
              <a:rPr lang="en-US" dirty="0">
                <a:latin typeface="+mj-lt"/>
                <a:cs typeface="Calibri Light"/>
              </a:rPr>
              <a:t>We also discussed the governor's announcement for the new ECE agency and shared excitement over the potential for more streamlined systems. At the same time, some members raised questions about the implications of bringing various programs under one agency. </a:t>
            </a:r>
          </a:p>
          <a:p>
            <a:endParaRPr lang="en-US" dirty="0">
              <a:latin typeface="+mj-lt"/>
              <a:cs typeface="Calibri Light"/>
            </a:endParaRPr>
          </a:p>
          <a:p>
            <a:r>
              <a:rPr lang="en-US" dirty="0">
                <a:latin typeface="+mj-lt"/>
                <a:cs typeface="Calibri Light"/>
              </a:rPr>
              <a:t>Many of you also raised questions and concerns including:</a:t>
            </a:r>
          </a:p>
          <a:p>
            <a:pPr marL="171450" indent="-171450">
              <a:buFont typeface="Arial"/>
              <a:buChar char="•"/>
            </a:pPr>
            <a:r>
              <a:rPr lang="en-US" dirty="0">
                <a:latin typeface="+mj-lt"/>
                <a:cs typeface="Calibri Light"/>
              </a:rPr>
              <a:t>Wondering what accountability will look like to ensure grants are used for wages</a:t>
            </a:r>
          </a:p>
          <a:p>
            <a:pPr marL="171450" indent="-171450">
              <a:buFont typeface="Arial"/>
              <a:buChar char="•"/>
            </a:pPr>
            <a:r>
              <a:rPr lang="en-US" dirty="0">
                <a:latin typeface="+mj-lt"/>
                <a:cs typeface="Calibri Light"/>
              </a:rPr>
              <a:t>Interest in how the cost model will be kept up to date and how cost modeling works for homes</a:t>
            </a:r>
          </a:p>
          <a:p>
            <a:pPr marL="171450" indent="-171450">
              <a:buFont typeface="Arial"/>
              <a:buChar char="•"/>
            </a:pPr>
            <a:r>
              <a:rPr lang="en-US" dirty="0">
                <a:latin typeface="+mj-lt"/>
                <a:cs typeface="Calibri Light"/>
              </a:rPr>
              <a:t>Concerns around unintended consequences, such as increasing staff turnover in programs who do not receive grants</a:t>
            </a:r>
          </a:p>
          <a:p>
            <a:pPr marL="171450" indent="-171450">
              <a:buFont typeface="Arial"/>
              <a:buChar char="•"/>
            </a:pPr>
            <a:r>
              <a:rPr lang="en-US" dirty="0">
                <a:latin typeface="+mj-lt"/>
                <a:cs typeface="Calibri Light"/>
              </a:rPr>
              <a:t>And, if the restructuring to a new agency will include a review of existing policies and practices</a:t>
            </a:r>
          </a:p>
          <a:p>
            <a:pPr marL="171450" indent="-171450">
              <a:buFont typeface="Arial"/>
              <a:buChar char="•"/>
            </a:pPr>
            <a:endParaRPr lang="en-US" dirty="0">
              <a:latin typeface="+mj-lt"/>
              <a:cs typeface="Calibri Light"/>
            </a:endParaRPr>
          </a:p>
          <a:p>
            <a:r>
              <a:rPr lang="en-US" dirty="0">
                <a:latin typeface="+mj-lt"/>
                <a:cs typeface="Calibri Light"/>
              </a:rPr>
              <a:t>We are documenting your questions and using them to inform design and planning, even if we can’t address them right away. </a:t>
            </a:r>
          </a:p>
          <a:p>
            <a:endParaRPr lang="en-US" dirty="0">
              <a:latin typeface="+mj-lt"/>
              <a:cs typeface="Calibri Light"/>
            </a:endParaRPr>
          </a:p>
        </p:txBody>
      </p:sp>
      <p:sp>
        <p:nvSpPr>
          <p:cNvPr id="4" name="Slide Number Placeholder 3"/>
          <p:cNvSpPr>
            <a:spLocks noGrp="1"/>
          </p:cNvSpPr>
          <p:nvPr>
            <p:ph type="sldNum" sz="quarter" idx="5"/>
          </p:nvPr>
        </p:nvSpPr>
        <p:spPr/>
        <p:txBody>
          <a:bodyPr/>
          <a:lstStyle/>
          <a:p>
            <a:fld id="{F25490C2-7C91-C143-8C99-540B81EFBE60}" type="slidenum">
              <a:rPr lang="en-US" smtClean="0"/>
              <a:t>5</a:t>
            </a:fld>
            <a:endParaRPr lang="en-US"/>
          </a:p>
        </p:txBody>
      </p:sp>
    </p:spTree>
    <p:extLst>
      <p:ext uri="{BB962C8B-B14F-4D97-AF65-F5344CB8AC3E}">
        <p14:creationId xmlns:p14="http://schemas.microsoft.com/office/powerpoint/2010/main" val="3846673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Megan</a:t>
            </a:r>
          </a:p>
          <a:p>
            <a:endParaRPr lang="en-US" dirty="0">
              <a:cs typeface="Calibri"/>
            </a:endParaRPr>
          </a:p>
          <a:p>
            <a:r>
              <a:rPr lang="en-US" dirty="0">
                <a:cs typeface="Calibri"/>
              </a:rPr>
              <a:t>Now, we'll get started with sharing our proposed communications strategy. As we discuss these o, we ask that you bring your experience with prior grants and with the child care system to identify anything that might be missing in the existing plan. </a:t>
            </a:r>
            <a:endParaRPr lang="en-US" dirty="0"/>
          </a:p>
          <a:p>
            <a:endParaRPr lang="en-US" dirty="0">
              <a:cs typeface="Calibri"/>
            </a:endParaRPr>
          </a:p>
          <a:p>
            <a:r>
              <a:rPr lang="en-US" dirty="0">
                <a:cs typeface="Calibri"/>
              </a:rPr>
              <a:t>-----------</a:t>
            </a:r>
          </a:p>
          <a:p>
            <a:endParaRPr lang="en-US" dirty="0">
              <a:cs typeface="Calibri"/>
            </a:endParaRPr>
          </a:p>
          <a:p>
            <a:r>
              <a:rPr lang="en-US" dirty="0">
                <a:cs typeface="Calibri"/>
              </a:rPr>
              <a:t>Remind people of the purpose. Tell us what is wrong with this. You and other programs have been experiencing grants like Smart Start for the last three years. </a:t>
            </a:r>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6</a:t>
            </a:fld>
            <a:endParaRPr lang="en-US"/>
          </a:p>
        </p:txBody>
      </p:sp>
    </p:spTree>
    <p:extLst>
      <p:ext uri="{BB962C8B-B14F-4D97-AF65-F5344CB8AC3E}">
        <p14:creationId xmlns:p14="http://schemas.microsoft.com/office/powerpoint/2010/main" val="3790878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Megan</a:t>
            </a:r>
            <a:endParaRPr lang="en-US" dirty="0"/>
          </a:p>
          <a:p>
            <a:endParaRPr lang="en-US" dirty="0"/>
          </a:p>
          <a:p>
            <a:r>
              <a:rPr lang="en-US" dirty="0">
                <a:cs typeface="Calibri"/>
              </a:rPr>
              <a:t>First, we want to discuss the timeline for the communications plan, which will happen in three phases:</a:t>
            </a:r>
            <a:endParaRPr lang="en-US" dirty="0"/>
          </a:p>
          <a:p>
            <a:endParaRPr lang="en-US" dirty="0"/>
          </a:p>
          <a:p>
            <a:pPr marL="171450" indent="-171450">
              <a:buFont typeface="Arial"/>
              <a:buChar char="•"/>
            </a:pPr>
            <a:r>
              <a:rPr lang="en-US" dirty="0">
                <a:cs typeface="Calibri" panose="020F0502020204030204"/>
              </a:rPr>
              <a:t>The first phase begins now, in December, with the goal of increasing awareness by providing a broad overview and approach for Smart Start Workforce Grants. </a:t>
            </a:r>
          </a:p>
          <a:p>
            <a:pPr marL="171450" indent="-171450">
              <a:buFont typeface="Arial"/>
              <a:buChar char="•"/>
            </a:pPr>
            <a:r>
              <a:rPr lang="en-US" dirty="0">
                <a:cs typeface="Calibri" panose="020F0502020204030204"/>
              </a:rPr>
              <a:t>Once the Governor's Budget Address occurs in February, the second phase of the communication plan will begin. During February through April, communications will focus on sharing the specifics around grant eligibility and amounts and preparation for the program.</a:t>
            </a:r>
          </a:p>
          <a:p>
            <a:pPr marL="171450" indent="-171450">
              <a:buFont typeface="Arial"/>
              <a:buChar char="•"/>
            </a:pPr>
            <a:r>
              <a:rPr lang="en-US" dirty="0">
                <a:cs typeface="Calibri" panose="020F0502020204030204"/>
              </a:rPr>
              <a:t>Starting in May, phase 3 will focus on readiness and support for programs with training and technical assistance as the main priority, and this will continue beyond the launch of the program.</a:t>
            </a:r>
          </a:p>
          <a:p>
            <a:endParaRPr lang="en-US" dirty="0"/>
          </a:p>
          <a:p>
            <a:r>
              <a:rPr lang="en-US" dirty="0">
                <a:cs typeface="Calibri"/>
              </a:rPr>
              <a:t>In the next slides we'll take a closer look at each phase of this plan. </a:t>
            </a:r>
          </a:p>
          <a:p>
            <a:r>
              <a:rPr lang="en-US" dirty="0">
                <a:cs typeface="Calibri"/>
              </a:rPr>
              <a:t>--------------</a:t>
            </a:r>
            <a:endParaRPr lang="en-US" dirty="0"/>
          </a:p>
          <a:p>
            <a:endParaRPr lang="en-US" dirty="0"/>
          </a:p>
        </p:txBody>
      </p:sp>
      <p:sp>
        <p:nvSpPr>
          <p:cNvPr id="4" name="Slide Number Placeholder 3"/>
          <p:cNvSpPr>
            <a:spLocks noGrp="1"/>
          </p:cNvSpPr>
          <p:nvPr>
            <p:ph type="sldNum" sz="quarter" idx="5"/>
          </p:nvPr>
        </p:nvSpPr>
        <p:spPr/>
        <p:txBody>
          <a:bodyPr/>
          <a:lstStyle/>
          <a:p>
            <a:fld id="{F25490C2-7C91-C143-8C99-540B81EFBE60}" type="slidenum">
              <a:rPr lang="en-US" smtClean="0"/>
              <a:t>7</a:t>
            </a:fld>
            <a:endParaRPr lang="en-US"/>
          </a:p>
        </p:txBody>
      </p:sp>
    </p:spTree>
    <p:extLst>
      <p:ext uri="{BB962C8B-B14F-4D97-AF65-F5344CB8AC3E}">
        <p14:creationId xmlns:p14="http://schemas.microsoft.com/office/powerpoint/2010/main" val="3694213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Megan</a:t>
            </a:r>
            <a:endParaRPr lang="en-US"/>
          </a:p>
          <a:p>
            <a:endParaRPr lang="en-US"/>
          </a:p>
          <a:p>
            <a:r>
              <a:rPr lang="en-US">
                <a:cs typeface="Calibri" panose="020F0502020204030204"/>
              </a:rPr>
              <a:t>As I just mentioned, Phase 1 will focus on raising awareness about Smart Start Workforce Grants, addressing a broad audience including providers, advocates, partner organizations and state agencies. This phase has multiple purposes and materials to help achieve this goal, including:</a:t>
            </a:r>
            <a:endParaRPr lang="en-US"/>
          </a:p>
          <a:p>
            <a:pPr marL="171450" indent="-171450">
              <a:buFont typeface="Arial"/>
              <a:buChar char="•"/>
            </a:pPr>
            <a:r>
              <a:rPr lang="en-US">
                <a:cs typeface="Calibri" panose="020F0502020204030204"/>
              </a:rPr>
              <a:t>Sharing the purpose of SSWGs and familiarizing the field with the anticipated grant through an Informational Overview</a:t>
            </a:r>
          </a:p>
          <a:p>
            <a:pPr marL="171450" indent="-171450">
              <a:buFont typeface="Arial"/>
              <a:buChar char="•"/>
            </a:pPr>
            <a:r>
              <a:rPr lang="en-US">
                <a:cs typeface="Calibri" panose="020F0502020204030204"/>
              </a:rPr>
              <a:t>Responding to providers' concerns and questions through an FAQ document</a:t>
            </a:r>
          </a:p>
          <a:p>
            <a:pPr marL="171450" indent="-171450">
              <a:buFont typeface="Arial"/>
              <a:buChar char="•"/>
            </a:pPr>
            <a:r>
              <a:rPr lang="en-US">
                <a:cs typeface="Calibri" panose="020F0502020204030204"/>
              </a:rPr>
              <a:t>Transparently sharing about the community engagement process that informed decisions in a Community Engagement Brief</a:t>
            </a:r>
          </a:p>
          <a:p>
            <a:pPr marL="171450" indent="-171450">
              <a:buFont typeface="Arial"/>
              <a:buChar char="•"/>
            </a:pPr>
            <a:r>
              <a:rPr lang="en-US">
                <a:cs typeface="Calibri" panose="020F0502020204030204"/>
              </a:rPr>
              <a:t>Clarifying new concepts, like wage floor and cost modeling, in a document with descriptions of key concepts</a:t>
            </a:r>
          </a:p>
          <a:p>
            <a:pPr marL="171450" indent="-171450">
              <a:buFont typeface="Arial"/>
              <a:buChar char="•"/>
            </a:pPr>
            <a:endParaRPr lang="en-US">
              <a:cs typeface="Calibri" panose="020F0502020204030204"/>
            </a:endParaRPr>
          </a:p>
          <a:p>
            <a:endParaRPr lang="en-US">
              <a:cs typeface="Calibri" panose="020F0502020204030204"/>
            </a:endParaRPr>
          </a:p>
          <a:p>
            <a:endParaRPr lang="en-US">
              <a:cs typeface="Calibri" panose="020F0502020204030204"/>
            </a:endParaRPr>
          </a:p>
          <a:p>
            <a:r>
              <a:rPr lang="en-US">
                <a:cs typeface="Calibri" panose="020F0502020204030204"/>
              </a:rPr>
              <a:t>---------</a:t>
            </a:r>
            <a:endParaRPr lang="en-US"/>
          </a:p>
          <a:p>
            <a:r>
              <a:rPr lang="en-US"/>
              <a:t>Discussion Questions:</a:t>
            </a:r>
            <a:endParaRPr lang="en-US">
              <a:cs typeface="Calibri" panose="020F0502020204030204"/>
            </a:endParaRPr>
          </a:p>
          <a:p>
            <a:r>
              <a:rPr lang="en-US"/>
              <a:t>Without specific information about eligibility or award amounts, what is needed from a director’s perspective that would help to prepare? </a:t>
            </a:r>
            <a:endParaRPr lang="en-US" dirty="0">
              <a:cs typeface="Calibri"/>
            </a:endParaRPr>
          </a:p>
          <a:p>
            <a:r>
              <a:rPr lang="en-US"/>
              <a:t>What constraints are programs facing in terms of fiscal year planning? </a:t>
            </a:r>
            <a:endParaRPr lang="en-US">
              <a:cs typeface="Calibri"/>
            </a:endParaRPr>
          </a:p>
          <a:p>
            <a:r>
              <a:rPr lang="en-US"/>
              <a:t>One major change- wage floor. What do we need to say to providers, who needs to say it, </a:t>
            </a:r>
            <a:endParaRPr lang="en-US">
              <a:cs typeface="Calibri"/>
            </a:endParaRPr>
          </a:p>
          <a:p>
            <a:r>
              <a:rPr lang="en-US"/>
              <a:t>How do check if awareness has been raised?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F25490C2-7C91-C143-8C99-540B81EFBE60}" type="slidenum">
              <a:rPr lang="en-US" smtClean="0"/>
              <a:t>8</a:t>
            </a:fld>
            <a:endParaRPr lang="en-US"/>
          </a:p>
        </p:txBody>
      </p:sp>
    </p:spTree>
    <p:extLst>
      <p:ext uri="{BB962C8B-B14F-4D97-AF65-F5344CB8AC3E}">
        <p14:creationId xmlns:p14="http://schemas.microsoft.com/office/powerpoint/2010/main" val="2878561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Megan</a:t>
            </a:r>
            <a:endParaRPr lang="en-US"/>
          </a:p>
          <a:p>
            <a:endParaRPr lang="en-US">
              <a:cs typeface="Calibri"/>
            </a:endParaRPr>
          </a:p>
          <a:p>
            <a:r>
              <a:rPr lang="en-US">
                <a:cs typeface="Calibri"/>
              </a:rPr>
              <a:t>Phase 2, which begins after the Governor's Budget Address, will focus on preparing providers for SSWGs by sharing specifics like eligibility and award amounts. This will be done through various means including gateways website updates, Facebook posts, email blasts, preparation checklists, and training sessions, webinars and tip sheets. </a:t>
            </a:r>
          </a:p>
          <a:p>
            <a:endParaRPr lang="en-US">
              <a:cs typeface="Calibri"/>
            </a:endParaRPr>
          </a:p>
          <a:p>
            <a:r>
              <a:rPr lang="en-US">
                <a:cs typeface="Calibri"/>
              </a:rPr>
              <a:t>Also, we'll continue to respond to providers' questions and concerns through updated FAQs. </a:t>
            </a:r>
          </a:p>
          <a:p>
            <a:endParaRPr lang="en-US">
              <a:cs typeface="Calibri"/>
            </a:endParaRPr>
          </a:p>
          <a:p>
            <a:endParaRPr lang="en-US">
              <a:cs typeface="Calibri"/>
            </a:endParaRPr>
          </a:p>
          <a:p>
            <a:r>
              <a:rPr lang="en-US">
                <a:cs typeface="Calibri"/>
              </a:rPr>
              <a:t>---------</a:t>
            </a:r>
            <a:endParaRPr lang="en-US"/>
          </a:p>
          <a:p>
            <a:r>
              <a:rPr lang="en-US"/>
              <a:t>Discussion Questions:</a:t>
            </a:r>
            <a:endParaRPr lang="en-US">
              <a:cs typeface="Calibri"/>
            </a:endParaRPr>
          </a:p>
          <a:p>
            <a:r>
              <a:rPr lang="en-US"/>
              <a:t>Without specific information about eligibility or award amounts, what is needed from a director’s perspective that would help to prepare? </a:t>
            </a:r>
            <a:endParaRPr lang="en-US" dirty="0">
              <a:cs typeface="Calibri"/>
            </a:endParaRPr>
          </a:p>
          <a:p>
            <a:pPr lvl="1"/>
            <a:endParaRPr lang="en-US">
              <a:cs typeface="Calibri" panose="020F0502020204030204"/>
            </a:endParaRPr>
          </a:p>
          <a:p>
            <a:r>
              <a:rPr lang="en-US"/>
              <a:t>What constraints are programs facing in terms of fiscal year planning? </a:t>
            </a:r>
            <a:endParaRPr lang="en-US">
              <a:cs typeface="Calibri"/>
            </a:endParaRPr>
          </a:p>
          <a:p>
            <a:r>
              <a:rPr lang="en-US"/>
              <a:t>What other concepts might be difficult to understand?</a:t>
            </a:r>
            <a:endParaRPr lang="en-US">
              <a:cs typeface="Calibri"/>
            </a:endParaRPr>
          </a:p>
          <a:p>
            <a:endParaRPr lang="en-US"/>
          </a:p>
          <a:p>
            <a:r>
              <a:rPr lang="en-US"/>
              <a:t>What do we think we can say between now and the budget address. How do we try to front load as much as we can. </a:t>
            </a:r>
            <a:endParaRPr lang="en-US">
              <a:cs typeface="Calibri"/>
            </a:endParaRPr>
          </a:p>
          <a:p>
            <a:endParaRPr lang="en-US"/>
          </a:p>
          <a:p>
            <a:r>
              <a:rPr lang="en-US"/>
              <a:t>Include materials for advocates to use with legislature.</a:t>
            </a:r>
            <a:endParaRPr lang="en-US">
              <a:cs typeface="Calibri"/>
            </a:endParaRPr>
          </a:p>
          <a:p>
            <a:r>
              <a:rPr lang="en-US"/>
              <a:t>Smart Start is getting closer to looking like the early childhood block grant. Be ready for questions as we get closer.</a:t>
            </a:r>
            <a:endParaRPr lang="en-US">
              <a:cs typeface="Calibri"/>
            </a:endParaRPr>
          </a:p>
          <a:p>
            <a:endParaRPr lang="en-US"/>
          </a:p>
          <a:p>
            <a:endParaRPr lang="en-US"/>
          </a:p>
          <a:p>
            <a:endParaRPr lang="en-US"/>
          </a:p>
        </p:txBody>
      </p:sp>
      <p:sp>
        <p:nvSpPr>
          <p:cNvPr id="4" name="Slide Number Placeholder 3"/>
          <p:cNvSpPr>
            <a:spLocks noGrp="1"/>
          </p:cNvSpPr>
          <p:nvPr>
            <p:ph type="sldNum" sz="quarter" idx="5"/>
          </p:nvPr>
        </p:nvSpPr>
        <p:spPr/>
        <p:txBody>
          <a:bodyPr/>
          <a:lstStyle/>
          <a:p>
            <a:fld id="{F25490C2-7C91-C143-8C99-540B81EFBE60}" type="slidenum">
              <a:rPr lang="en-US" smtClean="0"/>
              <a:t>9</a:t>
            </a:fld>
            <a:endParaRPr lang="en-US"/>
          </a:p>
        </p:txBody>
      </p:sp>
    </p:spTree>
    <p:extLst>
      <p:ext uri="{BB962C8B-B14F-4D97-AF65-F5344CB8AC3E}">
        <p14:creationId xmlns:p14="http://schemas.microsoft.com/office/powerpoint/2010/main" val="20187564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b="0" i="0">
                <a:solidFill>
                  <a:srgbClr val="020A78"/>
                </a:solidFill>
                <a:latin typeface="Montserrat Medium" pitchFamily="2" charset="77"/>
              </a:defRPr>
            </a:lvl1pPr>
          </a:lstStyle>
          <a:p>
            <a:r>
              <a:rPr lang="en-US"/>
              <a:t>Click to edit Master title style</a:t>
            </a:r>
          </a:p>
        </p:txBody>
      </p:sp>
      <p:pic>
        <p:nvPicPr>
          <p:cNvPr id="4" name="Picture 3">
            <a:extLst>
              <a:ext uri="{FF2B5EF4-FFF2-40B4-BE49-F238E27FC236}">
                <a16:creationId xmlns:a16="http://schemas.microsoft.com/office/drawing/2014/main" id="{65C0D60D-B75D-7B8F-C6AC-1B63C67EF6B8}"/>
              </a:ext>
            </a:extLst>
          </p:cNvPr>
          <p:cNvPicPr>
            <a:picLocks noChangeAspect="1"/>
          </p:cNvPicPr>
          <p:nvPr userDrawn="1"/>
        </p:nvPicPr>
        <p:blipFill>
          <a:blip r:embed="rId2"/>
          <a:srcRect/>
          <a:stretch/>
        </p:blipFill>
        <p:spPr>
          <a:xfrm>
            <a:off x="9967971" y="150075"/>
            <a:ext cx="1959141" cy="942837"/>
          </a:xfrm>
          <a:prstGeom prst="rect">
            <a:avLst/>
          </a:prstGeom>
        </p:spPr>
      </p:pic>
    </p:spTree>
    <p:extLst>
      <p:ext uri="{BB962C8B-B14F-4D97-AF65-F5344CB8AC3E}">
        <p14:creationId xmlns:p14="http://schemas.microsoft.com/office/powerpoint/2010/main" val="3392271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pic>
        <p:nvPicPr>
          <p:cNvPr id="12" name="Google Shape;110;p17">
            <a:extLst>
              <a:ext uri="{FF2B5EF4-FFF2-40B4-BE49-F238E27FC236}">
                <a16:creationId xmlns:a16="http://schemas.microsoft.com/office/drawing/2014/main" id="{CBEFC340-1869-22CB-5A5C-537D113451C4}"/>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0" y="0"/>
            <a:ext cx="4489914" cy="6858000"/>
          </a:xfrm>
          <a:prstGeom prst="rect">
            <a:avLst/>
          </a:prstGeom>
          <a:noFill/>
          <a:ln>
            <a:noFill/>
          </a:ln>
        </p:spPr>
      </p:pic>
      <p:sp>
        <p:nvSpPr>
          <p:cNvPr id="13" name="Google Shape;55;p13">
            <a:extLst>
              <a:ext uri="{FF2B5EF4-FFF2-40B4-BE49-F238E27FC236}">
                <a16:creationId xmlns:a16="http://schemas.microsoft.com/office/drawing/2014/main" id="{63E12DBC-28B4-3EF4-ADA0-11BC3AF35513}"/>
              </a:ext>
            </a:extLst>
          </p:cNvPr>
          <p:cNvSpPr/>
          <p:nvPr userDrawn="1"/>
        </p:nvSpPr>
        <p:spPr>
          <a:xfrm>
            <a:off x="1" y="-26196"/>
            <a:ext cx="4489913" cy="6877241"/>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2" name="Google Shape;55;p13">
            <a:extLst>
              <a:ext uri="{FF2B5EF4-FFF2-40B4-BE49-F238E27FC236}">
                <a16:creationId xmlns:a16="http://schemas.microsoft.com/office/drawing/2014/main" id="{9016284E-F24B-4F6C-240A-940074AB1DFA}"/>
              </a:ext>
            </a:extLst>
          </p:cNvPr>
          <p:cNvSpPr/>
          <p:nvPr userDrawn="1"/>
        </p:nvSpPr>
        <p:spPr>
          <a:xfrm>
            <a:off x="1" y="6955"/>
            <a:ext cx="4489913" cy="716485"/>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D712DC98-B5C0-46AC-99F8-F9BF28840FC8}"/>
              </a:ext>
            </a:extLst>
          </p:cNvPr>
          <p:cNvPicPr>
            <a:picLocks noChangeAspect="1"/>
          </p:cNvPicPr>
          <p:nvPr userDrawn="1"/>
        </p:nvPicPr>
        <p:blipFill>
          <a:blip r:embed="rId3"/>
          <a:srcRect/>
          <a:stretch/>
        </p:blipFill>
        <p:spPr>
          <a:xfrm>
            <a:off x="129076" y="3356830"/>
            <a:ext cx="2354822" cy="3351095"/>
          </a:xfrm>
          <a:prstGeom prst="rect">
            <a:avLst/>
          </a:prstGeom>
        </p:spPr>
      </p:pic>
    </p:spTree>
    <p:extLst>
      <p:ext uri="{BB962C8B-B14F-4D97-AF65-F5344CB8AC3E}">
        <p14:creationId xmlns:p14="http://schemas.microsoft.com/office/powerpoint/2010/main" val="2273900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pic>
        <p:nvPicPr>
          <p:cNvPr id="12" name="Google Shape;110;p17">
            <a:extLst>
              <a:ext uri="{FF2B5EF4-FFF2-40B4-BE49-F238E27FC236}">
                <a16:creationId xmlns:a16="http://schemas.microsoft.com/office/drawing/2014/main" id="{CBEFC340-1869-22CB-5A5C-537D113451C4}"/>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0" y="0"/>
            <a:ext cx="4489914" cy="6858000"/>
          </a:xfrm>
          <a:prstGeom prst="rect">
            <a:avLst/>
          </a:prstGeom>
          <a:noFill/>
          <a:ln>
            <a:noFill/>
          </a:ln>
        </p:spPr>
      </p:pic>
      <p:sp>
        <p:nvSpPr>
          <p:cNvPr id="13" name="Google Shape;55;p13">
            <a:extLst>
              <a:ext uri="{FF2B5EF4-FFF2-40B4-BE49-F238E27FC236}">
                <a16:creationId xmlns:a16="http://schemas.microsoft.com/office/drawing/2014/main" id="{63E12DBC-28B4-3EF4-ADA0-11BC3AF35513}"/>
              </a:ext>
            </a:extLst>
          </p:cNvPr>
          <p:cNvSpPr/>
          <p:nvPr userDrawn="1"/>
        </p:nvSpPr>
        <p:spPr>
          <a:xfrm>
            <a:off x="1" y="-26196"/>
            <a:ext cx="4489913" cy="6877241"/>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8" name="Picture 7">
            <a:extLst>
              <a:ext uri="{FF2B5EF4-FFF2-40B4-BE49-F238E27FC236}">
                <a16:creationId xmlns:a16="http://schemas.microsoft.com/office/drawing/2014/main" id="{7B7417CF-1502-42B5-8A6E-F5DC1265E6BB}"/>
              </a:ext>
            </a:extLst>
          </p:cNvPr>
          <p:cNvPicPr>
            <a:picLocks noChangeAspect="1"/>
          </p:cNvPicPr>
          <p:nvPr userDrawn="1"/>
        </p:nvPicPr>
        <p:blipFill>
          <a:blip r:embed="rId3"/>
          <a:srcRect/>
          <a:stretch/>
        </p:blipFill>
        <p:spPr>
          <a:xfrm>
            <a:off x="129076" y="3356830"/>
            <a:ext cx="2354822" cy="3351095"/>
          </a:xfrm>
          <a:prstGeom prst="rect">
            <a:avLst/>
          </a:prstGeom>
        </p:spPr>
      </p:pic>
    </p:spTree>
    <p:extLst>
      <p:ext uri="{BB962C8B-B14F-4D97-AF65-F5344CB8AC3E}">
        <p14:creationId xmlns:p14="http://schemas.microsoft.com/office/powerpoint/2010/main" val="2947608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pic>
        <p:nvPicPr>
          <p:cNvPr id="8" name="Picture 7">
            <a:extLst>
              <a:ext uri="{FF2B5EF4-FFF2-40B4-BE49-F238E27FC236}">
                <a16:creationId xmlns:a16="http://schemas.microsoft.com/office/drawing/2014/main" id="{CCDE2A90-EC04-4A4F-8C1C-988191AAC1A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3019109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9" name="Picture 8">
            <a:extLst>
              <a:ext uri="{FF2B5EF4-FFF2-40B4-BE49-F238E27FC236}">
                <a16:creationId xmlns:a16="http://schemas.microsoft.com/office/drawing/2014/main" id="{0519D05E-DD67-464C-BCFB-E904E627475C}"/>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953370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458552"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458552"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08DB325E-1032-4C27-AFE2-01A882BF0E80}"/>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15827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F3DD0F07-FF38-46AB-82D3-E21D4290818B}"/>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22852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6" y="-9728"/>
            <a:ext cx="6095924" cy="6867728"/>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27061B96-D394-45AF-930C-8EAE15DA5A70}"/>
              </a:ext>
            </a:extLst>
          </p:cNvPr>
          <p:cNvPicPr>
            <a:picLocks noChangeAspect="1"/>
          </p:cNvPicPr>
          <p:nvPr userDrawn="1"/>
        </p:nvPicPr>
        <p:blipFill>
          <a:blip r:embed="rId2"/>
          <a:srcRect/>
          <a:stretch/>
        </p:blipFill>
        <p:spPr>
          <a:xfrm>
            <a:off x="10280342" y="127150"/>
            <a:ext cx="1637145" cy="787876"/>
          </a:xfrm>
          <a:prstGeom prst="rect">
            <a:avLst/>
          </a:prstGeom>
        </p:spPr>
      </p:pic>
    </p:spTree>
    <p:extLst>
      <p:ext uri="{BB962C8B-B14F-4D97-AF65-F5344CB8AC3E}">
        <p14:creationId xmlns:p14="http://schemas.microsoft.com/office/powerpoint/2010/main" val="804743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C70C8"/>
                </a:solidFill>
              </a:defRPr>
            </a:lvl1pPr>
          </a:lstStyle>
          <a:p>
            <a:r>
              <a:rPr lang="en-US"/>
              <a:t>Click to edit Master title style</a:t>
            </a:r>
          </a:p>
        </p:txBody>
      </p:sp>
      <p:sp>
        <p:nvSpPr>
          <p:cNvPr id="9" name="Slide Number Placeholder 5">
            <a:extLst>
              <a:ext uri="{FF2B5EF4-FFF2-40B4-BE49-F238E27FC236}">
                <a16:creationId xmlns:a16="http://schemas.microsoft.com/office/drawing/2014/main" id="{27E322E5-2DA2-4AB2-3752-83B98FA9DF61}"/>
              </a:ext>
            </a:extLst>
          </p:cNvPr>
          <p:cNvSpPr>
            <a:spLocks noGrp="1"/>
          </p:cNvSpPr>
          <p:nvPr>
            <p:ph type="sldNum" sz="quarter" idx="12"/>
          </p:nvPr>
        </p:nvSpPr>
        <p:spPr>
          <a:xfrm>
            <a:off x="11445498" y="6365726"/>
            <a:ext cx="481614" cy="365125"/>
          </a:xfrm>
          <a:solidFill>
            <a:srgbClr val="0C70C8"/>
          </a:solidFill>
        </p:spPr>
        <p:txBody>
          <a:bodyPr/>
          <a:lstStyle>
            <a:lvl1pPr>
              <a:defRPr sz="1000" b="0" i="0">
                <a:solidFill>
                  <a:schemeClr val="bg1"/>
                </a:solidFill>
                <a:latin typeface="Montserrat Medium" pitchFamily="2" charset="77"/>
              </a:defRPr>
            </a:lvl1pPr>
          </a:lstStyle>
          <a:p>
            <a:fld id="{1AF6F2DA-B01E-0F4A-9C3D-CC5E8B20FA62}" type="slidenum">
              <a:rPr lang="en-US" smtClean="0"/>
              <a:pPr/>
              <a:t>‹#›</a:t>
            </a:fld>
            <a:endParaRPr lang="en-US"/>
          </a:p>
        </p:txBody>
      </p:sp>
      <p:pic>
        <p:nvPicPr>
          <p:cNvPr id="2" name="Picture 1">
            <a:extLst>
              <a:ext uri="{FF2B5EF4-FFF2-40B4-BE49-F238E27FC236}">
                <a16:creationId xmlns:a16="http://schemas.microsoft.com/office/drawing/2014/main" id="{E7E92912-68FA-2A15-954C-242CFB346F02}"/>
              </a:ext>
            </a:extLst>
          </p:cNvPr>
          <p:cNvPicPr>
            <a:picLocks noChangeAspect="1"/>
          </p:cNvPicPr>
          <p:nvPr userDrawn="1"/>
        </p:nvPicPr>
        <p:blipFill>
          <a:blip r:embed="rId2"/>
          <a:srcRect/>
          <a:stretch/>
        </p:blipFill>
        <p:spPr>
          <a:xfrm>
            <a:off x="9541043" y="-308867"/>
            <a:ext cx="2533657" cy="1548585"/>
          </a:xfrm>
          <a:prstGeom prst="rect">
            <a:avLst/>
          </a:prstGeom>
        </p:spPr>
      </p:pic>
    </p:spTree>
    <p:extLst>
      <p:ext uri="{BB962C8B-B14F-4D97-AF65-F5344CB8AC3E}">
        <p14:creationId xmlns:p14="http://schemas.microsoft.com/office/powerpoint/2010/main" val="15607652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rgbClr val="020A78"/>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bg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803188" y="1236572"/>
            <a:ext cx="8254315" cy="3519882"/>
          </a:xfrm>
        </p:spPr>
        <p:txBody>
          <a:bodyPr anchor="b">
            <a:normAutofit/>
          </a:bodyPr>
          <a:lstStyle>
            <a:lvl1pPr>
              <a:defRPr sz="54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BB9F71A4-DE80-4132-20FE-D2D4347B9B7A}"/>
              </a:ext>
            </a:extLst>
          </p:cNvPr>
          <p:cNvSpPr>
            <a:spLocks noGrp="1"/>
          </p:cNvSpPr>
          <p:nvPr>
            <p:ph type="body" sz="quarter" idx="13"/>
          </p:nvPr>
        </p:nvSpPr>
        <p:spPr>
          <a:xfrm>
            <a:off x="803275" y="5029200"/>
            <a:ext cx="7723188" cy="1112838"/>
          </a:xfrm>
        </p:spPr>
        <p:txBody>
          <a:bodyPr/>
          <a:lstStyle>
            <a:lvl1pPr marL="0" indent="0">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 name="Picture 1">
            <a:extLst>
              <a:ext uri="{FF2B5EF4-FFF2-40B4-BE49-F238E27FC236}">
                <a16:creationId xmlns:a16="http://schemas.microsoft.com/office/drawing/2014/main" id="{C4F4B7FB-97EB-9B3E-7B2F-CBC398F31DE4}"/>
              </a:ext>
            </a:extLst>
          </p:cNvPr>
          <p:cNvPicPr>
            <a:picLocks noChangeAspect="1"/>
          </p:cNvPicPr>
          <p:nvPr userDrawn="1"/>
        </p:nvPicPr>
        <p:blipFill>
          <a:blip r:embed="rId2"/>
          <a:srcRect/>
          <a:stretch/>
        </p:blipFill>
        <p:spPr>
          <a:xfrm>
            <a:off x="453362" y="129989"/>
            <a:ext cx="6000704" cy="3667663"/>
          </a:xfrm>
          <a:prstGeom prst="rect">
            <a:avLst/>
          </a:prstGeom>
        </p:spPr>
      </p:pic>
    </p:spTree>
    <p:extLst>
      <p:ext uri="{BB962C8B-B14F-4D97-AF65-F5344CB8AC3E}">
        <p14:creationId xmlns:p14="http://schemas.microsoft.com/office/powerpoint/2010/main" val="32580212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pic>
        <p:nvPicPr>
          <p:cNvPr id="9" name="Google Shape;110;p17">
            <a:extLst>
              <a:ext uri="{FF2B5EF4-FFF2-40B4-BE49-F238E27FC236}">
                <a16:creationId xmlns:a16="http://schemas.microsoft.com/office/drawing/2014/main" id="{3AA49BDB-8D08-537A-3F72-16D78E848985}"/>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6955"/>
            <a:ext cx="12192000" cy="6851045"/>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17929" y="0"/>
            <a:ext cx="12192000" cy="6858000"/>
          </a:xfrm>
          <a:prstGeom prst="rect">
            <a:avLst/>
          </a:prstGeom>
          <a:solidFill>
            <a:srgbClr val="020A78">
              <a:alpha val="85031"/>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bg1"/>
                </a:solidFill>
              </a:defRPr>
            </a:lvl1pPr>
          </a:lstStyle>
          <a:p>
            <a:fld id="{1AF6F2DA-B01E-0F4A-9C3D-CC5E8B20FA62}" type="slidenum">
              <a:rPr lang="en-US" smtClean="0"/>
              <a:pPr/>
              <a:t>‹#›</a:t>
            </a:fld>
            <a:endParaRPr lang="en-US"/>
          </a:p>
        </p:txBody>
      </p:sp>
      <p:sp>
        <p:nvSpPr>
          <p:cNvPr id="3" name="Title 13">
            <a:extLst>
              <a:ext uri="{FF2B5EF4-FFF2-40B4-BE49-F238E27FC236}">
                <a16:creationId xmlns:a16="http://schemas.microsoft.com/office/drawing/2014/main" id="{7C568D20-F1DD-D5AA-A1E9-219896E2A0BA}"/>
              </a:ext>
            </a:extLst>
          </p:cNvPr>
          <p:cNvSpPr>
            <a:spLocks noGrp="1"/>
          </p:cNvSpPr>
          <p:nvPr>
            <p:ph type="title"/>
          </p:nvPr>
        </p:nvSpPr>
        <p:spPr>
          <a:xfrm>
            <a:off x="803188" y="1236572"/>
            <a:ext cx="8254315" cy="3519882"/>
          </a:xfrm>
        </p:spPr>
        <p:txBody>
          <a:bodyPr anchor="b">
            <a:normAutofit/>
          </a:bodyPr>
          <a:lstStyle>
            <a:lvl1pPr>
              <a:defRPr sz="5400">
                <a:solidFill>
                  <a:schemeClr val="bg1"/>
                </a:solidFill>
              </a:defRPr>
            </a:lvl1pPr>
          </a:lstStyle>
          <a:p>
            <a:r>
              <a:rPr lang="en-US"/>
              <a:t>Click to edit Master title style</a:t>
            </a:r>
          </a:p>
        </p:txBody>
      </p:sp>
      <p:sp>
        <p:nvSpPr>
          <p:cNvPr id="10" name="Text Placeholder 3">
            <a:extLst>
              <a:ext uri="{FF2B5EF4-FFF2-40B4-BE49-F238E27FC236}">
                <a16:creationId xmlns:a16="http://schemas.microsoft.com/office/drawing/2014/main" id="{19F3F3DB-71AE-AB47-B734-0142A406C562}"/>
              </a:ext>
            </a:extLst>
          </p:cNvPr>
          <p:cNvSpPr>
            <a:spLocks noGrp="1"/>
          </p:cNvSpPr>
          <p:nvPr>
            <p:ph type="body" sz="quarter" idx="13"/>
          </p:nvPr>
        </p:nvSpPr>
        <p:spPr>
          <a:xfrm>
            <a:off x="803275" y="5029200"/>
            <a:ext cx="7723188" cy="1112838"/>
          </a:xfrm>
        </p:spPr>
        <p:txBody>
          <a:bodyPr/>
          <a:lstStyle>
            <a:lvl1pPr marL="0" indent="0">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14F6301F-AA2E-455F-AD4C-C668A3138940}"/>
              </a:ext>
            </a:extLst>
          </p:cNvPr>
          <p:cNvPicPr>
            <a:picLocks noChangeAspect="1"/>
          </p:cNvPicPr>
          <p:nvPr userDrawn="1"/>
        </p:nvPicPr>
        <p:blipFill>
          <a:blip r:embed="rId3"/>
          <a:srcRect/>
          <a:stretch/>
        </p:blipFill>
        <p:spPr>
          <a:xfrm>
            <a:off x="453362" y="129989"/>
            <a:ext cx="6000704" cy="3667663"/>
          </a:xfrm>
          <a:prstGeom prst="rect">
            <a:avLst/>
          </a:prstGeom>
        </p:spPr>
      </p:pic>
    </p:spTree>
    <p:extLst>
      <p:ext uri="{BB962C8B-B14F-4D97-AF65-F5344CB8AC3E}">
        <p14:creationId xmlns:p14="http://schemas.microsoft.com/office/powerpoint/2010/main" val="111724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7" name="Picture 6">
            <a:extLst>
              <a:ext uri="{FF2B5EF4-FFF2-40B4-BE49-F238E27FC236}">
                <a16:creationId xmlns:a16="http://schemas.microsoft.com/office/drawing/2014/main" id="{0A88F03A-A401-434E-B462-41CDC3B0C2BE}"/>
              </a:ext>
            </a:extLst>
          </p:cNvPr>
          <p:cNvPicPr>
            <a:picLocks noChangeAspect="1"/>
          </p:cNvPicPr>
          <p:nvPr userDrawn="1"/>
        </p:nvPicPr>
        <p:blipFill>
          <a:blip r:embed="rId2"/>
          <a:srcRect/>
          <a:stretch/>
        </p:blipFill>
        <p:spPr>
          <a:xfrm>
            <a:off x="10182687" y="150075"/>
            <a:ext cx="1744425" cy="839505"/>
          </a:xfrm>
          <a:prstGeom prst="rect">
            <a:avLst/>
          </a:prstGeom>
        </p:spPr>
      </p:pic>
    </p:spTree>
    <p:extLst>
      <p:ext uri="{BB962C8B-B14F-4D97-AF65-F5344CB8AC3E}">
        <p14:creationId xmlns:p14="http://schemas.microsoft.com/office/powerpoint/2010/main" val="884387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5_Title Slide">
    <p:bg>
      <p:bgPr>
        <a:solidFill>
          <a:srgbClr val="020A78"/>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20A78">
              <a:alpha val="846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bg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7100047"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7100047"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pic>
        <p:nvPicPr>
          <p:cNvPr id="9" name="Picture 8">
            <a:extLst>
              <a:ext uri="{FF2B5EF4-FFF2-40B4-BE49-F238E27FC236}">
                <a16:creationId xmlns:a16="http://schemas.microsoft.com/office/drawing/2014/main" id="{47C19715-224B-419E-9EB3-129FFA840025}"/>
              </a:ext>
            </a:extLst>
          </p:cNvPr>
          <p:cNvPicPr>
            <a:picLocks noChangeAspect="1"/>
          </p:cNvPicPr>
          <p:nvPr userDrawn="1"/>
        </p:nvPicPr>
        <p:blipFill>
          <a:blip r:embed="rId3"/>
          <a:srcRect/>
          <a:stretch/>
        </p:blipFill>
        <p:spPr>
          <a:xfrm>
            <a:off x="9541043" y="-308867"/>
            <a:ext cx="2533657" cy="1548585"/>
          </a:xfrm>
          <a:prstGeom prst="rect">
            <a:avLst/>
          </a:prstGeom>
        </p:spPr>
      </p:pic>
    </p:spTree>
    <p:extLst>
      <p:ext uri="{BB962C8B-B14F-4D97-AF65-F5344CB8AC3E}">
        <p14:creationId xmlns:p14="http://schemas.microsoft.com/office/powerpoint/2010/main" val="41400639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10" name="Google Shape;110;p17">
            <a:extLst>
              <a:ext uri="{FF2B5EF4-FFF2-40B4-BE49-F238E27FC236}">
                <a16:creationId xmlns:a16="http://schemas.microsoft.com/office/drawing/2014/main" id="{4F3A0320-5EBF-37FC-C143-CC77F0099CE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7702086" y="6955"/>
            <a:ext cx="4489914" cy="6851045"/>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77241"/>
          </a:xfrm>
          <a:prstGeom prst="rect">
            <a:avLst/>
          </a:prstGeom>
          <a:solidFill>
            <a:srgbClr val="020A7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Slide Number Placeholder 5">
            <a:extLst>
              <a:ext uri="{FF2B5EF4-FFF2-40B4-BE49-F238E27FC236}">
                <a16:creationId xmlns:a16="http://schemas.microsoft.com/office/drawing/2014/main" id="{B450017A-1BE2-2C53-A077-720B8EF4CFAB}"/>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4D889DA7-0A5E-4975-9ECE-D292A89BB7F5}"/>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1724073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pic>
        <p:nvPicPr>
          <p:cNvPr id="12" name="Google Shape;110;p17">
            <a:extLst>
              <a:ext uri="{FF2B5EF4-FFF2-40B4-BE49-F238E27FC236}">
                <a16:creationId xmlns:a16="http://schemas.microsoft.com/office/drawing/2014/main" id="{CBEFC340-1869-22CB-5A5C-537D113451C4}"/>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0" y="0"/>
            <a:ext cx="4489914" cy="6851045"/>
          </a:xfrm>
          <a:prstGeom prst="rect">
            <a:avLst/>
          </a:prstGeom>
          <a:noFill/>
          <a:ln>
            <a:noFill/>
          </a:ln>
        </p:spPr>
      </p:pic>
      <p:sp>
        <p:nvSpPr>
          <p:cNvPr id="13" name="Google Shape;55;p13">
            <a:extLst>
              <a:ext uri="{FF2B5EF4-FFF2-40B4-BE49-F238E27FC236}">
                <a16:creationId xmlns:a16="http://schemas.microsoft.com/office/drawing/2014/main" id="{63E12DBC-28B4-3EF4-ADA0-11BC3AF35513}"/>
              </a:ext>
            </a:extLst>
          </p:cNvPr>
          <p:cNvSpPr/>
          <p:nvPr userDrawn="1"/>
        </p:nvSpPr>
        <p:spPr>
          <a:xfrm>
            <a:off x="1" y="0"/>
            <a:ext cx="4489913" cy="6877241"/>
          </a:xfrm>
          <a:prstGeom prst="rect">
            <a:avLst/>
          </a:prstGeom>
          <a:solidFill>
            <a:srgbClr val="020A78">
              <a:alpha val="8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217C1814-3062-4AFF-A660-64D6C0E87182}"/>
              </a:ext>
            </a:extLst>
          </p:cNvPr>
          <p:cNvPicPr>
            <a:picLocks noChangeAspect="1"/>
          </p:cNvPicPr>
          <p:nvPr userDrawn="1"/>
        </p:nvPicPr>
        <p:blipFill>
          <a:blip r:embed="rId3"/>
          <a:srcRect/>
          <a:stretch/>
        </p:blipFill>
        <p:spPr>
          <a:xfrm>
            <a:off x="146831" y="3280961"/>
            <a:ext cx="2354822" cy="3351095"/>
          </a:xfrm>
          <a:prstGeom prst="rect">
            <a:avLst/>
          </a:prstGeom>
        </p:spPr>
      </p:pic>
    </p:spTree>
    <p:extLst>
      <p:ext uri="{BB962C8B-B14F-4D97-AF65-F5344CB8AC3E}">
        <p14:creationId xmlns:p14="http://schemas.microsoft.com/office/powerpoint/2010/main" val="21086162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a:off x="7702087"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20A78">
                <a:alpha val="79957"/>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Slide Number Placeholder 5">
            <a:extLst>
              <a:ext uri="{FF2B5EF4-FFF2-40B4-BE49-F238E27FC236}">
                <a16:creationId xmlns:a16="http://schemas.microsoft.com/office/drawing/2014/main" id="{1FE4ABB1-AC5E-B436-0FC8-CF9FE7100FE0}"/>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3" name="Picture 12">
            <a:extLst>
              <a:ext uri="{FF2B5EF4-FFF2-40B4-BE49-F238E27FC236}">
                <a16:creationId xmlns:a16="http://schemas.microsoft.com/office/drawing/2014/main" id="{8838FE7D-44B8-4497-9E5E-7AB15A81D41D}"/>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38082256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20A78">
                <a:alpha val="79945"/>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5F54AB4B-4308-4C25-95A5-7957F07AB697}"/>
              </a:ext>
            </a:extLst>
          </p:cNvPr>
          <p:cNvPicPr>
            <a:picLocks noChangeAspect="1"/>
          </p:cNvPicPr>
          <p:nvPr userDrawn="1"/>
        </p:nvPicPr>
        <p:blipFill>
          <a:blip r:embed="rId3"/>
          <a:srcRect/>
          <a:stretch/>
        </p:blipFill>
        <p:spPr>
          <a:xfrm>
            <a:off x="146831" y="3280961"/>
            <a:ext cx="2354822" cy="3351095"/>
          </a:xfrm>
          <a:prstGeom prst="rect">
            <a:avLst/>
          </a:prstGeom>
        </p:spPr>
      </p:pic>
    </p:spTree>
    <p:extLst>
      <p:ext uri="{BB962C8B-B14F-4D97-AF65-F5344CB8AC3E}">
        <p14:creationId xmlns:p14="http://schemas.microsoft.com/office/powerpoint/2010/main" val="12642671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pic>
        <p:nvPicPr>
          <p:cNvPr id="8" name="Picture 7">
            <a:extLst>
              <a:ext uri="{FF2B5EF4-FFF2-40B4-BE49-F238E27FC236}">
                <a16:creationId xmlns:a16="http://schemas.microsoft.com/office/drawing/2014/main" id="{2209C5E3-4142-4C89-8C01-AE4F10976BF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35958227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5" y="-9728"/>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1B12508A-D056-492A-9A51-32BE6AC3395D}"/>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7406547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458552"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458552"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B15C8A07-E1D0-4751-AF5E-32D4D7CBBC2B}"/>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1864401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9BE4FD23-D360-4564-B473-C745446B5C7F}"/>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1001883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6" y="-9728"/>
            <a:ext cx="6095924" cy="6867728"/>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968BF170-40A0-4E57-860D-20FD076D46A6}"/>
              </a:ext>
            </a:extLst>
          </p:cNvPr>
          <p:cNvPicPr>
            <a:picLocks noChangeAspect="1"/>
          </p:cNvPicPr>
          <p:nvPr userDrawn="1"/>
        </p:nvPicPr>
        <p:blipFill>
          <a:blip r:embed="rId2"/>
          <a:srcRect/>
          <a:stretch/>
        </p:blipFill>
        <p:spPr>
          <a:xfrm>
            <a:off x="10120544" y="127149"/>
            <a:ext cx="1796943" cy="864779"/>
          </a:xfrm>
          <a:prstGeom prst="rect">
            <a:avLst/>
          </a:prstGeom>
        </p:spPr>
      </p:pic>
    </p:spTree>
    <p:extLst>
      <p:ext uri="{BB962C8B-B14F-4D97-AF65-F5344CB8AC3E}">
        <p14:creationId xmlns:p14="http://schemas.microsoft.com/office/powerpoint/2010/main" val="183994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rgbClr val="0C70C8"/>
        </a:solidFill>
        <a:effectLst/>
      </p:bgPr>
    </p:bg>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803188" y="1236572"/>
            <a:ext cx="8254315" cy="3519882"/>
          </a:xfrm>
        </p:spPr>
        <p:txBody>
          <a:bodyPr anchor="b">
            <a:normAutofit/>
          </a:bodyPr>
          <a:lstStyle>
            <a:lvl1pPr>
              <a:defRPr sz="54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BB9F71A4-DE80-4132-20FE-D2D4347B9B7A}"/>
              </a:ext>
            </a:extLst>
          </p:cNvPr>
          <p:cNvSpPr>
            <a:spLocks noGrp="1"/>
          </p:cNvSpPr>
          <p:nvPr>
            <p:ph type="body" sz="quarter" idx="13"/>
          </p:nvPr>
        </p:nvSpPr>
        <p:spPr>
          <a:xfrm>
            <a:off x="803275" y="5029200"/>
            <a:ext cx="7723188" cy="1112838"/>
          </a:xfrm>
        </p:spPr>
        <p:txBody>
          <a:bodyPr/>
          <a:lstStyle>
            <a:lvl1pPr marL="0" indent="0">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 name="Slide Number Placeholder 5">
            <a:extLst>
              <a:ext uri="{FF2B5EF4-FFF2-40B4-BE49-F238E27FC236}">
                <a16:creationId xmlns:a16="http://schemas.microsoft.com/office/drawing/2014/main" id="{AEB3DD83-8398-BEBF-801C-1D8144D3697C}"/>
              </a:ext>
            </a:extLst>
          </p:cNvPr>
          <p:cNvSpPr>
            <a:spLocks noGrp="1"/>
          </p:cNvSpPr>
          <p:nvPr>
            <p:ph type="sldNum" sz="quarter" idx="12"/>
          </p:nvPr>
        </p:nvSpPr>
        <p:spPr>
          <a:xfrm>
            <a:off x="11445498" y="6365726"/>
            <a:ext cx="481614" cy="365125"/>
          </a:xfrm>
          <a:solidFill>
            <a:srgbClr val="0C70C8"/>
          </a:solidFill>
        </p:spPr>
        <p:txBody>
          <a:bodyPr/>
          <a:lstStyle>
            <a:lvl1pPr>
              <a:defRPr sz="1000" b="0" i="0">
                <a:solidFill>
                  <a:schemeClr val="bg1"/>
                </a:solidFill>
                <a:latin typeface="Montserrat Medium" pitchFamily="2" charset="77"/>
              </a:defRPr>
            </a:lvl1pPr>
          </a:lstStyle>
          <a:p>
            <a:fld id="{1AF6F2DA-B01E-0F4A-9C3D-CC5E8B20FA62}" type="slidenum">
              <a:rPr lang="en-US" smtClean="0"/>
              <a:pPr/>
              <a:t>‹#›</a:t>
            </a:fld>
            <a:endParaRPr lang="en-US"/>
          </a:p>
        </p:txBody>
      </p:sp>
      <p:pic>
        <p:nvPicPr>
          <p:cNvPr id="6" name="Picture 5">
            <a:extLst>
              <a:ext uri="{FF2B5EF4-FFF2-40B4-BE49-F238E27FC236}">
                <a16:creationId xmlns:a16="http://schemas.microsoft.com/office/drawing/2014/main" id="{FF07D9E0-5560-4A0C-A760-CAE7C1309618}"/>
              </a:ext>
            </a:extLst>
          </p:cNvPr>
          <p:cNvPicPr>
            <a:picLocks noChangeAspect="1"/>
          </p:cNvPicPr>
          <p:nvPr userDrawn="1"/>
        </p:nvPicPr>
        <p:blipFill>
          <a:blip r:embed="rId2"/>
          <a:srcRect/>
          <a:stretch/>
        </p:blipFill>
        <p:spPr>
          <a:xfrm>
            <a:off x="453362" y="129989"/>
            <a:ext cx="6000704" cy="3667663"/>
          </a:xfrm>
          <a:prstGeom prst="rect">
            <a:avLst/>
          </a:prstGeom>
        </p:spPr>
      </p:pic>
    </p:spTree>
    <p:extLst>
      <p:ext uri="{BB962C8B-B14F-4D97-AF65-F5344CB8AC3E}">
        <p14:creationId xmlns:p14="http://schemas.microsoft.com/office/powerpoint/2010/main" val="19688859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020A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20A78"/>
                </a:solidFill>
              </a:defRPr>
            </a:lvl1pPr>
          </a:lstStyle>
          <a:p>
            <a:r>
              <a:rPr lang="en-US"/>
              <a:t>Click to edit Master title style</a:t>
            </a:r>
          </a:p>
        </p:txBody>
      </p:sp>
      <p:sp>
        <p:nvSpPr>
          <p:cNvPr id="14" name="Slide Number Placeholder 5">
            <a:extLst>
              <a:ext uri="{FF2B5EF4-FFF2-40B4-BE49-F238E27FC236}">
                <a16:creationId xmlns:a16="http://schemas.microsoft.com/office/drawing/2014/main" id="{D506F5B2-08C9-11D9-B073-83E916CA57E2}"/>
              </a:ext>
            </a:extLst>
          </p:cNvPr>
          <p:cNvSpPr txBox="1">
            <a:spLocks/>
          </p:cNvSpPr>
          <p:nvPr userDrawn="1"/>
        </p:nvSpPr>
        <p:spPr>
          <a:xfrm>
            <a:off x="9183912" y="637388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bg1"/>
                </a:solidFill>
                <a:latin typeface="Montserrat"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AF6F2DA-B01E-0F4A-9C3D-CC5E8B20FA62}" type="slidenum">
              <a:rPr lang="en-US" smtClean="0"/>
              <a:pPr/>
              <a:t>‹#›</a:t>
            </a:fld>
            <a:endParaRPr lang="en-US"/>
          </a:p>
        </p:txBody>
      </p:sp>
      <p:pic>
        <p:nvPicPr>
          <p:cNvPr id="12" name="Picture 11">
            <a:extLst>
              <a:ext uri="{FF2B5EF4-FFF2-40B4-BE49-F238E27FC236}">
                <a16:creationId xmlns:a16="http://schemas.microsoft.com/office/drawing/2014/main" id="{9ADE6F0D-8CA7-496F-9CCD-416CA8C7233E}"/>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7657295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rgbClr val="FBB83A"/>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803188" y="1236572"/>
            <a:ext cx="8254315" cy="3519882"/>
          </a:xfrm>
        </p:spPr>
        <p:txBody>
          <a:bodyPr anchor="b">
            <a:normAutofit/>
          </a:bodyPr>
          <a:lstStyle>
            <a:lvl1pPr>
              <a:defRPr sz="54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BB9F71A4-DE80-4132-20FE-D2D4347B9B7A}"/>
              </a:ext>
            </a:extLst>
          </p:cNvPr>
          <p:cNvSpPr>
            <a:spLocks noGrp="1"/>
          </p:cNvSpPr>
          <p:nvPr>
            <p:ph type="body" sz="quarter" idx="13"/>
          </p:nvPr>
        </p:nvSpPr>
        <p:spPr>
          <a:xfrm>
            <a:off x="803275" y="5029200"/>
            <a:ext cx="7723188" cy="1112838"/>
          </a:xfrm>
        </p:spPr>
        <p:txBody>
          <a:bodyPr/>
          <a:lstStyle>
            <a:lvl1pPr marL="0" indent="0">
              <a:buNone/>
              <a:defRPr>
                <a:solidFill>
                  <a:srgbClr val="020A78"/>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7" name="Picture 6">
            <a:extLst>
              <a:ext uri="{FF2B5EF4-FFF2-40B4-BE49-F238E27FC236}">
                <a16:creationId xmlns:a16="http://schemas.microsoft.com/office/drawing/2014/main" id="{7EFB9C0B-E540-408A-95F1-7D28CA26B1C0}"/>
              </a:ext>
            </a:extLst>
          </p:cNvPr>
          <p:cNvPicPr>
            <a:picLocks noChangeAspect="1"/>
          </p:cNvPicPr>
          <p:nvPr userDrawn="1"/>
        </p:nvPicPr>
        <p:blipFill>
          <a:blip r:embed="rId2"/>
          <a:srcRect/>
          <a:stretch/>
        </p:blipFill>
        <p:spPr>
          <a:xfrm>
            <a:off x="453362" y="129989"/>
            <a:ext cx="6000704" cy="3667663"/>
          </a:xfrm>
          <a:prstGeom prst="rect">
            <a:avLst/>
          </a:prstGeom>
        </p:spPr>
      </p:pic>
    </p:spTree>
    <p:extLst>
      <p:ext uri="{BB962C8B-B14F-4D97-AF65-F5344CB8AC3E}">
        <p14:creationId xmlns:p14="http://schemas.microsoft.com/office/powerpoint/2010/main" val="11148733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a:off x="7702087"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FBB83A">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224E3C57-DE27-996D-37B9-1B5EFB8BF1E1}"/>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5102D200-CA4F-4C04-90EB-ED005BBB7BDF}"/>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31997839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FBB83A">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rgbClr val="020A78"/>
                </a:solidFill>
              </a:defRPr>
            </a:lvl1pPr>
          </a:lstStyle>
          <a:p>
            <a:r>
              <a:rPr lang="en-US"/>
              <a:t>Click to edit Master title style</a:t>
            </a:r>
          </a:p>
        </p:txBody>
      </p:sp>
      <p:pic>
        <p:nvPicPr>
          <p:cNvPr id="10" name="Picture 9">
            <a:extLst>
              <a:ext uri="{FF2B5EF4-FFF2-40B4-BE49-F238E27FC236}">
                <a16:creationId xmlns:a16="http://schemas.microsoft.com/office/drawing/2014/main" id="{1FCCF43F-1B52-4472-98E9-751F3B4FD4E8}"/>
              </a:ext>
            </a:extLst>
          </p:cNvPr>
          <p:cNvPicPr>
            <a:picLocks noChangeAspect="1"/>
          </p:cNvPicPr>
          <p:nvPr userDrawn="1"/>
        </p:nvPicPr>
        <p:blipFill>
          <a:blip r:embed="rId3"/>
          <a:srcRect/>
          <a:stretch/>
        </p:blipFill>
        <p:spPr>
          <a:xfrm>
            <a:off x="146831" y="3280961"/>
            <a:ext cx="2354822" cy="3351095"/>
          </a:xfrm>
          <a:prstGeom prst="rect">
            <a:avLst/>
          </a:prstGeom>
        </p:spPr>
      </p:pic>
    </p:spTree>
    <p:extLst>
      <p:ext uri="{BB962C8B-B14F-4D97-AF65-F5344CB8AC3E}">
        <p14:creationId xmlns:p14="http://schemas.microsoft.com/office/powerpoint/2010/main" val="39003258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pic>
        <p:nvPicPr>
          <p:cNvPr id="8" name="Picture 7">
            <a:extLst>
              <a:ext uri="{FF2B5EF4-FFF2-40B4-BE49-F238E27FC236}">
                <a16:creationId xmlns:a16="http://schemas.microsoft.com/office/drawing/2014/main" id="{D8E5F58A-E251-4A02-A7CB-9F6BC127BCF0}"/>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8865012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5" y="0"/>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620AF7E9-EF1E-448B-BE64-035FF30D170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962054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458552"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458552"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515FFDD6-1EE7-47DE-9D6A-761DF717058E}"/>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34678038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20A7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8" name="Picture 7">
            <a:extLst>
              <a:ext uri="{FF2B5EF4-FFF2-40B4-BE49-F238E27FC236}">
                <a16:creationId xmlns:a16="http://schemas.microsoft.com/office/drawing/2014/main" id="{E07700D8-7C91-4422-8AAB-76F419B081BC}"/>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40288821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rgbClr val="020A78"/>
                </a:solidFill>
              </a:defRPr>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6" y="-9728"/>
            <a:ext cx="6095924" cy="6867728"/>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rgbClr val="020A78"/>
                </a:solidFill>
              </a:defRPr>
            </a:lvl1pPr>
            <a:lvl2pPr>
              <a:defRPr sz="1800">
                <a:solidFill>
                  <a:srgbClr val="020A78"/>
                </a:solidFill>
              </a:defRPr>
            </a:lvl2pPr>
            <a:lvl3pPr>
              <a:defRPr sz="1600">
                <a:solidFill>
                  <a:srgbClr val="020A78"/>
                </a:solidFill>
              </a:defRPr>
            </a:lvl3pPr>
            <a:lvl4pPr>
              <a:defRPr sz="1400">
                <a:solidFill>
                  <a:srgbClr val="020A78"/>
                </a:solidFill>
              </a:defRPr>
            </a:lvl4pPr>
            <a:lvl5pPr>
              <a:defRPr sz="1400">
                <a:solidFill>
                  <a:srgbClr val="020A7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20A78"/>
                </a:solidFill>
              </a:defRPr>
            </a:lvl1pPr>
          </a:lstStyle>
          <a:p>
            <a:r>
              <a:rPr lang="en-US"/>
              <a:t>Click to edit Master title style</a:t>
            </a:r>
          </a:p>
        </p:txBody>
      </p:sp>
      <p:pic>
        <p:nvPicPr>
          <p:cNvPr id="10" name="Picture 9">
            <a:extLst>
              <a:ext uri="{FF2B5EF4-FFF2-40B4-BE49-F238E27FC236}">
                <a16:creationId xmlns:a16="http://schemas.microsoft.com/office/drawing/2014/main" id="{814ED944-1C3C-4E5D-A173-9D7315AE8649}"/>
              </a:ext>
            </a:extLst>
          </p:cNvPr>
          <p:cNvPicPr>
            <a:picLocks noChangeAspect="1"/>
          </p:cNvPicPr>
          <p:nvPr userDrawn="1"/>
        </p:nvPicPr>
        <p:blipFill>
          <a:blip r:embed="rId2"/>
          <a:srcRect/>
          <a:stretch/>
        </p:blipFill>
        <p:spPr>
          <a:xfrm>
            <a:off x="10189922" y="126826"/>
            <a:ext cx="1802541" cy="867473"/>
          </a:xfrm>
          <a:prstGeom prst="rect">
            <a:avLst/>
          </a:prstGeom>
        </p:spPr>
      </p:pic>
    </p:spTree>
    <p:extLst>
      <p:ext uri="{BB962C8B-B14F-4D97-AF65-F5344CB8AC3E}">
        <p14:creationId xmlns:p14="http://schemas.microsoft.com/office/powerpoint/2010/main" val="38904225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a:p>
        </p:txBody>
      </p:sp>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FBB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rgbClr val="020A78"/>
                </a:solidFill>
              </a:defRPr>
            </a:lvl1pPr>
            <a:lvl2pPr>
              <a:defRPr sz="1800">
                <a:solidFill>
                  <a:srgbClr val="020A78"/>
                </a:solidFill>
              </a:defRPr>
            </a:lvl2pPr>
            <a:lvl3pPr>
              <a:defRPr sz="1600">
                <a:solidFill>
                  <a:srgbClr val="020A78"/>
                </a:solidFill>
              </a:defRPr>
            </a:lvl3pPr>
            <a:lvl4pPr>
              <a:defRPr sz="1400">
                <a:solidFill>
                  <a:srgbClr val="020A78"/>
                </a:solidFill>
              </a:defRPr>
            </a:lvl4pPr>
            <a:lvl5pPr>
              <a:defRPr sz="1400">
                <a:solidFill>
                  <a:srgbClr val="020A7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20A78"/>
                </a:solidFill>
              </a:defRPr>
            </a:lvl1pPr>
          </a:lstStyle>
          <a:p>
            <a:r>
              <a:rPr lang="en-US"/>
              <a:t>Click to edit Master title style</a:t>
            </a:r>
          </a:p>
        </p:txBody>
      </p:sp>
      <p:sp>
        <p:nvSpPr>
          <p:cNvPr id="10" name="Slide Number Placeholder 5">
            <a:extLst>
              <a:ext uri="{FF2B5EF4-FFF2-40B4-BE49-F238E27FC236}">
                <a16:creationId xmlns:a16="http://schemas.microsoft.com/office/drawing/2014/main" id="{1F46970C-75DF-BA71-BF98-FC9459D9D97D}"/>
              </a:ext>
            </a:extLst>
          </p:cNvPr>
          <p:cNvSpPr txBox="1">
            <a:spLocks/>
          </p:cNvSpPr>
          <p:nvPr userDrawn="1"/>
        </p:nvSpPr>
        <p:spPr>
          <a:xfrm>
            <a:off x="11445498" y="6365726"/>
            <a:ext cx="481614" cy="365125"/>
          </a:xfrm>
          <a:prstGeom prst="rect">
            <a:avLst/>
          </a:prstGeom>
          <a:solidFill>
            <a:srgbClr val="FBB83A"/>
          </a:solidFill>
        </p:spPr>
        <p:txBody>
          <a:bodyPr vert="horz" lIns="91440" tIns="45720" rIns="91440" bIns="45720" rtlCol="0" anchor="ctr"/>
          <a:lstStyle>
            <a:defPPr>
              <a:defRPr lang="en-US"/>
            </a:defPPr>
            <a:lvl1pPr marL="0" algn="r" defTabSz="914400" rtl="0" eaLnBrk="1" latinLnBrk="0" hangingPunct="1">
              <a:defRPr sz="1000" kern="1200">
                <a:solidFill>
                  <a:srgbClr val="020A78"/>
                </a:solidFill>
                <a:latin typeface="Montserrat"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AF6F2DA-B01E-0F4A-9C3D-CC5E8B20FA62}" type="slidenum">
              <a:rPr lang="en-US" smtClean="0"/>
              <a:pPr/>
              <a:t>‹#›</a:t>
            </a:fld>
            <a:endParaRPr lang="en-US"/>
          </a:p>
        </p:txBody>
      </p:sp>
      <p:pic>
        <p:nvPicPr>
          <p:cNvPr id="13" name="Picture 12">
            <a:extLst>
              <a:ext uri="{FF2B5EF4-FFF2-40B4-BE49-F238E27FC236}">
                <a16:creationId xmlns:a16="http://schemas.microsoft.com/office/drawing/2014/main" id="{2AFD292A-1404-481B-9B2C-B4F756A9BEDA}"/>
              </a:ext>
            </a:extLst>
          </p:cNvPr>
          <p:cNvPicPr>
            <a:picLocks noChangeAspect="1"/>
          </p:cNvPicPr>
          <p:nvPr userDrawn="1"/>
        </p:nvPicPr>
        <p:blipFill>
          <a:blip r:embed="rId2"/>
          <a:srcRect/>
          <a:stretch/>
        </p:blipFill>
        <p:spPr>
          <a:xfrm>
            <a:off x="9541043" y="-308867"/>
            <a:ext cx="2533657" cy="1548585"/>
          </a:xfrm>
          <a:prstGeom prst="rect">
            <a:avLst/>
          </a:prstGeom>
        </p:spPr>
      </p:pic>
    </p:spTree>
    <p:extLst>
      <p:ext uri="{BB962C8B-B14F-4D97-AF65-F5344CB8AC3E}">
        <p14:creationId xmlns:p14="http://schemas.microsoft.com/office/powerpoint/2010/main" val="4281743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212816" y="6365726"/>
            <a:ext cx="481614" cy="365125"/>
          </a:xfrm>
          <a:solidFill>
            <a:srgbClr val="0C70C8"/>
          </a:solidFill>
        </p:spPr>
        <p:txBody>
          <a:bodyPr/>
          <a:lstStyle>
            <a:lvl1pPr algn="l">
              <a:defRPr sz="1000" b="0" i="0">
                <a:solidFill>
                  <a:schemeClr val="bg1"/>
                </a:solidFill>
                <a:latin typeface="Montserrat Medium" pitchFamily="2" charset="77"/>
              </a:defRPr>
            </a:lvl1pPr>
          </a:lstStyle>
          <a:p>
            <a:fld id="{1AF6F2DA-B01E-0F4A-9C3D-CC5E8B20FA62}" type="slidenum">
              <a:rPr lang="en-US" smtClean="0"/>
              <a:pPr/>
              <a:t>‹#›</a:t>
            </a:fld>
            <a:endParaRPr lang="en-US"/>
          </a:p>
        </p:txBody>
      </p:sp>
      <p:sp>
        <p:nvSpPr>
          <p:cNvPr id="7" name="Title 13">
            <a:extLst>
              <a:ext uri="{FF2B5EF4-FFF2-40B4-BE49-F238E27FC236}">
                <a16:creationId xmlns:a16="http://schemas.microsoft.com/office/drawing/2014/main" id="{5B615F0B-D4AB-69E0-609D-92E2945480C8}"/>
              </a:ext>
            </a:extLst>
          </p:cNvPr>
          <p:cNvSpPr>
            <a:spLocks noGrp="1"/>
          </p:cNvSpPr>
          <p:nvPr>
            <p:ph type="title"/>
          </p:nvPr>
        </p:nvSpPr>
        <p:spPr>
          <a:xfrm>
            <a:off x="803188" y="1236572"/>
            <a:ext cx="6465517" cy="3519882"/>
          </a:xfrm>
        </p:spPr>
        <p:txBody>
          <a:bodyPr anchor="b">
            <a:normAutofit/>
          </a:bodyPr>
          <a:lstStyle>
            <a:lvl1pPr marL="0" indent="0">
              <a:buFont typeface="+mj-lt"/>
              <a:buNone/>
              <a:defRPr sz="54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81797806-8C78-1864-C05A-4FD543F44E7C}"/>
              </a:ext>
            </a:extLst>
          </p:cNvPr>
          <p:cNvSpPr>
            <a:spLocks noGrp="1"/>
          </p:cNvSpPr>
          <p:nvPr>
            <p:ph type="body" sz="quarter" idx="13"/>
          </p:nvPr>
        </p:nvSpPr>
        <p:spPr>
          <a:xfrm>
            <a:off x="803275" y="5029200"/>
            <a:ext cx="6465430" cy="1112838"/>
          </a:xfrm>
        </p:spPr>
        <p:txBody>
          <a:bodyPr/>
          <a:lstStyle>
            <a:lvl1pPr marL="0" indent="0">
              <a:buFont typeface="+mj-lt"/>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0" name="Picture 9">
            <a:extLst>
              <a:ext uri="{FF2B5EF4-FFF2-40B4-BE49-F238E27FC236}">
                <a16:creationId xmlns:a16="http://schemas.microsoft.com/office/drawing/2014/main" id="{A57A7105-F5E2-474D-B745-774529FAEFDE}"/>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21988509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C4EE37A-2555-1249-B3CB-AE4644E11FF1}"/>
              </a:ext>
            </a:extLst>
          </p:cNvPr>
          <p:cNvGrpSpPr/>
          <p:nvPr userDrawn="1"/>
        </p:nvGrpSpPr>
        <p:grpSpPr>
          <a:xfrm>
            <a:off x="8566409" y="0"/>
            <a:ext cx="3625591" cy="6912977"/>
            <a:chOff x="-75" y="0"/>
            <a:chExt cx="2709775" cy="5166775"/>
          </a:xfrm>
        </p:grpSpPr>
        <p:pic>
          <p:nvPicPr>
            <p:cNvPr id="17" name="Google Shape;69;p10">
              <a:extLst>
                <a:ext uri="{FF2B5EF4-FFF2-40B4-BE49-F238E27FC236}">
                  <a16:creationId xmlns:a16="http://schemas.microsoft.com/office/drawing/2014/main" id="{207745ED-C318-6048-9F76-EAB3EAC941E9}"/>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25" y="0"/>
              <a:ext cx="1698499" cy="1202801"/>
            </a:xfrm>
            <a:prstGeom prst="rect">
              <a:avLst/>
            </a:prstGeom>
            <a:noFill/>
            <a:ln>
              <a:noFill/>
            </a:ln>
          </p:spPr>
        </p:pic>
        <p:pic>
          <p:nvPicPr>
            <p:cNvPr id="18" name="Google Shape;70;p10">
              <a:extLst>
                <a:ext uri="{FF2B5EF4-FFF2-40B4-BE49-F238E27FC236}">
                  <a16:creationId xmlns:a16="http://schemas.microsoft.com/office/drawing/2014/main" id="{739C0479-1135-BF4A-82F9-950F136273C1}"/>
                </a:ext>
              </a:extLst>
            </p:cNvPr>
            <p:cNvPicPr preferRelativeResize="0"/>
            <p:nvPr userDrawn="1"/>
          </p:nvPicPr>
          <p:blipFill rotWithShape="1">
            <a:blip r:embed="rId3" cstate="email">
              <a:alphaModFix/>
              <a:extLst>
                <a:ext uri="{28A0092B-C50C-407E-A947-70E740481C1C}">
                  <a14:useLocalDpi xmlns:a14="http://schemas.microsoft.com/office/drawing/2010/main"/>
                </a:ext>
              </a:extLst>
            </a:blip>
            <a:srcRect/>
            <a:stretch/>
          </p:blipFill>
          <p:spPr>
            <a:xfrm>
              <a:off x="22" y="1202800"/>
              <a:ext cx="2709673" cy="2767124"/>
            </a:xfrm>
            <a:prstGeom prst="rect">
              <a:avLst/>
            </a:prstGeom>
            <a:noFill/>
            <a:ln>
              <a:noFill/>
            </a:ln>
          </p:spPr>
        </p:pic>
        <p:pic>
          <p:nvPicPr>
            <p:cNvPr id="19" name="Google Shape;71;p10">
              <a:extLst>
                <a:ext uri="{FF2B5EF4-FFF2-40B4-BE49-F238E27FC236}">
                  <a16:creationId xmlns:a16="http://schemas.microsoft.com/office/drawing/2014/main" id="{4944A3BC-9411-9642-9970-338FEA1ED4EA}"/>
                </a:ext>
              </a:extLst>
            </p:cNvPr>
            <p:cNvPicPr preferRelativeResize="0"/>
            <p:nvPr userDrawn="1"/>
          </p:nvPicPr>
          <p:blipFill rotWithShape="1">
            <a:blip r:embed="rId4" cstate="email">
              <a:alphaModFix/>
              <a:extLst>
                <a:ext uri="{28A0092B-C50C-407E-A947-70E740481C1C}">
                  <a14:useLocalDpi xmlns:a14="http://schemas.microsoft.com/office/drawing/2010/main"/>
                </a:ext>
              </a:extLst>
            </a:blip>
            <a:srcRect/>
            <a:stretch/>
          </p:blipFill>
          <p:spPr>
            <a:xfrm>
              <a:off x="849000" y="3969925"/>
              <a:ext cx="1860700" cy="1173575"/>
            </a:xfrm>
            <a:prstGeom prst="rect">
              <a:avLst/>
            </a:prstGeom>
            <a:noFill/>
            <a:ln>
              <a:noFill/>
            </a:ln>
          </p:spPr>
        </p:pic>
        <p:pic>
          <p:nvPicPr>
            <p:cNvPr id="20" name="Google Shape;72;p10">
              <a:extLst>
                <a:ext uri="{FF2B5EF4-FFF2-40B4-BE49-F238E27FC236}">
                  <a16:creationId xmlns:a16="http://schemas.microsoft.com/office/drawing/2014/main" id="{F52A8DBA-1858-B844-8447-E50FEE16F4E8}"/>
                </a:ext>
              </a:extLst>
            </p:cNvPr>
            <p:cNvPicPr preferRelativeResize="0"/>
            <p:nvPr userDrawn="1"/>
          </p:nvPicPr>
          <p:blipFill rotWithShape="1">
            <a:blip r:embed="rId5" cstate="email">
              <a:alphaModFix/>
              <a:extLst>
                <a:ext uri="{28A0092B-C50C-407E-A947-70E740481C1C}">
                  <a14:useLocalDpi xmlns:a14="http://schemas.microsoft.com/office/drawing/2010/main"/>
                </a:ext>
              </a:extLst>
            </a:blip>
            <a:srcRect/>
            <a:stretch/>
          </p:blipFill>
          <p:spPr>
            <a:xfrm>
              <a:off x="0" y="3969925"/>
              <a:ext cx="848998" cy="1173576"/>
            </a:xfrm>
            <a:prstGeom prst="rect">
              <a:avLst/>
            </a:prstGeom>
            <a:noFill/>
            <a:ln>
              <a:noFill/>
            </a:ln>
          </p:spPr>
        </p:pic>
        <p:pic>
          <p:nvPicPr>
            <p:cNvPr id="21" name="Google Shape;73;p10">
              <a:extLst>
                <a:ext uri="{FF2B5EF4-FFF2-40B4-BE49-F238E27FC236}">
                  <a16:creationId xmlns:a16="http://schemas.microsoft.com/office/drawing/2014/main" id="{63C28906-A7CB-6642-ACB4-376415546C5E}"/>
                </a:ext>
              </a:extLst>
            </p:cNvPr>
            <p:cNvPicPr preferRelativeResize="0"/>
            <p:nvPr userDrawn="1"/>
          </p:nvPicPr>
          <p:blipFill rotWithShape="1">
            <a:blip r:embed="rId6" cstate="email">
              <a:alphaModFix/>
              <a:extLst>
                <a:ext uri="{28A0092B-C50C-407E-A947-70E740481C1C}">
                  <a14:useLocalDpi xmlns:a14="http://schemas.microsoft.com/office/drawing/2010/main"/>
                </a:ext>
              </a:extLst>
            </a:blip>
            <a:srcRect/>
            <a:stretch/>
          </p:blipFill>
          <p:spPr>
            <a:xfrm>
              <a:off x="1698525" y="0"/>
              <a:ext cx="1011174" cy="1202801"/>
            </a:xfrm>
            <a:prstGeom prst="rect">
              <a:avLst/>
            </a:prstGeom>
            <a:noFill/>
            <a:ln>
              <a:noFill/>
            </a:ln>
          </p:spPr>
        </p:pic>
        <p:sp>
          <p:nvSpPr>
            <p:cNvPr id="22" name="Google Shape;74;p10">
              <a:extLst>
                <a:ext uri="{FF2B5EF4-FFF2-40B4-BE49-F238E27FC236}">
                  <a16:creationId xmlns:a16="http://schemas.microsoft.com/office/drawing/2014/main" id="{933D4D99-6F4C-F341-96B8-CDB112CCE4BB}"/>
                </a:ext>
              </a:extLst>
            </p:cNvPr>
            <p:cNvSpPr/>
            <p:nvPr userDrawn="1"/>
          </p:nvSpPr>
          <p:spPr>
            <a:xfrm>
              <a:off x="-25" y="1202800"/>
              <a:ext cx="2709600" cy="2761200"/>
            </a:xfrm>
            <a:prstGeom prst="rect">
              <a:avLst/>
            </a:prstGeom>
            <a:solidFill>
              <a:srgbClr val="020A78">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5;p10">
              <a:extLst>
                <a:ext uri="{FF2B5EF4-FFF2-40B4-BE49-F238E27FC236}">
                  <a16:creationId xmlns:a16="http://schemas.microsoft.com/office/drawing/2014/main" id="{D0EEA327-0216-514F-BF1D-9AE2A6A982B7}"/>
                </a:ext>
              </a:extLst>
            </p:cNvPr>
            <p:cNvSpPr/>
            <p:nvPr userDrawn="1"/>
          </p:nvSpPr>
          <p:spPr>
            <a:xfrm>
              <a:off x="849050" y="3964075"/>
              <a:ext cx="1860600" cy="12027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6;p10">
              <a:extLst>
                <a:ext uri="{FF2B5EF4-FFF2-40B4-BE49-F238E27FC236}">
                  <a16:creationId xmlns:a16="http://schemas.microsoft.com/office/drawing/2014/main" id="{AAE66833-0D2C-D247-AE10-AFF3C18B16AD}"/>
                </a:ext>
              </a:extLst>
            </p:cNvPr>
            <p:cNvSpPr/>
            <p:nvPr userDrawn="1"/>
          </p:nvSpPr>
          <p:spPr>
            <a:xfrm>
              <a:off x="1698400" y="50"/>
              <a:ext cx="1011300" cy="1202700"/>
            </a:xfrm>
            <a:prstGeom prst="rect">
              <a:avLst/>
            </a:prstGeom>
            <a:solidFill>
              <a:srgbClr val="FBB83A">
                <a:alpha val="458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7;p10">
              <a:extLst>
                <a:ext uri="{FF2B5EF4-FFF2-40B4-BE49-F238E27FC236}">
                  <a16:creationId xmlns:a16="http://schemas.microsoft.com/office/drawing/2014/main" id="{4F413BE6-9229-A147-8C20-95C18363829C}"/>
                </a:ext>
              </a:extLst>
            </p:cNvPr>
            <p:cNvSpPr/>
            <p:nvPr userDrawn="1"/>
          </p:nvSpPr>
          <p:spPr>
            <a:xfrm>
              <a:off x="-25" y="3955350"/>
              <a:ext cx="849000" cy="1202700"/>
            </a:xfrm>
            <a:prstGeom prst="rect">
              <a:avLst/>
            </a:prstGeom>
            <a:solidFill>
              <a:srgbClr val="FBB83A">
                <a:alpha val="458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8;p10">
              <a:extLst>
                <a:ext uri="{FF2B5EF4-FFF2-40B4-BE49-F238E27FC236}">
                  <a16:creationId xmlns:a16="http://schemas.microsoft.com/office/drawing/2014/main" id="{D880952E-B612-1146-B54E-85258236D501}"/>
                </a:ext>
              </a:extLst>
            </p:cNvPr>
            <p:cNvSpPr/>
            <p:nvPr userDrawn="1"/>
          </p:nvSpPr>
          <p:spPr>
            <a:xfrm>
              <a:off x="-75" y="50"/>
              <a:ext cx="1698600" cy="12027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userDrawn="1">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spTree>
    <p:extLst>
      <p:ext uri="{BB962C8B-B14F-4D97-AF65-F5344CB8AC3E}">
        <p14:creationId xmlns:p14="http://schemas.microsoft.com/office/powerpoint/2010/main" val="15666638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5688058" cy="365125"/>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5343346"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5343346"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7" name="Slide Number Placeholder 5">
            <a:extLst>
              <a:ext uri="{FF2B5EF4-FFF2-40B4-BE49-F238E27FC236}">
                <a16:creationId xmlns:a16="http://schemas.microsoft.com/office/drawing/2014/main" id="{F1A91C2D-3450-577B-F855-8650AF37A1A2}"/>
              </a:ext>
            </a:extLst>
          </p:cNvPr>
          <p:cNvSpPr>
            <a:spLocks noGrp="1"/>
          </p:cNvSpPr>
          <p:nvPr>
            <p:ph type="sldNum" sz="quarter" idx="12"/>
          </p:nvPr>
        </p:nvSpPr>
        <p:spPr>
          <a:xfrm>
            <a:off x="368793" y="6365726"/>
            <a:ext cx="481614" cy="365125"/>
          </a:xfrm>
          <a:noFill/>
        </p:spPr>
        <p:txBody>
          <a:bodyPr/>
          <a:lstStyle>
            <a:lvl1pPr>
              <a:defRPr sz="1000" b="0" i="0">
                <a:solidFill>
                  <a:schemeClr val="bg1"/>
                </a:solidFill>
                <a:latin typeface="Montserrat Medium" pitchFamily="2" charset="77"/>
              </a:defRPr>
            </a:lvl1pPr>
          </a:lstStyle>
          <a:p>
            <a:pPr algn="l"/>
            <a:fld id="{1AF6F2DA-B01E-0F4A-9C3D-CC5E8B20FA62}" type="slidenum">
              <a:rPr lang="en-US" smtClean="0"/>
              <a:pPr algn="l"/>
              <a:t>‹#›</a:t>
            </a:fld>
            <a:endParaRPr lang="en-US"/>
          </a:p>
        </p:txBody>
      </p:sp>
      <p:pic>
        <p:nvPicPr>
          <p:cNvPr id="10" name="Google Shape;83;p11">
            <a:extLst>
              <a:ext uri="{FF2B5EF4-FFF2-40B4-BE49-F238E27FC236}">
                <a16:creationId xmlns:a16="http://schemas.microsoft.com/office/drawing/2014/main" id="{10A5E4FD-6470-3C4E-A01A-AD99871A5E9F}"/>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6239082" y="-21124"/>
            <a:ext cx="5952864" cy="6879124"/>
          </a:xfrm>
          <a:prstGeom prst="rect">
            <a:avLst/>
          </a:prstGeom>
          <a:noFill/>
          <a:ln>
            <a:noFill/>
          </a:ln>
        </p:spPr>
      </p:pic>
      <p:sp>
        <p:nvSpPr>
          <p:cNvPr id="12" name="Google Shape;87;p11">
            <a:extLst>
              <a:ext uri="{FF2B5EF4-FFF2-40B4-BE49-F238E27FC236}">
                <a16:creationId xmlns:a16="http://schemas.microsoft.com/office/drawing/2014/main" id="{358E8E1F-D63D-F84D-B789-4E8E0F101AFE}"/>
              </a:ext>
            </a:extLst>
          </p:cNvPr>
          <p:cNvSpPr/>
          <p:nvPr userDrawn="1"/>
        </p:nvSpPr>
        <p:spPr>
          <a:xfrm>
            <a:off x="6239055" y="-21125"/>
            <a:ext cx="5952945" cy="6879125"/>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58835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38E7213-8D4D-BD41-B268-1DE14D4EF946}"/>
              </a:ext>
            </a:extLst>
          </p:cNvPr>
          <p:cNvGrpSpPr/>
          <p:nvPr userDrawn="1"/>
        </p:nvGrpSpPr>
        <p:grpSpPr>
          <a:xfrm>
            <a:off x="7711983" y="0"/>
            <a:ext cx="4480017" cy="6858000"/>
            <a:chOff x="9123600" y="0"/>
            <a:chExt cx="3068400" cy="4697100"/>
          </a:xfrm>
        </p:grpSpPr>
        <p:pic>
          <p:nvPicPr>
            <p:cNvPr id="13" name="Google Shape;99;p13">
              <a:extLst>
                <a:ext uri="{FF2B5EF4-FFF2-40B4-BE49-F238E27FC236}">
                  <a16:creationId xmlns:a16="http://schemas.microsoft.com/office/drawing/2014/main" id="{A6A3C6A9-FE58-834C-8363-78768A92793B}"/>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9123600" y="13950"/>
              <a:ext cx="3068298" cy="4669200"/>
            </a:xfrm>
            <a:prstGeom prst="rect">
              <a:avLst/>
            </a:prstGeom>
            <a:noFill/>
            <a:ln>
              <a:noFill/>
            </a:ln>
          </p:spPr>
        </p:pic>
        <p:sp>
          <p:nvSpPr>
            <p:cNvPr id="15" name="Google Shape;100;p13">
              <a:extLst>
                <a:ext uri="{FF2B5EF4-FFF2-40B4-BE49-F238E27FC236}">
                  <a16:creationId xmlns:a16="http://schemas.microsoft.com/office/drawing/2014/main" id="{58967A05-0D48-AA47-BC5B-6E1A61E604EA}"/>
                </a:ext>
              </a:extLst>
            </p:cNvPr>
            <p:cNvSpPr/>
            <p:nvPr userDrawn="1"/>
          </p:nvSpPr>
          <p:spPr>
            <a:xfrm>
              <a:off x="9123600" y="0"/>
              <a:ext cx="3068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Slide Number Placeholder 5">
            <a:extLst>
              <a:ext uri="{FF2B5EF4-FFF2-40B4-BE49-F238E27FC236}">
                <a16:creationId xmlns:a16="http://schemas.microsoft.com/office/drawing/2014/main" id="{BD8CD98B-1151-0A20-2E4F-1195300BD409}"/>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767C87CD-77FE-48B1-9553-F9F6F930FF55}"/>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23550308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E79EA75-11C1-2940-B491-FA57BF05E59B}"/>
              </a:ext>
            </a:extLst>
          </p:cNvPr>
          <p:cNvGrpSpPr/>
          <p:nvPr userDrawn="1"/>
        </p:nvGrpSpPr>
        <p:grpSpPr>
          <a:xfrm>
            <a:off x="7684168" y="-8073"/>
            <a:ext cx="4507833" cy="6900582"/>
            <a:chOff x="9123600" y="-8073"/>
            <a:chExt cx="3068401" cy="4697102"/>
          </a:xfrm>
        </p:grpSpPr>
        <p:pic>
          <p:nvPicPr>
            <p:cNvPr id="16" name="Google Shape;108;p14">
              <a:extLst>
                <a:ext uri="{FF2B5EF4-FFF2-40B4-BE49-F238E27FC236}">
                  <a16:creationId xmlns:a16="http://schemas.microsoft.com/office/drawing/2014/main" id="{7AFCC63F-C581-7748-82EA-A8FB814C5966}"/>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9123600" y="-8073"/>
              <a:ext cx="3068401" cy="4697102"/>
            </a:xfrm>
            <a:prstGeom prst="rect">
              <a:avLst/>
            </a:prstGeom>
            <a:noFill/>
            <a:ln>
              <a:noFill/>
            </a:ln>
          </p:spPr>
        </p:pic>
        <p:sp>
          <p:nvSpPr>
            <p:cNvPr id="17" name="Google Shape;112;p14">
              <a:extLst>
                <a:ext uri="{FF2B5EF4-FFF2-40B4-BE49-F238E27FC236}">
                  <a16:creationId xmlns:a16="http://schemas.microsoft.com/office/drawing/2014/main" id="{28A915FD-5977-714D-AC30-8E86EDB67417}"/>
                </a:ext>
              </a:extLst>
            </p:cNvPr>
            <p:cNvSpPr/>
            <p:nvPr userDrawn="1"/>
          </p:nvSpPr>
          <p:spPr>
            <a:xfrm>
              <a:off x="9123600" y="-8073"/>
              <a:ext cx="3068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3" name="Picture 12">
            <a:extLst>
              <a:ext uri="{FF2B5EF4-FFF2-40B4-BE49-F238E27FC236}">
                <a16:creationId xmlns:a16="http://schemas.microsoft.com/office/drawing/2014/main" id="{7D8017DF-2BC7-4976-BD75-27EAD608E06F}"/>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6243499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0E609C5-3704-9C4F-958C-66B4DAA23762}"/>
              </a:ext>
            </a:extLst>
          </p:cNvPr>
          <p:cNvGrpSpPr/>
          <p:nvPr userDrawn="1"/>
        </p:nvGrpSpPr>
        <p:grpSpPr>
          <a:xfrm>
            <a:off x="0" y="-1"/>
            <a:ext cx="3978442" cy="6876845"/>
            <a:chOff x="0" y="0"/>
            <a:chExt cx="2717400" cy="4697100"/>
          </a:xfrm>
        </p:grpSpPr>
        <p:pic>
          <p:nvPicPr>
            <p:cNvPr id="8" name="Google Shape;120;p15">
              <a:extLst>
                <a:ext uri="{FF2B5EF4-FFF2-40B4-BE49-F238E27FC236}">
                  <a16:creationId xmlns:a16="http://schemas.microsoft.com/office/drawing/2014/main" id="{1A791F7C-2237-084B-A9ED-569FE464F31F}"/>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399" cy="4697100"/>
            </a:xfrm>
            <a:prstGeom prst="rect">
              <a:avLst/>
            </a:prstGeom>
            <a:noFill/>
            <a:ln>
              <a:noFill/>
            </a:ln>
          </p:spPr>
        </p:pic>
        <p:sp>
          <p:nvSpPr>
            <p:cNvPr id="9" name="Google Shape;121;p15">
              <a:extLst>
                <a:ext uri="{FF2B5EF4-FFF2-40B4-BE49-F238E27FC236}">
                  <a16:creationId xmlns:a16="http://schemas.microsoft.com/office/drawing/2014/main" id="{5FB4EA08-7832-FE47-AC7B-959C8DAE0DD0}"/>
                </a:ext>
              </a:extLst>
            </p:cNvPr>
            <p:cNvSpPr/>
            <p:nvPr userDrawn="1"/>
          </p:nvSpPr>
          <p:spPr>
            <a:xfrm>
              <a:off x="0" y="0"/>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CFC5C6C8-77F1-43BC-BFD9-4B1CEC00AF9D}"/>
              </a:ext>
            </a:extLst>
          </p:cNvPr>
          <p:cNvPicPr>
            <a:picLocks noChangeAspect="1"/>
          </p:cNvPicPr>
          <p:nvPr userDrawn="1"/>
        </p:nvPicPr>
        <p:blipFill>
          <a:blip r:embed="rId3"/>
          <a:srcRect/>
          <a:stretch/>
        </p:blipFill>
        <p:spPr>
          <a:xfrm>
            <a:off x="137953" y="3379756"/>
            <a:ext cx="2354822" cy="3351095"/>
          </a:xfrm>
          <a:prstGeom prst="rect">
            <a:avLst/>
          </a:prstGeom>
        </p:spPr>
      </p:pic>
    </p:spTree>
    <p:extLst>
      <p:ext uri="{BB962C8B-B14F-4D97-AF65-F5344CB8AC3E}">
        <p14:creationId xmlns:p14="http://schemas.microsoft.com/office/powerpoint/2010/main" val="13736692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0E609C5-3704-9C4F-958C-66B4DAA23762}"/>
              </a:ext>
            </a:extLst>
          </p:cNvPr>
          <p:cNvGrpSpPr/>
          <p:nvPr userDrawn="1"/>
        </p:nvGrpSpPr>
        <p:grpSpPr>
          <a:xfrm>
            <a:off x="0" y="-1"/>
            <a:ext cx="3978442" cy="6876845"/>
            <a:chOff x="0" y="0"/>
            <a:chExt cx="2717400" cy="4697100"/>
          </a:xfrm>
        </p:grpSpPr>
        <p:pic>
          <p:nvPicPr>
            <p:cNvPr id="8" name="Google Shape;120;p15">
              <a:extLst>
                <a:ext uri="{FF2B5EF4-FFF2-40B4-BE49-F238E27FC236}">
                  <a16:creationId xmlns:a16="http://schemas.microsoft.com/office/drawing/2014/main" id="{1A791F7C-2237-084B-A9ED-569FE464F31F}"/>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399" cy="4697100"/>
            </a:xfrm>
            <a:prstGeom prst="rect">
              <a:avLst/>
            </a:prstGeom>
            <a:noFill/>
            <a:ln>
              <a:noFill/>
            </a:ln>
          </p:spPr>
        </p:pic>
        <p:sp>
          <p:nvSpPr>
            <p:cNvPr id="9" name="Google Shape;121;p15">
              <a:extLst>
                <a:ext uri="{FF2B5EF4-FFF2-40B4-BE49-F238E27FC236}">
                  <a16:creationId xmlns:a16="http://schemas.microsoft.com/office/drawing/2014/main" id="{5FB4EA08-7832-FE47-AC7B-959C8DAE0DD0}"/>
                </a:ext>
              </a:extLst>
            </p:cNvPr>
            <p:cNvSpPr/>
            <p:nvPr userDrawn="1"/>
          </p:nvSpPr>
          <p:spPr>
            <a:xfrm>
              <a:off x="0" y="0"/>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756B84D8-F3B4-433D-9C7E-DA323D4E422D}"/>
              </a:ext>
            </a:extLst>
          </p:cNvPr>
          <p:cNvPicPr>
            <a:picLocks noChangeAspect="1"/>
          </p:cNvPicPr>
          <p:nvPr userDrawn="1"/>
        </p:nvPicPr>
        <p:blipFill>
          <a:blip r:embed="rId3"/>
          <a:srcRect/>
          <a:stretch/>
        </p:blipFill>
        <p:spPr>
          <a:xfrm>
            <a:off x="84688" y="3379756"/>
            <a:ext cx="2354822" cy="3351095"/>
          </a:xfrm>
          <a:prstGeom prst="rect">
            <a:avLst/>
          </a:prstGeom>
        </p:spPr>
      </p:pic>
    </p:spTree>
    <p:extLst>
      <p:ext uri="{BB962C8B-B14F-4D97-AF65-F5344CB8AC3E}">
        <p14:creationId xmlns:p14="http://schemas.microsoft.com/office/powerpoint/2010/main" val="37686178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DE4238B-FBFE-2D4C-A8E2-6261C30EC749}"/>
              </a:ext>
            </a:extLst>
          </p:cNvPr>
          <p:cNvGrpSpPr/>
          <p:nvPr userDrawn="1"/>
        </p:nvGrpSpPr>
        <p:grpSpPr>
          <a:xfrm>
            <a:off x="7539789" y="-112295"/>
            <a:ext cx="4764506" cy="7122876"/>
            <a:chOff x="6002175" y="0"/>
            <a:chExt cx="3141900" cy="4697100"/>
          </a:xfrm>
        </p:grpSpPr>
        <p:pic>
          <p:nvPicPr>
            <p:cNvPr id="10" name="Google Shape;135;p17">
              <a:extLst>
                <a:ext uri="{FF2B5EF4-FFF2-40B4-BE49-F238E27FC236}">
                  <a16:creationId xmlns:a16="http://schemas.microsoft.com/office/drawing/2014/main" id="{AE7A84D6-B32D-084B-A4BF-2AA4031D27BA}"/>
                </a:ext>
              </a:extLst>
            </p:cNvPr>
            <p:cNvPicPr preferRelativeResize="0"/>
            <p:nvPr userDrawn="1"/>
          </p:nvPicPr>
          <p:blipFill>
            <a:blip r:embed="rId2" cstate="email">
              <a:alphaModFix/>
              <a:extLst>
                <a:ext uri="{28A0092B-C50C-407E-A947-70E740481C1C}">
                  <a14:useLocalDpi xmlns:a14="http://schemas.microsoft.com/office/drawing/2010/main"/>
                </a:ext>
              </a:extLst>
            </a:blip>
            <a:stretch>
              <a:fillRect/>
            </a:stretch>
          </p:blipFill>
          <p:spPr>
            <a:xfrm>
              <a:off x="6002176" y="17350"/>
              <a:ext cx="3112075" cy="4662400"/>
            </a:xfrm>
            <a:prstGeom prst="rect">
              <a:avLst/>
            </a:prstGeom>
            <a:noFill/>
            <a:ln>
              <a:noFill/>
            </a:ln>
          </p:spPr>
        </p:pic>
        <p:sp>
          <p:nvSpPr>
            <p:cNvPr id="13" name="Google Shape;139;p17">
              <a:extLst>
                <a:ext uri="{FF2B5EF4-FFF2-40B4-BE49-F238E27FC236}">
                  <a16:creationId xmlns:a16="http://schemas.microsoft.com/office/drawing/2014/main" id="{C8BFC773-16B7-5840-BBE6-745D9A5A5DAB}"/>
                </a:ext>
              </a:extLst>
            </p:cNvPr>
            <p:cNvSpPr/>
            <p:nvPr userDrawn="1"/>
          </p:nvSpPr>
          <p:spPr>
            <a:xfrm>
              <a:off x="6002175" y="0"/>
              <a:ext cx="31419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6" name="Picture 15">
            <a:extLst>
              <a:ext uri="{FF2B5EF4-FFF2-40B4-BE49-F238E27FC236}">
                <a16:creationId xmlns:a16="http://schemas.microsoft.com/office/drawing/2014/main" id="{6E1E019C-83E7-443F-BF0F-720E83BAA86D}"/>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31030300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DE4238B-FBFE-2D4C-A8E2-6261C30EC749}"/>
              </a:ext>
            </a:extLst>
          </p:cNvPr>
          <p:cNvGrpSpPr/>
          <p:nvPr userDrawn="1"/>
        </p:nvGrpSpPr>
        <p:grpSpPr>
          <a:xfrm>
            <a:off x="7539789" y="-112295"/>
            <a:ext cx="4764506" cy="7122876"/>
            <a:chOff x="6002175" y="0"/>
            <a:chExt cx="3141900" cy="4697100"/>
          </a:xfrm>
        </p:grpSpPr>
        <p:pic>
          <p:nvPicPr>
            <p:cNvPr id="10" name="Google Shape;135;p17">
              <a:extLst>
                <a:ext uri="{FF2B5EF4-FFF2-40B4-BE49-F238E27FC236}">
                  <a16:creationId xmlns:a16="http://schemas.microsoft.com/office/drawing/2014/main" id="{AE7A84D6-B32D-084B-A4BF-2AA4031D27BA}"/>
                </a:ext>
              </a:extLst>
            </p:cNvPr>
            <p:cNvPicPr preferRelativeResize="0"/>
            <p:nvPr userDrawn="1"/>
          </p:nvPicPr>
          <p:blipFill>
            <a:blip r:embed="rId2" cstate="email">
              <a:alphaModFix/>
              <a:extLst>
                <a:ext uri="{28A0092B-C50C-407E-A947-70E740481C1C}">
                  <a14:useLocalDpi xmlns:a14="http://schemas.microsoft.com/office/drawing/2010/main"/>
                </a:ext>
              </a:extLst>
            </a:blip>
            <a:stretch>
              <a:fillRect/>
            </a:stretch>
          </p:blipFill>
          <p:spPr>
            <a:xfrm>
              <a:off x="6002176" y="17350"/>
              <a:ext cx="3112075" cy="4662400"/>
            </a:xfrm>
            <a:prstGeom prst="rect">
              <a:avLst/>
            </a:prstGeom>
            <a:noFill/>
            <a:ln>
              <a:noFill/>
            </a:ln>
          </p:spPr>
        </p:pic>
        <p:sp>
          <p:nvSpPr>
            <p:cNvPr id="13" name="Google Shape;139;p17">
              <a:extLst>
                <a:ext uri="{FF2B5EF4-FFF2-40B4-BE49-F238E27FC236}">
                  <a16:creationId xmlns:a16="http://schemas.microsoft.com/office/drawing/2014/main" id="{C8BFC773-16B7-5840-BBE6-745D9A5A5DAB}"/>
                </a:ext>
              </a:extLst>
            </p:cNvPr>
            <p:cNvSpPr/>
            <p:nvPr userDrawn="1"/>
          </p:nvSpPr>
          <p:spPr>
            <a:xfrm>
              <a:off x="6002175" y="0"/>
              <a:ext cx="31419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2706DECC-48BB-49AD-940C-1EF52B8539D1}"/>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13844072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33091A50-2B27-1740-93B9-8C5124FD5A7A}"/>
              </a:ext>
            </a:extLst>
          </p:cNvPr>
          <p:cNvGrpSpPr/>
          <p:nvPr userDrawn="1"/>
        </p:nvGrpSpPr>
        <p:grpSpPr>
          <a:xfrm>
            <a:off x="0" y="-20888"/>
            <a:ext cx="3994484" cy="6904575"/>
            <a:chOff x="0" y="-20887"/>
            <a:chExt cx="2717400" cy="4697100"/>
          </a:xfrm>
        </p:grpSpPr>
        <p:pic>
          <p:nvPicPr>
            <p:cNvPr id="10" name="Google Shape;144;p18">
              <a:extLst>
                <a:ext uri="{FF2B5EF4-FFF2-40B4-BE49-F238E27FC236}">
                  <a16:creationId xmlns:a16="http://schemas.microsoft.com/office/drawing/2014/main" id="{274855C6-F729-024D-B4A4-9F03C8BE6CBD}"/>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400" cy="4655325"/>
            </a:xfrm>
            <a:prstGeom prst="rect">
              <a:avLst/>
            </a:prstGeom>
            <a:noFill/>
            <a:ln>
              <a:noFill/>
            </a:ln>
          </p:spPr>
        </p:pic>
        <p:sp>
          <p:nvSpPr>
            <p:cNvPr id="12" name="Google Shape;148;p18">
              <a:extLst>
                <a:ext uri="{FF2B5EF4-FFF2-40B4-BE49-F238E27FC236}">
                  <a16:creationId xmlns:a16="http://schemas.microsoft.com/office/drawing/2014/main" id="{13BC8F41-11DB-2B4E-B045-BB79F47F16E5}"/>
                </a:ext>
              </a:extLst>
            </p:cNvPr>
            <p:cNvSpPr/>
            <p:nvPr userDrawn="1"/>
          </p:nvSpPr>
          <p:spPr>
            <a:xfrm>
              <a:off x="0" y="-20887"/>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28BCE558-D2C2-45BF-923C-712EB4EFD69D}"/>
              </a:ext>
            </a:extLst>
          </p:cNvPr>
          <p:cNvPicPr>
            <a:picLocks noChangeAspect="1"/>
          </p:cNvPicPr>
          <p:nvPr userDrawn="1"/>
        </p:nvPicPr>
        <p:blipFill>
          <a:blip r:embed="rId3"/>
          <a:srcRect/>
          <a:stretch/>
        </p:blipFill>
        <p:spPr>
          <a:xfrm>
            <a:off x="155709" y="3316472"/>
            <a:ext cx="2354822" cy="3351095"/>
          </a:xfrm>
          <a:prstGeom prst="rect">
            <a:avLst/>
          </a:prstGeom>
        </p:spPr>
      </p:pic>
    </p:spTree>
    <p:extLst>
      <p:ext uri="{BB962C8B-B14F-4D97-AF65-F5344CB8AC3E}">
        <p14:creationId xmlns:p14="http://schemas.microsoft.com/office/powerpoint/2010/main" val="36801169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33091A50-2B27-1740-93B9-8C5124FD5A7A}"/>
              </a:ext>
            </a:extLst>
          </p:cNvPr>
          <p:cNvGrpSpPr/>
          <p:nvPr userDrawn="1"/>
        </p:nvGrpSpPr>
        <p:grpSpPr>
          <a:xfrm>
            <a:off x="0" y="-20888"/>
            <a:ext cx="3994484" cy="6904575"/>
            <a:chOff x="0" y="-20887"/>
            <a:chExt cx="2717400" cy="4697100"/>
          </a:xfrm>
        </p:grpSpPr>
        <p:pic>
          <p:nvPicPr>
            <p:cNvPr id="10" name="Google Shape;144;p18">
              <a:extLst>
                <a:ext uri="{FF2B5EF4-FFF2-40B4-BE49-F238E27FC236}">
                  <a16:creationId xmlns:a16="http://schemas.microsoft.com/office/drawing/2014/main" id="{274855C6-F729-024D-B4A4-9F03C8BE6CBD}"/>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0" y="0"/>
              <a:ext cx="2717400" cy="4655325"/>
            </a:xfrm>
            <a:prstGeom prst="rect">
              <a:avLst/>
            </a:prstGeom>
            <a:noFill/>
            <a:ln>
              <a:noFill/>
            </a:ln>
          </p:spPr>
        </p:pic>
        <p:sp>
          <p:nvSpPr>
            <p:cNvPr id="12" name="Google Shape;148;p18">
              <a:extLst>
                <a:ext uri="{FF2B5EF4-FFF2-40B4-BE49-F238E27FC236}">
                  <a16:creationId xmlns:a16="http://schemas.microsoft.com/office/drawing/2014/main" id="{13BC8F41-11DB-2B4E-B045-BB79F47F16E5}"/>
                </a:ext>
              </a:extLst>
            </p:cNvPr>
            <p:cNvSpPr/>
            <p:nvPr userDrawn="1"/>
          </p:nvSpPr>
          <p:spPr>
            <a:xfrm>
              <a:off x="0" y="-20887"/>
              <a:ext cx="2717400" cy="46971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8" name="Picture 7">
            <a:extLst>
              <a:ext uri="{FF2B5EF4-FFF2-40B4-BE49-F238E27FC236}">
                <a16:creationId xmlns:a16="http://schemas.microsoft.com/office/drawing/2014/main" id="{BE3EEB6D-63EE-4FCD-A5C2-8348BB892703}"/>
              </a:ext>
            </a:extLst>
          </p:cNvPr>
          <p:cNvPicPr>
            <a:picLocks noChangeAspect="1"/>
          </p:cNvPicPr>
          <p:nvPr userDrawn="1"/>
        </p:nvPicPr>
        <p:blipFill>
          <a:blip r:embed="rId3"/>
          <a:srcRect/>
          <a:stretch/>
        </p:blipFill>
        <p:spPr>
          <a:xfrm>
            <a:off x="155709" y="3316472"/>
            <a:ext cx="2354822" cy="3351095"/>
          </a:xfrm>
          <a:prstGeom prst="rect">
            <a:avLst/>
          </a:prstGeom>
        </p:spPr>
      </p:pic>
    </p:spTree>
    <p:extLst>
      <p:ext uri="{BB962C8B-B14F-4D97-AF65-F5344CB8AC3E}">
        <p14:creationId xmlns:p14="http://schemas.microsoft.com/office/powerpoint/2010/main" val="1534422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7889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43438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43438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7" name="Slide Number Placeholder 5">
            <a:extLst>
              <a:ext uri="{FF2B5EF4-FFF2-40B4-BE49-F238E27FC236}">
                <a16:creationId xmlns:a16="http://schemas.microsoft.com/office/drawing/2014/main" id="{F1A91C2D-3450-577B-F855-8650AF37A1A2}"/>
              </a:ext>
            </a:extLst>
          </p:cNvPr>
          <p:cNvSpPr>
            <a:spLocks noGrp="1"/>
          </p:cNvSpPr>
          <p:nvPr>
            <p:ph type="sldNum" sz="quarter" idx="12"/>
          </p:nvPr>
        </p:nvSpPr>
        <p:spPr>
          <a:xfrm>
            <a:off x="368793" y="6365726"/>
            <a:ext cx="481614" cy="365125"/>
          </a:xfrm>
          <a:noFill/>
        </p:spPr>
        <p:txBody>
          <a:bodyPr/>
          <a:lstStyle>
            <a:lvl1pPr>
              <a:defRPr sz="1000" b="0" i="0">
                <a:solidFill>
                  <a:schemeClr val="bg1"/>
                </a:solidFill>
                <a:latin typeface="Montserrat Medium" pitchFamily="2" charset="77"/>
              </a:defRPr>
            </a:lvl1pPr>
          </a:lstStyle>
          <a:p>
            <a:pPr algn="l"/>
            <a:fld id="{1AF6F2DA-B01E-0F4A-9C3D-CC5E8B20FA62}" type="slidenum">
              <a:rPr lang="en-US" smtClean="0"/>
              <a:pPr algn="l"/>
              <a:t>‹#›</a:t>
            </a:fld>
            <a:endParaRPr lang="en-US"/>
          </a:p>
        </p:txBody>
      </p:sp>
      <p:pic>
        <p:nvPicPr>
          <p:cNvPr id="12" name="Picture 11">
            <a:extLst>
              <a:ext uri="{FF2B5EF4-FFF2-40B4-BE49-F238E27FC236}">
                <a16:creationId xmlns:a16="http://schemas.microsoft.com/office/drawing/2014/main" id="{50D8A1FD-656C-4436-BB7C-F07CF5C27A26}"/>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6783768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D83EEB3-1E60-4440-9618-0725A7A9D3DA}"/>
              </a:ext>
            </a:extLst>
          </p:cNvPr>
          <p:cNvGrpSpPr/>
          <p:nvPr userDrawn="1"/>
        </p:nvGrpSpPr>
        <p:grpSpPr>
          <a:xfrm>
            <a:off x="7583181" y="0"/>
            <a:ext cx="4608819" cy="6858000"/>
            <a:chOff x="6002100" y="0"/>
            <a:chExt cx="3141900" cy="4675200"/>
          </a:xfrm>
        </p:grpSpPr>
        <p:pic>
          <p:nvPicPr>
            <p:cNvPr id="9" name="Google Shape;153;p19">
              <a:extLst>
                <a:ext uri="{FF2B5EF4-FFF2-40B4-BE49-F238E27FC236}">
                  <a16:creationId xmlns:a16="http://schemas.microsoft.com/office/drawing/2014/main" id="{CC95C1FE-070B-EA43-9EEB-D5E21B48AE0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6002100" y="0"/>
              <a:ext cx="3141898" cy="4675200"/>
            </a:xfrm>
            <a:prstGeom prst="rect">
              <a:avLst/>
            </a:prstGeom>
            <a:noFill/>
            <a:ln>
              <a:noFill/>
            </a:ln>
          </p:spPr>
        </p:pic>
        <p:sp>
          <p:nvSpPr>
            <p:cNvPr id="15" name="Google Shape;157;p19">
              <a:extLst>
                <a:ext uri="{FF2B5EF4-FFF2-40B4-BE49-F238E27FC236}">
                  <a16:creationId xmlns:a16="http://schemas.microsoft.com/office/drawing/2014/main" id="{3D22B0D3-3E22-B845-A7E1-686C2AE932CF}"/>
                </a:ext>
              </a:extLst>
            </p:cNvPr>
            <p:cNvSpPr/>
            <p:nvPr userDrawn="1"/>
          </p:nvSpPr>
          <p:spPr>
            <a:xfrm>
              <a:off x="6002100" y="0"/>
              <a:ext cx="3141900" cy="4675200"/>
            </a:xfrm>
            <a:prstGeom prst="rect">
              <a:avLst/>
            </a:prstGeom>
            <a:solidFill>
              <a:srgbClr val="0C70C8">
                <a:alpha val="68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9749D5EF-1805-4B10-B18E-713DE7F62B21}"/>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8781196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opic Area General" preserve="1">
  <p:cSld name="Topic Area General">
    <p:spTree>
      <p:nvGrpSpPr>
        <p:cNvPr id="1" name="Shape 21"/>
        <p:cNvGrpSpPr/>
        <p:nvPr/>
      </p:nvGrpSpPr>
      <p:grpSpPr>
        <a:xfrm>
          <a:off x="0" y="0"/>
          <a:ext cx="0" cy="0"/>
          <a:chOff x="0" y="0"/>
          <a:chExt cx="0" cy="0"/>
        </a:xfrm>
      </p:grpSpPr>
      <p:sp>
        <p:nvSpPr>
          <p:cNvPr id="22" name="Google Shape;22;p5"/>
          <p:cNvSpPr/>
          <p:nvPr/>
        </p:nvSpPr>
        <p:spPr>
          <a:xfrm>
            <a:off x="0" y="0"/>
            <a:ext cx="12192000" cy="1604000"/>
          </a:xfrm>
          <a:prstGeom prst="rect">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 name="Google Shape;23;p5"/>
          <p:cNvSpPr txBox="1">
            <a:spLocks noGrp="1"/>
          </p:cNvSpPr>
          <p:nvPr>
            <p:ph type="title"/>
          </p:nvPr>
        </p:nvSpPr>
        <p:spPr>
          <a:xfrm>
            <a:off x="415600" y="420200"/>
            <a:ext cx="3637200" cy="763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2800"/>
              <a:buFont typeface="Montserrat Medium"/>
              <a:buNone/>
              <a:defRPr>
                <a:solidFill>
                  <a:schemeClr val="lt1"/>
                </a:solidFill>
                <a:latin typeface="Montserrat Medium"/>
                <a:ea typeface="Montserrat Medium"/>
                <a:cs typeface="Montserrat Medium"/>
                <a:sym typeface="Montserrat Medium"/>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415600" y="1773033"/>
            <a:ext cx="11360800" cy="4555200"/>
          </a:xfrm>
          <a:prstGeom prst="rect">
            <a:avLst/>
          </a:prstGeom>
        </p:spPr>
        <p:txBody>
          <a:bodyPr spcFirstLastPara="1" wrap="square" lIns="91425" tIns="91425" rIns="91425" bIns="91425" anchor="t" anchorCtr="0">
            <a:normAutofit/>
          </a:bodyPr>
          <a:lstStyle>
            <a:lvl1pPr marL="609585" lvl="0" indent="-457189" rtl="0">
              <a:spcBef>
                <a:spcPts val="0"/>
              </a:spcBef>
              <a:spcAft>
                <a:spcPts val="0"/>
              </a:spcAft>
              <a:buClr>
                <a:srgbClr val="44546A"/>
              </a:buClr>
              <a:buSzPts val="1800"/>
              <a:buFont typeface="Montserrat Medium"/>
              <a:buChar char="●"/>
              <a:defRPr>
                <a:solidFill>
                  <a:srgbClr val="44546A"/>
                </a:solidFill>
                <a:latin typeface="Montserrat Medium"/>
                <a:ea typeface="Montserrat Medium"/>
                <a:cs typeface="Montserrat Medium"/>
                <a:sym typeface="Montserrat Medium"/>
              </a:defRPr>
            </a:lvl1pPr>
            <a:lvl2pPr marL="1219170" lvl="1"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2pPr>
            <a:lvl3pPr marL="1828754" lvl="2"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3pPr>
            <a:lvl4pPr marL="2438339" lvl="3"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4pPr>
            <a:lvl5pPr marL="3047924" lvl="4"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5pPr>
            <a:lvl6pPr marL="3657509" lvl="5"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6pPr>
            <a:lvl7pPr marL="4267093" lvl="6"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7pPr>
            <a:lvl8pPr marL="4876678" lvl="7"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8pPr>
            <a:lvl9pPr marL="5486263" lvl="8"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9pPr>
          </a:lstStyle>
          <a:p>
            <a:endParaRPr/>
          </a:p>
        </p:txBody>
      </p:sp>
      <p:sp>
        <p:nvSpPr>
          <p:cNvPr id="25" name="Google Shape;25;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26" name="Google Shape;26;p5"/>
          <p:cNvSpPr txBox="1">
            <a:spLocks noGrp="1"/>
          </p:cNvSpPr>
          <p:nvPr>
            <p:ph type="title" idx="2"/>
          </p:nvPr>
        </p:nvSpPr>
        <p:spPr>
          <a:xfrm>
            <a:off x="3848600" y="420200"/>
            <a:ext cx="8179600" cy="7636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FBB83A"/>
              </a:buClr>
              <a:buSzPts val="2800"/>
              <a:buFont typeface="Montserrat Medium"/>
              <a:buNone/>
              <a:defRPr>
                <a:solidFill>
                  <a:srgbClr val="FBB83A"/>
                </a:solidFill>
                <a:latin typeface="Montserrat Medium"/>
                <a:ea typeface="Montserrat Medium"/>
                <a:cs typeface="Montserrat Medium"/>
                <a:sym typeface="Montserrat Medium"/>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4304437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Overview" preserve="1">
  <p:cSld name="Overview">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4422731" y="2544151"/>
            <a:ext cx="7499200" cy="2684800"/>
          </a:xfrm>
          <a:prstGeom prst="rect">
            <a:avLst/>
          </a:prstGeom>
        </p:spPr>
        <p:txBody>
          <a:bodyPr spcFirstLastPara="1" wrap="square" lIns="91425" tIns="91425" rIns="91425" bIns="91425" anchor="t" anchorCtr="0">
            <a:normAutofit/>
          </a:bodyPr>
          <a:lstStyle>
            <a:lvl1pPr marL="609585" lvl="0" indent="-457189" rtl="0">
              <a:spcBef>
                <a:spcPts val="0"/>
              </a:spcBef>
              <a:spcAft>
                <a:spcPts val="0"/>
              </a:spcAft>
              <a:buClr>
                <a:srgbClr val="44546A"/>
              </a:buClr>
              <a:buSzPts val="1800"/>
              <a:buFont typeface="Montserrat Medium"/>
              <a:buChar char="●"/>
              <a:defRPr>
                <a:solidFill>
                  <a:srgbClr val="44546A"/>
                </a:solidFill>
                <a:latin typeface="Montserrat Medium"/>
                <a:ea typeface="Montserrat Medium"/>
                <a:cs typeface="Montserrat Medium"/>
                <a:sym typeface="Montserrat Medium"/>
              </a:defRPr>
            </a:lvl1pPr>
            <a:lvl2pPr marL="1219170" lvl="1"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2pPr>
            <a:lvl3pPr marL="1828754" lvl="2"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3pPr>
            <a:lvl4pPr marL="2438339" lvl="3"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4pPr>
            <a:lvl5pPr marL="3047924" lvl="4"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5pPr>
            <a:lvl6pPr marL="3657509" lvl="5"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6pPr>
            <a:lvl7pPr marL="4267093" lvl="6"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7pPr>
            <a:lvl8pPr marL="4876678" lvl="7"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8pPr>
            <a:lvl9pPr marL="5486263" lvl="8" indent="-423323" rtl="0">
              <a:spcBef>
                <a:spcPts val="0"/>
              </a:spcBef>
              <a:spcAft>
                <a:spcPts val="0"/>
              </a:spcAft>
              <a:buClr>
                <a:srgbClr val="44546A"/>
              </a:buClr>
              <a:buSzPts val="1400"/>
              <a:buFont typeface="Montserrat Medium"/>
              <a:buChar char="■"/>
              <a:defRPr>
                <a:solidFill>
                  <a:srgbClr val="44546A"/>
                </a:solidFill>
                <a:latin typeface="Montserrat Medium"/>
                <a:ea typeface="Montserrat Medium"/>
                <a:cs typeface="Montserrat Medium"/>
                <a:sym typeface="Montserrat Medium"/>
              </a:defRPr>
            </a:lvl9pPr>
          </a:lstStyle>
          <a:p>
            <a:endParaRPr/>
          </a:p>
        </p:txBody>
      </p:sp>
      <p:sp>
        <p:nvSpPr>
          <p:cNvPr id="29" name="Google Shape;29;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30" name="Google Shape;30;p6"/>
          <p:cNvSpPr txBox="1">
            <a:spLocks noGrp="1"/>
          </p:cNvSpPr>
          <p:nvPr>
            <p:ph type="title"/>
          </p:nvPr>
        </p:nvSpPr>
        <p:spPr>
          <a:xfrm>
            <a:off x="4338331" y="1071917"/>
            <a:ext cx="7668000" cy="7636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FBB83A"/>
              </a:buClr>
              <a:buSzPts val="3600"/>
              <a:buFont typeface="Montserrat Medium"/>
              <a:buNone/>
              <a:defRPr sz="4800">
                <a:solidFill>
                  <a:srgbClr val="FBB83A"/>
                </a:solidFill>
                <a:latin typeface="Montserrat Medium"/>
                <a:ea typeface="Montserrat Medium"/>
                <a:cs typeface="Montserrat Medium"/>
                <a:sym typeface="Montserrat Medium"/>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1" name="Google Shape;31;p6"/>
          <p:cNvSpPr>
            <a:spLocks noGrp="1"/>
          </p:cNvSpPr>
          <p:nvPr>
            <p:ph type="pic" idx="2"/>
          </p:nvPr>
        </p:nvSpPr>
        <p:spPr>
          <a:xfrm>
            <a:off x="-16900" y="0"/>
            <a:ext cx="4069600" cy="6874800"/>
          </a:xfrm>
          <a:prstGeom prst="rect">
            <a:avLst/>
          </a:prstGeom>
          <a:noFill/>
          <a:ln>
            <a:noFill/>
          </a:ln>
        </p:spPr>
      </p:sp>
    </p:spTree>
    <p:extLst>
      <p:ext uri="{BB962C8B-B14F-4D97-AF65-F5344CB8AC3E}">
        <p14:creationId xmlns:p14="http://schemas.microsoft.com/office/powerpoint/2010/main" val="31022723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meline v2" type="blank" preserve="1">
  <p:cSld name="Timeline v2">
    <p:spTree>
      <p:nvGrpSpPr>
        <p:cNvPr id="1" name="Shape 32"/>
        <p:cNvGrpSpPr/>
        <p:nvPr/>
      </p:nvGrpSpPr>
      <p:grpSpPr>
        <a:xfrm>
          <a:off x="0" y="0"/>
          <a:ext cx="0" cy="0"/>
          <a:chOff x="0" y="0"/>
          <a:chExt cx="0" cy="0"/>
        </a:xfrm>
      </p:grpSpPr>
      <p:sp>
        <p:nvSpPr>
          <p:cNvPr id="33" name="Google Shape;33;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
        <p:nvSpPr>
          <p:cNvPr id="34" name="Google Shape;34;p7"/>
          <p:cNvSpPr/>
          <p:nvPr/>
        </p:nvSpPr>
        <p:spPr>
          <a:xfrm>
            <a:off x="734000" y="2973000"/>
            <a:ext cx="2144800" cy="912000"/>
          </a:xfrm>
          <a:prstGeom prst="parallelogram">
            <a:avLst>
              <a:gd name="adj" fmla="val 25000"/>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5" name="Google Shape;35;p7"/>
          <p:cNvSpPr/>
          <p:nvPr/>
        </p:nvSpPr>
        <p:spPr>
          <a:xfrm>
            <a:off x="2878800" y="2973000"/>
            <a:ext cx="2144800" cy="912000"/>
          </a:xfrm>
          <a:prstGeom prst="parallelogram">
            <a:avLst>
              <a:gd name="adj" fmla="val 25000"/>
            </a:avLst>
          </a:prstGeom>
          <a:solidFill>
            <a:srgbClr val="020A7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 name="Google Shape;36;p7"/>
          <p:cNvSpPr/>
          <p:nvPr/>
        </p:nvSpPr>
        <p:spPr>
          <a:xfrm>
            <a:off x="5023600" y="2973000"/>
            <a:ext cx="2144800" cy="912000"/>
          </a:xfrm>
          <a:prstGeom prst="parallelogram">
            <a:avLst>
              <a:gd name="adj" fmla="val 25000"/>
            </a:avLst>
          </a:prstGeom>
          <a:solidFill>
            <a:srgbClr val="44546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7"/>
          <p:cNvSpPr/>
          <p:nvPr/>
        </p:nvSpPr>
        <p:spPr>
          <a:xfrm>
            <a:off x="7168400" y="2973000"/>
            <a:ext cx="2144800" cy="912000"/>
          </a:xfrm>
          <a:prstGeom prst="parallelogram">
            <a:avLst>
              <a:gd name="adj" fmla="val 25000"/>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 name="Google Shape;38;p7"/>
          <p:cNvSpPr/>
          <p:nvPr/>
        </p:nvSpPr>
        <p:spPr>
          <a:xfrm>
            <a:off x="9313200" y="2973000"/>
            <a:ext cx="2144800" cy="912000"/>
          </a:xfrm>
          <a:prstGeom prst="parallelogram">
            <a:avLst>
              <a:gd name="adj" fmla="val 25000"/>
            </a:avLst>
          </a:prstGeom>
          <a:solidFill>
            <a:srgbClr val="020A7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39" name="Google Shape;39;p7"/>
          <p:cNvCxnSpPr/>
          <p:nvPr/>
        </p:nvCxnSpPr>
        <p:spPr>
          <a:xfrm rot="10800000" flipH="1">
            <a:off x="1806833" y="2313433"/>
            <a:ext cx="16800" cy="624800"/>
          </a:xfrm>
          <a:prstGeom prst="straightConnector1">
            <a:avLst/>
          </a:prstGeom>
          <a:noFill/>
          <a:ln w="28575" cap="flat" cmpd="sng">
            <a:solidFill>
              <a:srgbClr val="FBB83A"/>
            </a:solidFill>
            <a:prstDash val="dash"/>
            <a:round/>
            <a:headEnd type="none" w="med" len="med"/>
            <a:tailEnd type="oval" w="med" len="med"/>
          </a:ln>
        </p:spPr>
      </p:cxnSp>
      <p:cxnSp>
        <p:nvCxnSpPr>
          <p:cNvPr id="40" name="Google Shape;40;p7"/>
          <p:cNvCxnSpPr/>
          <p:nvPr/>
        </p:nvCxnSpPr>
        <p:spPr>
          <a:xfrm rot="10800000" flipH="1">
            <a:off x="6087600" y="2313433"/>
            <a:ext cx="16800" cy="624800"/>
          </a:xfrm>
          <a:prstGeom prst="straightConnector1">
            <a:avLst/>
          </a:prstGeom>
          <a:noFill/>
          <a:ln w="28575" cap="flat" cmpd="sng">
            <a:solidFill>
              <a:srgbClr val="FBB83A"/>
            </a:solidFill>
            <a:prstDash val="dash"/>
            <a:round/>
            <a:headEnd type="none" w="med" len="med"/>
            <a:tailEnd type="oval" w="med" len="med"/>
          </a:ln>
        </p:spPr>
      </p:cxnSp>
      <p:cxnSp>
        <p:nvCxnSpPr>
          <p:cNvPr id="41" name="Google Shape;41;p7"/>
          <p:cNvCxnSpPr/>
          <p:nvPr/>
        </p:nvCxnSpPr>
        <p:spPr>
          <a:xfrm rot="10800000" flipH="1">
            <a:off x="10368367" y="2348200"/>
            <a:ext cx="16800" cy="624800"/>
          </a:xfrm>
          <a:prstGeom prst="straightConnector1">
            <a:avLst/>
          </a:prstGeom>
          <a:noFill/>
          <a:ln w="28575" cap="flat" cmpd="sng">
            <a:solidFill>
              <a:srgbClr val="FBB83A"/>
            </a:solidFill>
            <a:prstDash val="dash"/>
            <a:round/>
            <a:headEnd type="none" w="med" len="med"/>
            <a:tailEnd type="oval" w="med" len="med"/>
          </a:ln>
        </p:spPr>
      </p:cxnSp>
      <p:cxnSp>
        <p:nvCxnSpPr>
          <p:cNvPr id="42" name="Google Shape;42;p7"/>
          <p:cNvCxnSpPr/>
          <p:nvPr/>
        </p:nvCxnSpPr>
        <p:spPr>
          <a:xfrm flipH="1">
            <a:off x="3816400" y="3885000"/>
            <a:ext cx="6000" cy="674400"/>
          </a:xfrm>
          <a:prstGeom prst="straightConnector1">
            <a:avLst/>
          </a:prstGeom>
          <a:noFill/>
          <a:ln w="28575" cap="flat" cmpd="sng">
            <a:solidFill>
              <a:srgbClr val="FBB83A"/>
            </a:solidFill>
            <a:prstDash val="dash"/>
            <a:round/>
            <a:headEnd type="none" w="med" len="med"/>
            <a:tailEnd type="oval" w="med" len="med"/>
          </a:ln>
        </p:spPr>
      </p:cxnSp>
      <p:cxnSp>
        <p:nvCxnSpPr>
          <p:cNvPr id="43" name="Google Shape;43;p7"/>
          <p:cNvCxnSpPr/>
          <p:nvPr/>
        </p:nvCxnSpPr>
        <p:spPr>
          <a:xfrm flipH="1">
            <a:off x="8237800" y="3885000"/>
            <a:ext cx="6000" cy="674400"/>
          </a:xfrm>
          <a:prstGeom prst="straightConnector1">
            <a:avLst/>
          </a:prstGeom>
          <a:noFill/>
          <a:ln w="28575" cap="flat" cmpd="sng">
            <a:solidFill>
              <a:srgbClr val="FBB83A"/>
            </a:solidFill>
            <a:prstDash val="dash"/>
            <a:round/>
            <a:headEnd type="none" w="med" len="med"/>
            <a:tailEnd type="oval" w="med" len="med"/>
          </a:ln>
        </p:spPr>
      </p:cxnSp>
    </p:spTree>
    <p:extLst>
      <p:ext uri="{BB962C8B-B14F-4D97-AF65-F5344CB8AC3E}">
        <p14:creationId xmlns:p14="http://schemas.microsoft.com/office/powerpoint/2010/main" val="16219571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meline v1" preserve="1">
  <p:cSld name="Timeline v1">
    <p:spTree>
      <p:nvGrpSpPr>
        <p:cNvPr id="1" name="Shape 44"/>
        <p:cNvGrpSpPr/>
        <p:nvPr/>
      </p:nvGrpSpPr>
      <p:grpSpPr>
        <a:xfrm>
          <a:off x="0" y="0"/>
          <a:ext cx="0" cy="0"/>
          <a:chOff x="0" y="0"/>
          <a:chExt cx="0" cy="0"/>
        </a:xfrm>
      </p:grpSpPr>
      <p:sp>
        <p:nvSpPr>
          <p:cNvPr id="45" name="Google Shape;45;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
        <p:nvSpPr>
          <p:cNvPr id="46" name="Google Shape;46;p8"/>
          <p:cNvSpPr/>
          <p:nvPr/>
        </p:nvSpPr>
        <p:spPr>
          <a:xfrm>
            <a:off x="494600" y="2982800"/>
            <a:ext cx="2713200" cy="912000"/>
          </a:xfrm>
          <a:prstGeom prst="parallelogram">
            <a:avLst>
              <a:gd name="adj" fmla="val 0"/>
            </a:avLst>
          </a:prstGeom>
          <a:solidFill>
            <a:srgbClr val="0C70C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8"/>
          <p:cNvSpPr/>
          <p:nvPr/>
        </p:nvSpPr>
        <p:spPr>
          <a:xfrm>
            <a:off x="3324468" y="2982800"/>
            <a:ext cx="2713200" cy="912000"/>
          </a:xfrm>
          <a:prstGeom prst="parallelogram">
            <a:avLst>
              <a:gd name="adj" fmla="val 0"/>
            </a:avLst>
          </a:prstGeom>
          <a:solidFill>
            <a:srgbClr val="020A7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8"/>
          <p:cNvSpPr/>
          <p:nvPr/>
        </p:nvSpPr>
        <p:spPr>
          <a:xfrm>
            <a:off x="6154336" y="2982800"/>
            <a:ext cx="2713200" cy="912000"/>
          </a:xfrm>
          <a:prstGeom prst="parallelogram">
            <a:avLst>
              <a:gd name="adj" fmla="val 0"/>
            </a:avLst>
          </a:prstGeom>
          <a:solidFill>
            <a:srgbClr val="FBB83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9" name="Google Shape;49;p8"/>
          <p:cNvSpPr/>
          <p:nvPr/>
        </p:nvSpPr>
        <p:spPr>
          <a:xfrm>
            <a:off x="8984204" y="2982800"/>
            <a:ext cx="2713200" cy="912000"/>
          </a:xfrm>
          <a:prstGeom prst="parallelogram">
            <a:avLst>
              <a:gd name="adj" fmla="val 0"/>
            </a:avLst>
          </a:prstGeom>
          <a:solidFill>
            <a:srgbClr val="44546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50" name="Google Shape;50;p8"/>
          <p:cNvCxnSpPr/>
          <p:nvPr/>
        </p:nvCxnSpPr>
        <p:spPr>
          <a:xfrm rot="10800000">
            <a:off x="514808" y="448800"/>
            <a:ext cx="0" cy="2534000"/>
          </a:xfrm>
          <a:prstGeom prst="straightConnector1">
            <a:avLst/>
          </a:prstGeom>
          <a:noFill/>
          <a:ln w="19050" cap="flat" cmpd="sng">
            <a:solidFill>
              <a:srgbClr val="0C70C8"/>
            </a:solidFill>
            <a:prstDash val="solid"/>
            <a:round/>
            <a:headEnd type="none" w="med" len="med"/>
            <a:tailEnd type="oval" w="med" len="med"/>
          </a:ln>
        </p:spPr>
      </p:cxnSp>
      <p:cxnSp>
        <p:nvCxnSpPr>
          <p:cNvPr id="51" name="Google Shape;51;p8"/>
          <p:cNvCxnSpPr/>
          <p:nvPr/>
        </p:nvCxnSpPr>
        <p:spPr>
          <a:xfrm rot="10800000">
            <a:off x="6174520" y="448800"/>
            <a:ext cx="0" cy="2534000"/>
          </a:xfrm>
          <a:prstGeom prst="straightConnector1">
            <a:avLst/>
          </a:prstGeom>
          <a:noFill/>
          <a:ln w="19050" cap="flat" cmpd="sng">
            <a:solidFill>
              <a:srgbClr val="FBB83A"/>
            </a:solidFill>
            <a:prstDash val="solid"/>
            <a:round/>
            <a:headEnd type="none" w="med" len="med"/>
            <a:tailEnd type="oval" w="med" len="med"/>
          </a:ln>
        </p:spPr>
      </p:cxnSp>
      <p:cxnSp>
        <p:nvCxnSpPr>
          <p:cNvPr id="52" name="Google Shape;52;p8"/>
          <p:cNvCxnSpPr/>
          <p:nvPr/>
        </p:nvCxnSpPr>
        <p:spPr>
          <a:xfrm>
            <a:off x="3334387" y="3894800"/>
            <a:ext cx="0" cy="2514400"/>
          </a:xfrm>
          <a:prstGeom prst="straightConnector1">
            <a:avLst/>
          </a:prstGeom>
          <a:noFill/>
          <a:ln w="19050" cap="flat" cmpd="sng">
            <a:solidFill>
              <a:srgbClr val="020A78"/>
            </a:solidFill>
            <a:prstDash val="solid"/>
            <a:round/>
            <a:headEnd type="none" w="med" len="med"/>
            <a:tailEnd type="oval" w="med" len="med"/>
          </a:ln>
        </p:spPr>
      </p:cxnSp>
      <p:cxnSp>
        <p:nvCxnSpPr>
          <p:cNvPr id="53" name="Google Shape;53;p8"/>
          <p:cNvCxnSpPr/>
          <p:nvPr/>
        </p:nvCxnSpPr>
        <p:spPr>
          <a:xfrm>
            <a:off x="8994136" y="3894800"/>
            <a:ext cx="0" cy="2514400"/>
          </a:xfrm>
          <a:prstGeom prst="straightConnector1">
            <a:avLst/>
          </a:prstGeom>
          <a:noFill/>
          <a:ln w="19050" cap="flat" cmpd="sng">
            <a:solidFill>
              <a:srgbClr val="44546A"/>
            </a:solidFill>
            <a:prstDash val="solid"/>
            <a:round/>
            <a:headEnd type="none" w="med" len="med"/>
            <a:tailEnd type="oval" w="med" len="med"/>
          </a:ln>
        </p:spPr>
      </p:cxnSp>
    </p:spTree>
    <p:extLst>
      <p:ext uri="{BB962C8B-B14F-4D97-AF65-F5344CB8AC3E}">
        <p14:creationId xmlns:p14="http://schemas.microsoft.com/office/powerpoint/2010/main" val="29570040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8DE66-8334-2344-ADAB-8DEB6148110E}"/>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7236CC09-985B-7D43-8BA6-70D8F54B5DAF}"/>
              </a:ext>
            </a:extLst>
          </p:cNvPr>
          <p:cNvSpPr>
            <a:spLocks noGrp="1"/>
          </p:cNvSpPr>
          <p:nvPr>
            <p:ph type="sldNum" idx="10"/>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077898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a:off x="7702087"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Slide Number Placeholder 5">
            <a:extLst>
              <a:ext uri="{FF2B5EF4-FFF2-40B4-BE49-F238E27FC236}">
                <a16:creationId xmlns:a16="http://schemas.microsoft.com/office/drawing/2014/main" id="{BD8CD98B-1151-0A20-2E4F-1195300BD409}"/>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0" name="Picture 9">
            <a:extLst>
              <a:ext uri="{FF2B5EF4-FFF2-40B4-BE49-F238E27FC236}">
                <a16:creationId xmlns:a16="http://schemas.microsoft.com/office/drawing/2014/main" id="{5037331A-51AB-406A-9E00-0B78A059B348}"/>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307464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sp>
        <p:nvSpPr>
          <p:cNvPr id="8" name="Google Shape;122;p18">
            <a:extLst>
              <a:ext uri="{FF2B5EF4-FFF2-40B4-BE49-F238E27FC236}">
                <a16:creationId xmlns:a16="http://schemas.microsoft.com/office/drawing/2014/main" id="{25048A7C-FDC2-FDD3-0F23-32D99873E1B6}"/>
              </a:ext>
            </a:extLst>
          </p:cNvPr>
          <p:cNvSpPr/>
          <p:nvPr userDrawn="1"/>
        </p:nvSpPr>
        <p:spPr>
          <a:xfrm>
            <a:off x="74" y="-9728"/>
            <a:ext cx="4489839"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90" y="150075"/>
            <a:ext cx="4225024" cy="344737"/>
          </a:xfrm>
        </p:spPr>
        <p:txBody>
          <a:bodyPr>
            <a:normAutofit/>
          </a:bodyPr>
          <a:lstStyle>
            <a:lvl1pPr>
              <a:defRPr sz="1400">
                <a:solidFill>
                  <a:schemeClr val="bg1"/>
                </a:solidFill>
              </a:defRPr>
            </a:lvl1pPr>
          </a:lstStyle>
          <a:p>
            <a:r>
              <a:rPr lang="en-US"/>
              <a:t>Click to edit Master title style</a:t>
            </a:r>
          </a:p>
        </p:txBody>
      </p:sp>
      <p:pic>
        <p:nvPicPr>
          <p:cNvPr id="12" name="Picture 11">
            <a:extLst>
              <a:ext uri="{FF2B5EF4-FFF2-40B4-BE49-F238E27FC236}">
                <a16:creationId xmlns:a16="http://schemas.microsoft.com/office/drawing/2014/main" id="{2A43EF09-75DE-42E3-BB96-172A966462B3}"/>
              </a:ext>
            </a:extLst>
          </p:cNvPr>
          <p:cNvPicPr>
            <a:picLocks noChangeAspect="1"/>
          </p:cNvPicPr>
          <p:nvPr userDrawn="1"/>
        </p:nvPicPr>
        <p:blipFill>
          <a:blip r:embed="rId3"/>
          <a:srcRect/>
          <a:stretch/>
        </p:blipFill>
        <p:spPr>
          <a:xfrm>
            <a:off x="120199" y="3280961"/>
            <a:ext cx="2354822" cy="3351095"/>
          </a:xfrm>
          <a:prstGeom prst="rect">
            <a:avLst/>
          </a:prstGeom>
        </p:spPr>
      </p:pic>
    </p:spTree>
    <p:extLst>
      <p:ext uri="{BB962C8B-B14F-4D97-AF65-F5344CB8AC3E}">
        <p14:creationId xmlns:p14="http://schemas.microsoft.com/office/powerpoint/2010/main" val="2819449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a:p>
        </p:txBody>
      </p:sp>
      <p:pic>
        <p:nvPicPr>
          <p:cNvPr id="9" name="Picture 8">
            <a:extLst>
              <a:ext uri="{FF2B5EF4-FFF2-40B4-BE49-F238E27FC236}">
                <a16:creationId xmlns:a16="http://schemas.microsoft.com/office/drawing/2014/main" id="{A9ACDAA2-C656-4E93-B66E-AB094FAD6F78}"/>
              </a:ext>
            </a:extLst>
          </p:cNvPr>
          <p:cNvPicPr>
            <a:picLocks noChangeAspect="1"/>
          </p:cNvPicPr>
          <p:nvPr userDrawn="1"/>
        </p:nvPicPr>
        <p:blipFill>
          <a:blip r:embed="rId3"/>
          <a:srcRect/>
          <a:stretch/>
        </p:blipFill>
        <p:spPr>
          <a:xfrm>
            <a:off x="120199" y="3280961"/>
            <a:ext cx="2354822" cy="3351095"/>
          </a:xfrm>
          <a:prstGeom prst="rect">
            <a:avLst/>
          </a:prstGeom>
        </p:spPr>
      </p:pic>
    </p:spTree>
    <p:extLst>
      <p:ext uri="{BB962C8B-B14F-4D97-AF65-F5344CB8AC3E}">
        <p14:creationId xmlns:p14="http://schemas.microsoft.com/office/powerpoint/2010/main" val="1816909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rgbClr val="0C70C8"/>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609600" y="2011680"/>
            <a:ext cx="667043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609600" y="1092416"/>
            <a:ext cx="667043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13" name="Group 12">
            <a:extLst>
              <a:ext uri="{FF2B5EF4-FFF2-40B4-BE49-F238E27FC236}">
                <a16:creationId xmlns:a16="http://schemas.microsoft.com/office/drawing/2014/main" id="{2D8BA504-6F85-1486-1275-75C693D8FEEE}"/>
              </a:ext>
            </a:extLst>
          </p:cNvPr>
          <p:cNvGrpSpPr/>
          <p:nvPr userDrawn="1"/>
        </p:nvGrpSpPr>
        <p:grpSpPr>
          <a:xfrm>
            <a:off x="7702086" y="6955"/>
            <a:ext cx="4489914" cy="6877241"/>
            <a:chOff x="7702086" y="6955"/>
            <a:chExt cx="4489914" cy="6877241"/>
          </a:xfrm>
        </p:grpSpPr>
        <p:pic>
          <p:nvPicPr>
            <p:cNvPr id="10" name="Google Shape;110;p17">
              <a:extLst>
                <a:ext uri="{FF2B5EF4-FFF2-40B4-BE49-F238E27FC236}">
                  <a16:creationId xmlns:a16="http://schemas.microsoft.com/office/drawing/2014/main" id="{4F3A0320-5EBF-37FC-C143-CC77F0099CE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t="-86"/>
            <a:stretch/>
          </p:blipFill>
          <p:spPr>
            <a:xfrm>
              <a:off x="7702086" y="6955"/>
              <a:ext cx="4489914" cy="6851045"/>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77241"/>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Slide Number Placeholder 5">
            <a:extLst>
              <a:ext uri="{FF2B5EF4-FFF2-40B4-BE49-F238E27FC236}">
                <a16:creationId xmlns:a16="http://schemas.microsoft.com/office/drawing/2014/main" id="{E72DD422-8FB9-3004-C384-3B64C2426947}"/>
              </a:ext>
            </a:extLst>
          </p:cNvPr>
          <p:cNvSpPr>
            <a:spLocks noGrp="1"/>
          </p:cNvSpPr>
          <p:nvPr>
            <p:ph type="sldNum" sz="quarter" idx="12"/>
          </p:nvPr>
        </p:nvSpPr>
        <p:spPr>
          <a:xfrm>
            <a:off x="368793" y="6365726"/>
            <a:ext cx="481614" cy="365125"/>
          </a:xfrm>
          <a:noFill/>
        </p:spPr>
        <p:txBody>
          <a:bodyPr/>
          <a:lstStyle>
            <a:lvl1pPr algn="l">
              <a:defRPr sz="1000" b="0" i="0">
                <a:solidFill>
                  <a:schemeClr val="tx1"/>
                </a:solidFill>
                <a:latin typeface="Montserrat Medium" pitchFamily="2" charset="77"/>
              </a:defRPr>
            </a:lvl1pPr>
          </a:lstStyle>
          <a:p>
            <a:fld id="{1AF6F2DA-B01E-0F4A-9C3D-CC5E8B20FA62}" type="slidenum">
              <a:rPr lang="en-US" smtClean="0"/>
              <a:pPr/>
              <a:t>‹#›</a:t>
            </a:fld>
            <a:endParaRPr lang="en-US"/>
          </a:p>
        </p:txBody>
      </p:sp>
      <p:pic>
        <p:nvPicPr>
          <p:cNvPr id="16" name="Picture 15">
            <a:extLst>
              <a:ext uri="{FF2B5EF4-FFF2-40B4-BE49-F238E27FC236}">
                <a16:creationId xmlns:a16="http://schemas.microsoft.com/office/drawing/2014/main" id="{BE360692-33D3-420B-A218-1BAB9341A54B}"/>
              </a:ext>
            </a:extLst>
          </p:cNvPr>
          <p:cNvPicPr>
            <a:picLocks noChangeAspect="1"/>
          </p:cNvPicPr>
          <p:nvPr userDrawn="1"/>
        </p:nvPicPr>
        <p:blipFill>
          <a:blip r:embed="rId3"/>
          <a:srcRect/>
          <a:stretch/>
        </p:blipFill>
        <p:spPr>
          <a:xfrm>
            <a:off x="9681449" y="3298716"/>
            <a:ext cx="2354822" cy="3351095"/>
          </a:xfrm>
          <a:prstGeom prst="rect">
            <a:avLst/>
          </a:prstGeom>
        </p:spPr>
      </p:pic>
    </p:spTree>
    <p:extLst>
      <p:ext uri="{BB962C8B-B14F-4D97-AF65-F5344CB8AC3E}">
        <p14:creationId xmlns:p14="http://schemas.microsoft.com/office/powerpoint/2010/main" val="181434885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theme" Target="../theme/theme2.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E4B450-8DD6-B29C-48C3-A095A39265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19F71E-D683-32C5-5A84-E85FA24642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E73BE7-D3D4-8CA5-E45E-8A0C3D7EEE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ontserrat" pitchFamily="2" charset="77"/>
              </a:defRPr>
            </a:lvl1pPr>
          </a:lstStyle>
          <a:p>
            <a:fld id="{4AD44459-A52E-B64E-8F9A-135B0853DF33}" type="datetimeFigureOut">
              <a:rPr lang="en-US" smtClean="0"/>
              <a:pPr/>
              <a:t>3/26/2024</a:t>
            </a:fld>
            <a:endParaRPr lang="en-US"/>
          </a:p>
        </p:txBody>
      </p:sp>
      <p:sp>
        <p:nvSpPr>
          <p:cNvPr id="5" name="Footer Placeholder 4">
            <a:extLst>
              <a:ext uri="{FF2B5EF4-FFF2-40B4-BE49-F238E27FC236}">
                <a16:creationId xmlns:a16="http://schemas.microsoft.com/office/drawing/2014/main" id="{53323707-2B11-520C-9DE3-930941892D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ontserrat" pitchFamily="2" charset="77"/>
              </a:defRPr>
            </a:lvl1pPr>
          </a:lstStyle>
          <a:p>
            <a:endParaRPr lang="en-US"/>
          </a:p>
        </p:txBody>
      </p:sp>
      <p:sp>
        <p:nvSpPr>
          <p:cNvPr id="6" name="Slide Number Placeholder 5">
            <a:extLst>
              <a:ext uri="{FF2B5EF4-FFF2-40B4-BE49-F238E27FC236}">
                <a16:creationId xmlns:a16="http://schemas.microsoft.com/office/drawing/2014/main" id="{EFCC0CFC-3605-BEE6-6876-F865E8120C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ontserrat" pitchFamily="2" charset="77"/>
              </a:defRPr>
            </a:lvl1pPr>
          </a:lstStyle>
          <a:p>
            <a:fld id="{1AF6F2DA-B01E-0F4A-9C3D-CC5E8B20FA62}" type="slidenum">
              <a:rPr lang="en-US" smtClean="0"/>
              <a:pPr/>
              <a:t>‹#›</a:t>
            </a:fld>
            <a:endParaRPr lang="en-US"/>
          </a:p>
        </p:txBody>
      </p:sp>
    </p:spTree>
    <p:extLst>
      <p:ext uri="{BB962C8B-B14F-4D97-AF65-F5344CB8AC3E}">
        <p14:creationId xmlns:p14="http://schemas.microsoft.com/office/powerpoint/2010/main" val="892059178"/>
      </p:ext>
    </p:extLst>
  </p:cSld>
  <p:clrMap bg1="lt1" tx1="dk1" bg2="lt2" tx2="dk2" accent1="accent1" accent2="accent2" accent3="accent3" accent4="accent4" accent5="accent5" accent6="accent6" hlink="hlink" folHlink="folHlink"/>
  <p:sldLayoutIdLst>
    <p:sldLayoutId id="2147483656" r:id="rId1"/>
    <p:sldLayoutId id="2147483655" r:id="rId2"/>
    <p:sldLayoutId id="2147483664" r:id="rId3"/>
    <p:sldLayoutId id="2147483689" r:id="rId4"/>
    <p:sldLayoutId id="2147483680" r:id="rId5"/>
    <p:sldLayoutId id="2147483673" r:id="rId6"/>
    <p:sldLayoutId id="2147483674" r:id="rId7"/>
    <p:sldLayoutId id="2147483688" r:id="rId8"/>
    <p:sldLayoutId id="2147483681" r:id="rId9"/>
    <p:sldLayoutId id="2147483682" r:id="rId10"/>
    <p:sldLayoutId id="2147483687" r:id="rId11"/>
    <p:sldLayoutId id="2147483649" r:id="rId12"/>
    <p:sldLayoutId id="2147483650" r:id="rId13"/>
    <p:sldLayoutId id="2147483651" r:id="rId14"/>
    <p:sldLayoutId id="2147483652" r:id="rId15"/>
    <p:sldLayoutId id="2147483653" r:id="rId16"/>
    <p:sldLayoutId id="2147483654" r:id="rId17"/>
    <p:sldLayoutId id="2147483657" r:id="rId18"/>
    <p:sldLayoutId id="2147483683" r:id="rId19"/>
    <p:sldLayoutId id="2147483684" r:id="rId20"/>
    <p:sldLayoutId id="2147483685" r:id="rId21"/>
    <p:sldLayoutId id="2147483686" r:id="rId22"/>
    <p:sldLayoutId id="2147483677" r:id="rId23"/>
    <p:sldLayoutId id="2147483678" r:id="rId24"/>
    <p:sldLayoutId id="2147483663" r:id="rId25"/>
    <p:sldLayoutId id="2147483658" r:id="rId26"/>
    <p:sldLayoutId id="2147483659" r:id="rId27"/>
    <p:sldLayoutId id="2147483660" r:id="rId28"/>
    <p:sldLayoutId id="2147483661" r:id="rId29"/>
    <p:sldLayoutId id="2147483662" r:id="rId30"/>
    <p:sldLayoutId id="2147483665" r:id="rId31"/>
    <p:sldLayoutId id="2147483675" r:id="rId32"/>
    <p:sldLayoutId id="2147483676" r:id="rId33"/>
    <p:sldLayoutId id="2147483666" r:id="rId34"/>
    <p:sldLayoutId id="2147483667" r:id="rId35"/>
    <p:sldLayoutId id="2147483668" r:id="rId36"/>
    <p:sldLayoutId id="2147483669" r:id="rId37"/>
    <p:sldLayoutId id="2147483670" r:id="rId38"/>
    <p:sldLayoutId id="2147483671" r:id="rId39"/>
  </p:sldLayoutIdLst>
  <p:txStyles>
    <p:titleStyle>
      <a:lvl1pPr algn="l" defTabSz="914400" rtl="0" eaLnBrk="1" latinLnBrk="0" hangingPunct="1">
        <a:lnSpc>
          <a:spcPct val="90000"/>
        </a:lnSpc>
        <a:spcBef>
          <a:spcPct val="0"/>
        </a:spcBef>
        <a:buNone/>
        <a:defRPr sz="4400" kern="1200">
          <a:solidFill>
            <a:schemeClr val="tx1"/>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76784860"/>
      </p:ext>
    </p:extLst>
  </p:cSld>
  <p:clrMap bg1="lt1" tx1="dk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8" r:id="rId6"/>
    <p:sldLayoutId id="2147483704" r:id="rId7"/>
    <p:sldLayoutId id="2147483707" r:id="rId8"/>
    <p:sldLayoutId id="2147483705" r:id="rId9"/>
    <p:sldLayoutId id="2147483706" r:id="rId10"/>
    <p:sldLayoutId id="2147483709" r:id="rId11"/>
    <p:sldLayoutId id="2147483694" r:id="rId12"/>
    <p:sldLayoutId id="2147483695" r:id="rId13"/>
    <p:sldLayoutId id="2147483696" r:id="rId14"/>
    <p:sldLayoutId id="2147483697" r:id="rId15"/>
    <p:sldLayoutId id="2147483698"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padlet.com/mbock20/smart-start-child-care-ad-hoc-advisory-december-meeting-53tsyezd1rbh9dtn"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hyperlink" Target="https://oecd.illinois.gov/content/dam/soi/en/web/oecd/earlylearningcouncil/access/documents/priority-populations-updated-2021.pdf" TargetMode="External"/><Relationship Id="rId4" Type="http://schemas.openxmlformats.org/officeDocument/2006/relationships/image" Target="../media/image31.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s://forms.gle/3DPPyPUcPQiTgbwX9"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C5F76FC-1F0F-1E42-973B-E09D1F5CFFF4}"/>
              </a:ext>
            </a:extLst>
          </p:cNvPr>
          <p:cNvSpPr>
            <a:spLocks noGrp="1"/>
          </p:cNvSpPr>
          <p:nvPr>
            <p:ph type="title"/>
          </p:nvPr>
        </p:nvSpPr>
        <p:spPr>
          <a:xfrm>
            <a:off x="803187" y="1550897"/>
            <a:ext cx="11388813" cy="3519882"/>
          </a:xfrm>
        </p:spPr>
        <p:txBody>
          <a:bodyPr/>
          <a:lstStyle/>
          <a:p>
            <a:r>
              <a:rPr lang="en-US" dirty="0">
                <a:latin typeface="Montserrat"/>
              </a:rPr>
              <a:t>Smart Start Workforce Grants</a:t>
            </a:r>
          </a:p>
        </p:txBody>
      </p:sp>
      <p:sp>
        <p:nvSpPr>
          <p:cNvPr id="7" name="Text Placeholder 6">
            <a:extLst>
              <a:ext uri="{FF2B5EF4-FFF2-40B4-BE49-F238E27FC236}">
                <a16:creationId xmlns:a16="http://schemas.microsoft.com/office/drawing/2014/main" id="{D13283EC-7FA2-2D4A-8282-CB720AB4B70A}"/>
              </a:ext>
            </a:extLst>
          </p:cNvPr>
          <p:cNvSpPr>
            <a:spLocks noGrp="1"/>
          </p:cNvSpPr>
          <p:nvPr>
            <p:ph type="body" sz="quarter" idx="13"/>
          </p:nvPr>
        </p:nvSpPr>
        <p:spPr>
          <a:xfrm>
            <a:off x="803275" y="5362575"/>
            <a:ext cx="7723188" cy="1112838"/>
          </a:xfrm>
        </p:spPr>
        <p:txBody>
          <a:bodyPr vert="horz" lIns="91440" tIns="45720" rIns="91440" bIns="45720" rtlCol="0" anchor="t">
            <a:normAutofit/>
          </a:bodyPr>
          <a:lstStyle/>
          <a:p>
            <a:r>
              <a:rPr lang="en-US" sz="2000">
                <a:latin typeface="Montserrat"/>
              </a:rPr>
              <a:t>Ad Hoc Advisory Group Meeting #11</a:t>
            </a:r>
            <a:endParaRPr lang="en-US"/>
          </a:p>
          <a:p>
            <a:r>
              <a:rPr lang="en-US" sz="2000">
                <a:latin typeface="Montserrat"/>
              </a:rPr>
              <a:t>December 8, 2023</a:t>
            </a:r>
            <a:endParaRPr lang="en-US"/>
          </a:p>
        </p:txBody>
      </p:sp>
    </p:spTree>
    <p:extLst>
      <p:ext uri="{BB962C8B-B14F-4D97-AF65-F5344CB8AC3E}">
        <p14:creationId xmlns:p14="http://schemas.microsoft.com/office/powerpoint/2010/main" val="4134167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6BF36-367A-DFF7-1A99-E963E82CBB2C}"/>
              </a:ext>
            </a:extLst>
          </p:cNvPr>
          <p:cNvSpPr>
            <a:spLocks noGrp="1"/>
          </p:cNvSpPr>
          <p:nvPr>
            <p:ph type="title"/>
          </p:nvPr>
        </p:nvSpPr>
        <p:spPr>
          <a:xfrm>
            <a:off x="264888" y="203415"/>
            <a:ext cx="6900512" cy="344737"/>
          </a:xfrm>
        </p:spPr>
        <p:txBody>
          <a:bodyPr>
            <a:normAutofit fontScale="90000"/>
          </a:bodyPr>
          <a:lstStyle/>
          <a:p>
            <a:r>
              <a:rPr lang="en-US" dirty="0"/>
              <a:t>Smart Start Communications Plan</a:t>
            </a:r>
          </a:p>
        </p:txBody>
      </p:sp>
      <p:sp>
        <p:nvSpPr>
          <p:cNvPr id="4" name="Rectangle 1">
            <a:extLst>
              <a:ext uri="{FF2B5EF4-FFF2-40B4-BE49-F238E27FC236}">
                <a16:creationId xmlns:a16="http://schemas.microsoft.com/office/drawing/2014/main" id="{F146C27A-70D8-660C-7A95-1A753C937EBC}"/>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a:extLst>
              <a:ext uri="{FF2B5EF4-FFF2-40B4-BE49-F238E27FC236}">
                <a16:creationId xmlns:a16="http://schemas.microsoft.com/office/drawing/2014/main" id="{AC48995E-2E2B-A4D7-5006-C53A2BAD9355}"/>
              </a:ext>
              <a:ext uri="{C183D7F6-B498-43B3-948B-1728B52AA6E4}">
                <adec:decorative xmlns:adec="http://schemas.microsoft.com/office/drawing/2017/decorative" val="1"/>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79CDE1D4-5CCF-5DFD-EA61-13D9677C3EEF}"/>
              </a:ext>
            </a:extLst>
          </p:cNvPr>
          <p:cNvSpPr txBox="1">
            <a:spLocks/>
          </p:cNvSpPr>
          <p:nvPr/>
        </p:nvSpPr>
        <p:spPr>
          <a:xfrm>
            <a:off x="845344" y="1035642"/>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b="1" dirty="0">
                <a:solidFill>
                  <a:srgbClr val="020A78"/>
                </a:solidFill>
                <a:latin typeface="Montserrat SemiBold" pitchFamily="2" charset="77"/>
              </a:rPr>
              <a:t>May and beyond will focus on </a:t>
            </a:r>
            <a:r>
              <a:rPr lang="en-US" sz="2200" b="1" dirty="0">
                <a:solidFill>
                  <a:schemeClr val="bg2"/>
                </a:solidFill>
                <a:latin typeface="Montserrat" panose="00000500000000000000" pitchFamily="2" charset="0"/>
              </a:rPr>
              <a:t>readiness and support </a:t>
            </a:r>
            <a:r>
              <a:rPr lang="en-US" sz="2200" b="1" dirty="0">
                <a:solidFill>
                  <a:srgbClr val="020A78"/>
                </a:solidFill>
                <a:latin typeface="Montserrat SemiBold" pitchFamily="2" charset="77"/>
              </a:rPr>
              <a:t>for Smart Start Workforce Grants</a:t>
            </a:r>
          </a:p>
        </p:txBody>
      </p:sp>
      <p:graphicFrame>
        <p:nvGraphicFramePr>
          <p:cNvPr id="11" name="Table 10">
            <a:extLst>
              <a:ext uri="{FF2B5EF4-FFF2-40B4-BE49-F238E27FC236}">
                <a16:creationId xmlns:a16="http://schemas.microsoft.com/office/drawing/2014/main" id="{0DF24167-91B0-9FF6-B6AE-1A14A8F366D5}"/>
              </a:ext>
            </a:extLst>
          </p:cNvPr>
          <p:cNvGraphicFramePr>
            <a:graphicFrameLocks noGrp="1"/>
          </p:cNvGraphicFramePr>
          <p:nvPr>
            <p:extLst>
              <p:ext uri="{D42A27DB-BD31-4B8C-83A1-F6EECF244321}">
                <p14:modId xmlns:p14="http://schemas.microsoft.com/office/powerpoint/2010/main" val="2096929299"/>
              </p:ext>
            </p:extLst>
          </p:nvPr>
        </p:nvGraphicFramePr>
        <p:xfrm>
          <a:off x="938524" y="1999637"/>
          <a:ext cx="10408132" cy="3006211"/>
        </p:xfrm>
        <a:graphic>
          <a:graphicData uri="http://schemas.openxmlformats.org/drawingml/2006/table">
            <a:tbl>
              <a:tblPr firstRow="1" bandRow="1">
                <a:tableStyleId>{F5AB1C69-6EDB-4FF4-983F-18BD219EF322}</a:tableStyleId>
              </a:tblPr>
              <a:tblGrid>
                <a:gridCol w="4213413">
                  <a:extLst>
                    <a:ext uri="{9D8B030D-6E8A-4147-A177-3AD203B41FA5}">
                      <a16:colId xmlns:a16="http://schemas.microsoft.com/office/drawing/2014/main" val="4078568702"/>
                    </a:ext>
                  </a:extLst>
                </a:gridCol>
                <a:gridCol w="3054812">
                  <a:extLst>
                    <a:ext uri="{9D8B030D-6E8A-4147-A177-3AD203B41FA5}">
                      <a16:colId xmlns:a16="http://schemas.microsoft.com/office/drawing/2014/main" val="973663918"/>
                    </a:ext>
                  </a:extLst>
                </a:gridCol>
                <a:gridCol w="3139907">
                  <a:extLst>
                    <a:ext uri="{9D8B030D-6E8A-4147-A177-3AD203B41FA5}">
                      <a16:colId xmlns:a16="http://schemas.microsoft.com/office/drawing/2014/main" val="2385477559"/>
                    </a:ext>
                  </a:extLst>
                </a:gridCol>
              </a:tblGrid>
              <a:tr h="484873">
                <a:tc>
                  <a:txBody>
                    <a:bodyPr/>
                    <a:lstStyle/>
                    <a:p>
                      <a:pPr algn="ctr">
                        <a:lnSpc>
                          <a:spcPct val="130000"/>
                        </a:lnSpc>
                      </a:pPr>
                      <a:r>
                        <a:rPr lang="en-US" sz="1600" dirty="0">
                          <a:latin typeface="Montserrat" panose="00000500000000000000" pitchFamily="2" charset="0"/>
                        </a:rPr>
                        <a:t>Purpose</a:t>
                      </a:r>
                      <a:endParaRPr lang="en-US" sz="1600" dirty="0">
                        <a:solidFill>
                          <a:schemeClr val="bg1"/>
                        </a:solidFill>
                        <a:latin typeface="Montserrat" panose="00000500000000000000" pitchFamily="2" charset="0"/>
                      </a:endParaRPr>
                    </a:p>
                  </a:txBody>
                  <a:tcPr/>
                </a:tc>
                <a:tc>
                  <a:txBody>
                    <a:bodyPr/>
                    <a:lstStyle/>
                    <a:p>
                      <a:pPr algn="ctr">
                        <a:lnSpc>
                          <a:spcPct val="130000"/>
                        </a:lnSpc>
                      </a:pPr>
                      <a:r>
                        <a:rPr lang="en-US" sz="1600">
                          <a:latin typeface="Montserrat" panose="00000500000000000000" pitchFamily="2" charset="0"/>
                        </a:rPr>
                        <a:t>Materials</a:t>
                      </a:r>
                      <a:endParaRPr lang="en-US" sz="1600">
                        <a:solidFill>
                          <a:schemeClr val="bg1"/>
                        </a:solidFill>
                        <a:latin typeface="Montserrat" panose="00000500000000000000" pitchFamily="2" charset="0"/>
                      </a:endParaRPr>
                    </a:p>
                  </a:txBody>
                  <a:tcPr/>
                </a:tc>
                <a:tc>
                  <a:txBody>
                    <a:bodyPr/>
                    <a:lstStyle/>
                    <a:p>
                      <a:pPr algn="ctr">
                        <a:lnSpc>
                          <a:spcPct val="130000"/>
                        </a:lnSpc>
                      </a:pPr>
                      <a:r>
                        <a:rPr lang="en-US" sz="1600" dirty="0">
                          <a:latin typeface="Montserrat" panose="00000500000000000000" pitchFamily="2" charset="0"/>
                        </a:rPr>
                        <a:t>Audience</a:t>
                      </a:r>
                      <a:endParaRPr lang="en-US" sz="1600" dirty="0">
                        <a:solidFill>
                          <a:schemeClr val="bg1"/>
                        </a:solidFill>
                        <a:latin typeface="Montserrat" panose="00000500000000000000" pitchFamily="2" charset="0"/>
                      </a:endParaRPr>
                    </a:p>
                  </a:txBody>
                  <a:tcPr/>
                </a:tc>
                <a:extLst>
                  <a:ext uri="{0D108BD9-81ED-4DB2-BD59-A6C34878D82A}">
                    <a16:rowId xmlns:a16="http://schemas.microsoft.com/office/drawing/2014/main" val="2263544984"/>
                  </a:ext>
                </a:extLst>
              </a:tr>
              <a:tr h="814736">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sz="1600" u="none" strike="noStrike" dirty="0">
                          <a:effectLst/>
                          <a:latin typeface="Montserrat" panose="00000500000000000000" pitchFamily="2" charset="0"/>
                        </a:rPr>
                        <a:t>Help providers </a:t>
                      </a:r>
                      <a:r>
                        <a:rPr lang="en-US" sz="1600" b="1" u="none" strike="noStrike" dirty="0">
                          <a:effectLst/>
                          <a:latin typeface="Montserrat" panose="00000500000000000000" pitchFamily="2" charset="0"/>
                        </a:rPr>
                        <a:t>understand requirements </a:t>
                      </a:r>
                      <a:r>
                        <a:rPr lang="en-US" sz="1600" u="none" strike="noStrike" dirty="0">
                          <a:effectLst/>
                          <a:latin typeface="Montserrat" panose="00000500000000000000" pitchFamily="2" charset="0"/>
                        </a:rPr>
                        <a:t>of the grant and prepare to apply</a:t>
                      </a:r>
                      <a:endParaRPr lang="en-US" sz="1600" b="0" i="0" u="none" strike="noStrike" dirty="0">
                        <a:solidFill>
                          <a:srgbClr val="000000"/>
                        </a:solidFill>
                        <a:effectLst/>
                        <a:latin typeface="Montserrat" panose="00000500000000000000" pitchFamily="2" charset="0"/>
                      </a:endParaRPr>
                    </a:p>
                  </a:txBody>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sz="1600">
                          <a:effectLst/>
                          <a:latin typeface="Montserrat" panose="00000500000000000000" pitchFamily="2" charset="0"/>
                        </a:rPr>
                        <a:t>Training sessions, webinars, tip sheets, etc.​</a:t>
                      </a:r>
                      <a:endParaRPr lang="en-US" sz="1600" b="0" i="0">
                        <a:solidFill>
                          <a:srgbClr val="000000"/>
                        </a:solidFill>
                        <a:effectLst/>
                        <a:latin typeface="Montserrat" panose="00000500000000000000" pitchFamily="2" charset="0"/>
                      </a:endParaRPr>
                    </a:p>
                  </a:txBody>
                  <a:tcPr/>
                </a:tc>
                <a:tc rowSpan="3">
                  <a:txBody>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lang="en-US" sz="1600" dirty="0">
                          <a:latin typeface="Montserrat" panose="00000500000000000000" pitchFamily="2" charset="0"/>
                        </a:rPr>
                        <a:t>Providers, educators, advocates, partner organizations, state agencies</a:t>
                      </a:r>
                    </a:p>
                    <a:p>
                      <a:pPr marL="0" marR="0" lvl="0" indent="0" algn="l" defTabSz="914400" rtl="0" eaLnBrk="1" fontAlgn="auto" latinLnBrk="0" hangingPunct="1">
                        <a:lnSpc>
                          <a:spcPct val="130000"/>
                        </a:lnSpc>
                        <a:spcBef>
                          <a:spcPts val="0"/>
                        </a:spcBef>
                        <a:spcAft>
                          <a:spcPts val="0"/>
                        </a:spcAft>
                        <a:buClrTx/>
                        <a:buSzTx/>
                        <a:buFontTx/>
                        <a:buNone/>
                        <a:tabLst/>
                        <a:defRPr/>
                      </a:pPr>
                      <a:endParaRPr lang="en-US" sz="1600" b="0" i="0" dirty="0">
                        <a:solidFill>
                          <a:srgbClr val="000000"/>
                        </a:solidFill>
                        <a:effectLst/>
                        <a:latin typeface="Montserrat" panose="00000500000000000000" pitchFamily="2" charset="0"/>
                      </a:endParaRPr>
                    </a:p>
                  </a:txBody>
                  <a:tcPr anchor="ctr"/>
                </a:tc>
                <a:extLst>
                  <a:ext uri="{0D108BD9-81ED-4DB2-BD59-A6C34878D82A}">
                    <a16:rowId xmlns:a16="http://schemas.microsoft.com/office/drawing/2014/main" val="1966856859"/>
                  </a:ext>
                </a:extLst>
              </a:tr>
              <a:tr h="811664">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sz="1600" dirty="0">
                          <a:effectLst/>
                          <a:latin typeface="Montserrat" panose="00000500000000000000" pitchFamily="2" charset="0"/>
                        </a:rPr>
                        <a:t>Share about </a:t>
                      </a:r>
                      <a:r>
                        <a:rPr lang="en-US" sz="1600" b="1" dirty="0">
                          <a:effectLst/>
                          <a:latin typeface="Montserrat" panose="00000500000000000000" pitchFamily="2" charset="0"/>
                        </a:rPr>
                        <a:t>supports and resources</a:t>
                      </a:r>
                      <a:endParaRPr lang="en-US" sz="1600" b="1" i="0" dirty="0">
                        <a:solidFill>
                          <a:srgbClr val="000000"/>
                        </a:solidFill>
                        <a:effectLst/>
                        <a:latin typeface="Montserrat" panose="00000500000000000000" pitchFamily="2" charset="0"/>
                      </a:endParaRPr>
                    </a:p>
                  </a:txBody>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sz="1600" dirty="0">
                          <a:effectLst/>
                          <a:latin typeface="Montserrat" panose="00000500000000000000" pitchFamily="2" charset="0"/>
                        </a:rPr>
                        <a:t>Guidance on where to go to receive support</a:t>
                      </a:r>
                      <a:endParaRPr lang="en-US" sz="1600" b="0" i="0" dirty="0">
                        <a:solidFill>
                          <a:srgbClr val="000000"/>
                        </a:solidFill>
                        <a:effectLst/>
                        <a:latin typeface="Montserrat" panose="00000500000000000000" pitchFamily="2" charset="0"/>
                      </a:endParaRPr>
                    </a:p>
                  </a:txBody>
                  <a:tcPr/>
                </a:tc>
                <a:tc vMerge="1">
                  <a:txBody>
                    <a:bodyPr/>
                    <a:lstStyle/>
                    <a:p>
                      <a:pPr>
                        <a:lnSpc>
                          <a:spcPct val="130000"/>
                        </a:lnSpc>
                      </a:pPr>
                      <a:endParaRPr lang="en-US" sz="1400">
                        <a:latin typeface="Montserrat" panose="00000500000000000000" pitchFamily="2" charset="0"/>
                      </a:endParaRPr>
                    </a:p>
                  </a:txBody>
                  <a:tcPr/>
                </a:tc>
                <a:extLst>
                  <a:ext uri="{0D108BD9-81ED-4DB2-BD59-A6C34878D82A}">
                    <a16:rowId xmlns:a16="http://schemas.microsoft.com/office/drawing/2014/main" val="3985649792"/>
                  </a:ext>
                </a:extLst>
              </a:tr>
              <a:tr h="607272">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sz="1600" u="none" strike="noStrike" dirty="0">
                          <a:effectLst/>
                          <a:latin typeface="Montserrat" panose="00000500000000000000" pitchFamily="2" charset="0"/>
                        </a:rPr>
                        <a:t>Respond to </a:t>
                      </a:r>
                      <a:r>
                        <a:rPr lang="en-US" sz="1600" b="1" u="none" strike="noStrike" dirty="0">
                          <a:effectLst/>
                          <a:latin typeface="Montserrat" panose="00000500000000000000" pitchFamily="2" charset="0"/>
                        </a:rPr>
                        <a:t>providers' concerns and questions</a:t>
                      </a:r>
                      <a:endParaRPr lang="en-US" sz="1600" b="1" i="0" u="none" strike="noStrike" dirty="0">
                        <a:solidFill>
                          <a:schemeClr val="accent3">
                            <a:lumMod val="50000"/>
                          </a:schemeClr>
                        </a:solidFill>
                        <a:effectLst/>
                        <a:latin typeface="Montserrat" panose="00000500000000000000" pitchFamily="2" charset="0"/>
                      </a:endParaRPr>
                    </a:p>
                  </a:txBody>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sz="1600" dirty="0">
                          <a:effectLst/>
                          <a:latin typeface="Montserrat" panose="00000500000000000000" pitchFamily="2" charset="0"/>
                        </a:rPr>
                        <a:t>Frequently Asked Questions</a:t>
                      </a:r>
                      <a:endParaRPr lang="en-US" sz="1600" b="0" i="0" dirty="0">
                        <a:solidFill>
                          <a:srgbClr val="000000"/>
                        </a:solidFill>
                        <a:effectLst/>
                        <a:latin typeface="Montserrat" panose="00000500000000000000" pitchFamily="2" charset="0"/>
                      </a:endParaRPr>
                    </a:p>
                  </a:txBody>
                  <a:tcPr/>
                </a:tc>
                <a:tc vMerge="1">
                  <a:txBody>
                    <a:bodyPr/>
                    <a:lstStyle/>
                    <a:p>
                      <a:pPr>
                        <a:lnSpc>
                          <a:spcPct val="130000"/>
                        </a:lnSpc>
                      </a:pPr>
                      <a:endParaRPr lang="en-US" sz="1400">
                        <a:latin typeface="Montserrat" panose="00000500000000000000" pitchFamily="2" charset="0"/>
                      </a:endParaRPr>
                    </a:p>
                  </a:txBody>
                  <a:tcPr>
                    <a:solidFill>
                      <a:schemeClr val="accent3">
                        <a:lumMod val="20000"/>
                        <a:lumOff val="80000"/>
                      </a:schemeClr>
                    </a:solidFill>
                  </a:tcPr>
                </a:tc>
                <a:extLst>
                  <a:ext uri="{0D108BD9-81ED-4DB2-BD59-A6C34878D82A}">
                    <a16:rowId xmlns:a16="http://schemas.microsoft.com/office/drawing/2014/main" val="2611228502"/>
                  </a:ext>
                </a:extLst>
              </a:tr>
            </a:tbl>
          </a:graphicData>
        </a:graphic>
      </p:graphicFrame>
      <p:sp>
        <p:nvSpPr>
          <p:cNvPr id="7" name="TextBox 6">
            <a:extLst>
              <a:ext uri="{FF2B5EF4-FFF2-40B4-BE49-F238E27FC236}">
                <a16:creationId xmlns:a16="http://schemas.microsoft.com/office/drawing/2014/main" id="{4F0AD36F-02B4-786F-553A-EB6A2397815D}"/>
              </a:ext>
            </a:extLst>
          </p:cNvPr>
          <p:cNvSpPr txBox="1"/>
          <p:nvPr/>
        </p:nvSpPr>
        <p:spPr>
          <a:xfrm>
            <a:off x="2601625" y="5202293"/>
            <a:ext cx="9447500" cy="1086708"/>
          </a:xfrm>
          <a:prstGeom prst="rect">
            <a:avLst/>
          </a:prstGeom>
          <a:noFill/>
        </p:spPr>
        <p:txBody>
          <a:bodyPr wrap="square">
            <a:spAutoFit/>
          </a:bodyPr>
          <a:lstStyle/>
          <a:p>
            <a:pPr>
              <a:lnSpc>
                <a:spcPct val="110000"/>
              </a:lnSpc>
            </a:pPr>
            <a:r>
              <a:rPr lang="en-US" sz="2000" dirty="0">
                <a:solidFill>
                  <a:schemeClr val="accent5">
                    <a:lumMod val="75000"/>
                  </a:schemeClr>
                </a:solidFill>
                <a:latin typeface="Montserrat SemiBold" panose="00000700000000000000" pitchFamily="2" charset="0"/>
              </a:rPr>
              <a:t>What do providers and the early childhood community need to be aware of so that they are prepared for Smart Start Workforce Grants to roll out in SFY25?</a:t>
            </a:r>
          </a:p>
        </p:txBody>
      </p:sp>
      <p:sp>
        <p:nvSpPr>
          <p:cNvPr id="8" name="TextBox 7">
            <a:extLst>
              <a:ext uri="{FF2B5EF4-FFF2-40B4-BE49-F238E27FC236}">
                <a16:creationId xmlns:a16="http://schemas.microsoft.com/office/drawing/2014/main" id="{E0BCF25B-621A-523E-52A6-7EC51EC1A7B5}"/>
              </a:ext>
            </a:extLst>
          </p:cNvPr>
          <p:cNvSpPr txBox="1"/>
          <p:nvPr/>
        </p:nvSpPr>
        <p:spPr>
          <a:xfrm>
            <a:off x="2601625" y="6307176"/>
            <a:ext cx="8647220" cy="398699"/>
          </a:xfrm>
          <a:prstGeom prst="rect">
            <a:avLst/>
          </a:prstGeom>
          <a:noFill/>
        </p:spPr>
        <p:txBody>
          <a:bodyPr wrap="square">
            <a:spAutoFit/>
          </a:bodyPr>
          <a:lstStyle/>
          <a:p>
            <a:pPr>
              <a:lnSpc>
                <a:spcPct val="120000"/>
              </a:lnSpc>
            </a:pPr>
            <a:r>
              <a:rPr lang="en-US">
                <a:solidFill>
                  <a:schemeClr val="accent1"/>
                </a:solidFill>
                <a:latin typeface="Montserrat SemiBold" panose="00000700000000000000" pitchFamily="2" charset="0"/>
              </a:rPr>
              <a:t>Share your responses here: </a:t>
            </a:r>
            <a:r>
              <a:rPr lang="en-US">
                <a:solidFill>
                  <a:schemeClr val="accent1"/>
                </a:solidFill>
                <a:latin typeface="Montserrat SemiBold" panose="00000700000000000000" pitchFamily="2" charset="0"/>
                <a:hlinkClick r:id="rId3">
                  <a:extLst>
                    <a:ext uri="{A12FA001-AC4F-418D-AE19-62706E023703}">
                      <ahyp:hlinkClr xmlns:ahyp="http://schemas.microsoft.com/office/drawing/2018/hyperlinkcolor" val="tx"/>
                    </a:ext>
                  </a:extLst>
                </a:hlinkClick>
              </a:rPr>
              <a:t>December ad hoc </a:t>
            </a:r>
            <a:r>
              <a:rPr lang="en-US" err="1">
                <a:solidFill>
                  <a:schemeClr val="accent1"/>
                </a:solidFill>
                <a:latin typeface="Montserrat SemiBold" panose="00000700000000000000" pitchFamily="2" charset="0"/>
                <a:hlinkClick r:id="rId3">
                  <a:extLst>
                    <a:ext uri="{A12FA001-AC4F-418D-AE19-62706E023703}">
                      <ahyp:hlinkClr xmlns:ahyp="http://schemas.microsoft.com/office/drawing/2018/hyperlinkcolor" val="tx"/>
                    </a:ext>
                  </a:extLst>
                </a:hlinkClick>
              </a:rPr>
              <a:t>padlet</a:t>
            </a:r>
            <a:endParaRPr lang="en-US">
              <a:solidFill>
                <a:schemeClr val="accent1"/>
              </a:solidFill>
              <a:latin typeface="Montserrat SemiBold" panose="00000700000000000000" pitchFamily="2" charset="0"/>
            </a:endParaRPr>
          </a:p>
        </p:txBody>
      </p:sp>
    </p:spTree>
    <p:extLst>
      <p:ext uri="{BB962C8B-B14F-4D97-AF65-F5344CB8AC3E}">
        <p14:creationId xmlns:p14="http://schemas.microsoft.com/office/powerpoint/2010/main" val="2343309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319D-309A-11D5-9E04-0C442E1EA7CD}"/>
              </a:ext>
            </a:extLst>
          </p:cNvPr>
          <p:cNvSpPr>
            <a:spLocks noGrp="1"/>
          </p:cNvSpPr>
          <p:nvPr>
            <p:ph type="title"/>
          </p:nvPr>
        </p:nvSpPr>
        <p:spPr>
          <a:xfrm>
            <a:off x="264887" y="150075"/>
            <a:ext cx="10597553" cy="344737"/>
          </a:xfrm>
        </p:spPr>
        <p:txBody>
          <a:bodyPr>
            <a:normAutofit fontScale="90000"/>
          </a:bodyPr>
          <a:lstStyle/>
          <a:p>
            <a:r>
              <a:rPr lang="en-US">
                <a:latin typeface="Montserrat"/>
              </a:rPr>
              <a:t>Equity check for Smart Start Workforce Compensation Grants decisions</a:t>
            </a:r>
            <a:endParaRPr lang="en-US"/>
          </a:p>
        </p:txBody>
      </p:sp>
      <p:pic>
        <p:nvPicPr>
          <p:cNvPr id="8" name="Graphic 7" descr="Open hand with solid fill">
            <a:extLst>
              <a:ext uri="{FF2B5EF4-FFF2-40B4-BE49-F238E27FC236}">
                <a16:creationId xmlns:a16="http://schemas.microsoft.com/office/drawing/2014/main" id="{44A73BC9-D9CA-49F6-2FC3-495ED5D67F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8569" y="1013780"/>
            <a:ext cx="914400" cy="914400"/>
          </a:xfrm>
          <a:prstGeom prst="rect">
            <a:avLst/>
          </a:prstGeom>
        </p:spPr>
      </p:pic>
      <p:sp>
        <p:nvSpPr>
          <p:cNvPr id="6" name="TextBox 5">
            <a:extLst>
              <a:ext uri="{FF2B5EF4-FFF2-40B4-BE49-F238E27FC236}">
                <a16:creationId xmlns:a16="http://schemas.microsoft.com/office/drawing/2014/main" id="{BF46F50F-179D-74F6-B8FA-34ECD0AADCED}"/>
              </a:ext>
            </a:extLst>
          </p:cNvPr>
          <p:cNvSpPr txBox="1"/>
          <p:nvPr/>
        </p:nvSpPr>
        <p:spPr>
          <a:xfrm>
            <a:off x="2015688" y="1013780"/>
            <a:ext cx="9594701" cy="707886"/>
          </a:xfrm>
          <a:prstGeom prst="rect">
            <a:avLst/>
          </a:prstGeom>
          <a:noFill/>
        </p:spPr>
        <p:txBody>
          <a:bodyPr wrap="square">
            <a:spAutoFit/>
          </a:bodyPr>
          <a:lstStyle/>
          <a:p>
            <a:r>
              <a:rPr lang="en-US" sz="2000" b="1">
                <a:solidFill>
                  <a:srgbClr val="020A78"/>
                </a:solidFill>
                <a:latin typeface="Montserrat SemiBold"/>
              </a:rPr>
              <a:t>Equity considerations will also guide Smart Start Workforce Grants communications and outreach</a:t>
            </a:r>
            <a:endParaRPr lang="en-US" sz="2000"/>
          </a:p>
        </p:txBody>
      </p:sp>
      <p:sp>
        <p:nvSpPr>
          <p:cNvPr id="4" name="TextBox 3">
            <a:extLst>
              <a:ext uri="{FF2B5EF4-FFF2-40B4-BE49-F238E27FC236}">
                <a16:creationId xmlns:a16="http://schemas.microsoft.com/office/drawing/2014/main" id="{49BD54AB-1833-7163-1A70-6A49719C7EF3}"/>
              </a:ext>
            </a:extLst>
          </p:cNvPr>
          <p:cNvSpPr txBox="1"/>
          <p:nvPr/>
        </p:nvSpPr>
        <p:spPr>
          <a:xfrm>
            <a:off x="478549" y="2152466"/>
            <a:ext cx="11131840" cy="320087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spcBef>
                <a:spcPts val="600"/>
              </a:spcBef>
              <a:spcAft>
                <a:spcPts val="600"/>
              </a:spcAft>
              <a:buChar char="•"/>
            </a:pPr>
            <a:r>
              <a:rPr lang="en-US">
                <a:latin typeface="Montserrat" panose="00000500000000000000" pitchFamily="2" charset="0"/>
                <a:ea typeface="Calibri"/>
                <a:cs typeface="Calibri"/>
              </a:rPr>
              <a:t>Center children and families, especially the </a:t>
            </a:r>
            <a:r>
              <a:rPr lang="en-US" u="sng">
                <a:solidFill>
                  <a:srgbClr val="0000FF"/>
                </a:solidFill>
                <a:latin typeface="Montserrat" panose="00000500000000000000" pitchFamily="2" charset="0"/>
                <a:ea typeface="Calibri"/>
                <a:cs typeface="Calibri"/>
                <a:hlinkClick r:id="rId5"/>
              </a:rPr>
              <a:t>ELC priority populations</a:t>
            </a:r>
            <a:r>
              <a:rPr lang="en-US" u="sng">
                <a:solidFill>
                  <a:srgbClr val="0000FF"/>
                </a:solidFill>
                <a:latin typeface="Montserrat" panose="00000500000000000000" pitchFamily="2" charset="0"/>
                <a:ea typeface="Calibri"/>
                <a:cs typeface="Calibri"/>
              </a:rPr>
              <a:t>,</a:t>
            </a:r>
            <a:r>
              <a:rPr lang="en-US">
                <a:latin typeface="Montserrat" panose="00000500000000000000" pitchFamily="2" charset="0"/>
                <a:ea typeface="Calibri"/>
                <a:cs typeface="Calibri"/>
              </a:rPr>
              <a:t> focusing on racial equity</a:t>
            </a:r>
          </a:p>
          <a:p>
            <a:pPr marL="228600" indent="-228600">
              <a:spcBef>
                <a:spcPts val="600"/>
              </a:spcBef>
              <a:spcAft>
                <a:spcPts val="600"/>
              </a:spcAft>
              <a:buChar char="•"/>
            </a:pPr>
            <a:r>
              <a:rPr lang="en-US">
                <a:latin typeface="Montserrat" panose="00000500000000000000" pitchFamily="2" charset="0"/>
                <a:ea typeface="Calibri"/>
                <a:cs typeface="Calibri"/>
              </a:rPr>
              <a:t>Focus on the needs and priorities of historically disenfranchised children and families, providers, workforce, and communities</a:t>
            </a:r>
          </a:p>
          <a:p>
            <a:pPr marL="228600" indent="-228600">
              <a:spcBef>
                <a:spcPts val="600"/>
              </a:spcBef>
              <a:spcAft>
                <a:spcPts val="600"/>
              </a:spcAft>
              <a:buChar char="•"/>
            </a:pPr>
            <a:r>
              <a:rPr lang="en-US">
                <a:latin typeface="Montserrat" panose="00000500000000000000" pitchFamily="2" charset="0"/>
                <a:ea typeface="Calibri"/>
                <a:cs typeface="Calibri"/>
              </a:rPr>
              <a:t>Consider how our decisions may benefit or harm historically disenfranchised children and families, providers, workforce, and communities</a:t>
            </a:r>
          </a:p>
          <a:p>
            <a:pPr marL="228600" indent="-228600">
              <a:spcBef>
                <a:spcPts val="600"/>
              </a:spcBef>
              <a:spcAft>
                <a:spcPts val="600"/>
              </a:spcAft>
              <a:buChar char="•"/>
            </a:pPr>
            <a:r>
              <a:rPr lang="en-US">
                <a:latin typeface="Montserrat" panose="00000500000000000000" pitchFamily="2" charset="0"/>
                <a:ea typeface="Calibri"/>
                <a:cs typeface="Calibri"/>
              </a:rPr>
              <a:t>Seek the expertise and input from stakeholders already engaged with our historically disenfranchised children and families, providers, workforce, and communities</a:t>
            </a:r>
          </a:p>
          <a:p>
            <a:pPr marL="228600" indent="-228600">
              <a:spcBef>
                <a:spcPts val="600"/>
              </a:spcBef>
              <a:spcAft>
                <a:spcPts val="600"/>
              </a:spcAft>
              <a:buChar char="•"/>
            </a:pPr>
            <a:r>
              <a:rPr lang="en-US">
                <a:latin typeface="Montserrat" panose="00000500000000000000" pitchFamily="2" charset="0"/>
                <a:ea typeface="Calibri"/>
                <a:cs typeface="Calibri"/>
              </a:rPr>
              <a:t>Where possible, consider data that provides insight into the relative impact on historically disenfranchised children and families, providers, workforce, and communities</a:t>
            </a:r>
          </a:p>
        </p:txBody>
      </p:sp>
      <p:sp>
        <p:nvSpPr>
          <p:cNvPr id="7" name="Oval 6">
            <a:extLst>
              <a:ext uri="{FF2B5EF4-FFF2-40B4-BE49-F238E27FC236}">
                <a16:creationId xmlns:a16="http://schemas.microsoft.com/office/drawing/2014/main" id="{4FA98E1F-0902-10A8-A5F1-F949CBB2B6DD}"/>
              </a:ext>
              <a:ext uri="{C183D7F6-B498-43B3-948B-1728B52AA6E4}">
                <adec:decorative xmlns:adec="http://schemas.microsoft.com/office/drawing/2017/decorative" val="1"/>
              </a:ext>
            </a:extLst>
          </p:cNvPr>
          <p:cNvSpPr/>
          <p:nvPr/>
        </p:nvSpPr>
        <p:spPr>
          <a:xfrm>
            <a:off x="754271" y="930376"/>
            <a:ext cx="1042996" cy="1042996"/>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1263E7E-33D8-F4ED-9EA8-42DDA4061639}"/>
              </a:ext>
              <a:ext uri="{C183D7F6-B498-43B3-948B-1728B52AA6E4}">
                <adec:decorative xmlns:adec="http://schemas.microsoft.com/office/drawing/2017/decorative" val="1"/>
              </a:ext>
            </a:extLst>
          </p:cNvPr>
          <p:cNvSpPr txBox="1"/>
          <p:nvPr/>
        </p:nvSpPr>
        <p:spPr>
          <a:xfrm>
            <a:off x="3048000" y="3244334"/>
            <a:ext cx="6096000" cy="369332"/>
          </a:xfrm>
          <a:prstGeom prst="rect">
            <a:avLst/>
          </a:prstGeom>
          <a:noFill/>
        </p:spPr>
        <p:txBody>
          <a:bodyPr wrap="square">
            <a:spAutoFit/>
          </a:bodyPr>
          <a:lstStyle/>
          <a:p>
            <a:r>
              <a:rPr lang="en-US"/>
              <a:t> </a:t>
            </a:r>
          </a:p>
        </p:txBody>
      </p:sp>
    </p:spTree>
    <p:extLst>
      <p:ext uri="{BB962C8B-B14F-4D97-AF65-F5344CB8AC3E}">
        <p14:creationId xmlns:p14="http://schemas.microsoft.com/office/powerpoint/2010/main" val="2339818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6BF36-367A-DFF7-1A99-E963E82CBB2C}"/>
              </a:ext>
            </a:extLst>
          </p:cNvPr>
          <p:cNvSpPr>
            <a:spLocks noGrp="1"/>
          </p:cNvSpPr>
          <p:nvPr>
            <p:ph type="title"/>
          </p:nvPr>
        </p:nvSpPr>
        <p:spPr>
          <a:xfrm>
            <a:off x="264888" y="203415"/>
            <a:ext cx="6900512" cy="344737"/>
          </a:xfrm>
        </p:spPr>
        <p:txBody>
          <a:bodyPr>
            <a:normAutofit fontScale="90000"/>
          </a:bodyPr>
          <a:lstStyle/>
          <a:p>
            <a:r>
              <a:rPr lang="en-US"/>
              <a:t>Smart Start Communications Plan</a:t>
            </a:r>
          </a:p>
        </p:txBody>
      </p:sp>
      <p:sp>
        <p:nvSpPr>
          <p:cNvPr id="4" name="Rectangle 1">
            <a:extLst>
              <a:ext uri="{FF2B5EF4-FFF2-40B4-BE49-F238E27FC236}">
                <a16:creationId xmlns:a16="http://schemas.microsoft.com/office/drawing/2014/main" id="{F146C27A-70D8-660C-7A95-1A753C937EBC}"/>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a:extLst>
              <a:ext uri="{FF2B5EF4-FFF2-40B4-BE49-F238E27FC236}">
                <a16:creationId xmlns:a16="http://schemas.microsoft.com/office/drawing/2014/main" id="{AC48995E-2E2B-A4D7-5006-C53A2BAD9355}"/>
              </a:ext>
              <a:ext uri="{C183D7F6-B498-43B3-948B-1728B52AA6E4}">
                <adec:decorative xmlns:adec="http://schemas.microsoft.com/office/drawing/2017/decorative" val="1"/>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79CDE1D4-5CCF-5DFD-EA61-13D9677C3EEF}"/>
              </a:ext>
            </a:extLst>
          </p:cNvPr>
          <p:cNvSpPr txBox="1">
            <a:spLocks/>
          </p:cNvSpPr>
          <p:nvPr/>
        </p:nvSpPr>
        <p:spPr>
          <a:xfrm>
            <a:off x="845344" y="1035642"/>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b="1">
                <a:solidFill>
                  <a:srgbClr val="020A78"/>
                </a:solidFill>
                <a:latin typeface="Montserrat SemiBold" pitchFamily="2" charset="77"/>
              </a:rPr>
              <a:t>Communications strategy will honor equity considerations in the following ways: </a:t>
            </a:r>
          </a:p>
        </p:txBody>
      </p:sp>
      <p:sp>
        <p:nvSpPr>
          <p:cNvPr id="3" name="TextBox 2">
            <a:extLst>
              <a:ext uri="{FF2B5EF4-FFF2-40B4-BE49-F238E27FC236}">
                <a16:creationId xmlns:a16="http://schemas.microsoft.com/office/drawing/2014/main" id="{3830FA38-6AE7-8738-4EFD-7B684D007FF8}"/>
              </a:ext>
            </a:extLst>
          </p:cNvPr>
          <p:cNvSpPr txBox="1"/>
          <p:nvPr/>
        </p:nvSpPr>
        <p:spPr>
          <a:xfrm>
            <a:off x="845344" y="2077596"/>
            <a:ext cx="10295156" cy="2580065"/>
          </a:xfrm>
          <a:prstGeom prst="rect">
            <a:avLst/>
          </a:prstGeom>
          <a:noFill/>
        </p:spPr>
        <p:txBody>
          <a:bodyPr wrap="square" lIns="91440" tIns="45720" rIns="91440" bIns="45720" rtlCol="0" anchor="t">
            <a:spAutoFit/>
          </a:bodyPr>
          <a:lstStyle/>
          <a:p>
            <a:pPr marL="285750" indent="-285750">
              <a:lnSpc>
                <a:spcPct val="130000"/>
              </a:lnSpc>
              <a:buFont typeface="Arial" panose="020B0604020202020204" pitchFamily="34" charset="0"/>
              <a:buChar char="•"/>
            </a:pPr>
            <a:r>
              <a:rPr lang="en-US">
                <a:latin typeface="Montserrat"/>
              </a:rPr>
              <a:t>All </a:t>
            </a:r>
            <a:r>
              <a:rPr lang="en-US">
                <a:latin typeface="Montserrat SemiBold"/>
              </a:rPr>
              <a:t>materials will be shared in English and Spanish</a:t>
            </a:r>
            <a:r>
              <a:rPr lang="en-US">
                <a:latin typeface="Montserrat"/>
              </a:rPr>
              <a:t> and IDHS will engage organizations that work with Spanish-speaking providers to craft materials </a:t>
            </a:r>
          </a:p>
          <a:p>
            <a:pPr>
              <a:lnSpc>
                <a:spcPct val="130000"/>
              </a:lnSpc>
            </a:pPr>
            <a:endParaRPr lang="en-US">
              <a:latin typeface="Montserrat" panose="00000500000000000000" pitchFamily="2" charset="0"/>
            </a:endParaRPr>
          </a:p>
          <a:p>
            <a:pPr marL="285750" indent="-285750">
              <a:lnSpc>
                <a:spcPct val="130000"/>
              </a:lnSpc>
              <a:buFont typeface="Arial" panose="020B0604020202020204" pitchFamily="34" charset="0"/>
              <a:buChar char="•"/>
            </a:pPr>
            <a:r>
              <a:rPr lang="en-US">
                <a:latin typeface="Montserrat" panose="00000500000000000000" pitchFamily="2" charset="0"/>
              </a:rPr>
              <a:t>Materials will </a:t>
            </a:r>
            <a:r>
              <a:rPr lang="en-US">
                <a:latin typeface="Montserrat SemiBold" panose="00000700000000000000" pitchFamily="2" charset="0"/>
              </a:rPr>
              <a:t>acknowledge and explain differences </a:t>
            </a:r>
            <a:r>
              <a:rPr lang="en-US">
                <a:latin typeface="Montserrat" panose="00000500000000000000" pitchFamily="2" charset="0"/>
              </a:rPr>
              <a:t>for family child care homes</a:t>
            </a:r>
          </a:p>
          <a:p>
            <a:pPr>
              <a:lnSpc>
                <a:spcPct val="130000"/>
              </a:lnSpc>
            </a:pPr>
            <a:endParaRPr lang="en-US">
              <a:latin typeface="Montserrat" panose="00000500000000000000" pitchFamily="2" charset="0"/>
            </a:endParaRPr>
          </a:p>
          <a:p>
            <a:pPr marL="285750" indent="-285750">
              <a:lnSpc>
                <a:spcPct val="130000"/>
              </a:lnSpc>
              <a:buFont typeface="Arial" panose="020B0604020202020204" pitchFamily="34" charset="0"/>
              <a:buChar char="•"/>
            </a:pPr>
            <a:r>
              <a:rPr lang="en-US">
                <a:latin typeface="Montserrat"/>
              </a:rPr>
              <a:t>Materials will </a:t>
            </a:r>
            <a:r>
              <a:rPr lang="en-US">
                <a:latin typeface="Montserrat SemiBold" panose="00000700000000000000" pitchFamily="2" charset="0"/>
              </a:rPr>
              <a:t>clearly explain concepts with straightforward language </a:t>
            </a:r>
            <a:r>
              <a:rPr lang="en-US">
                <a:latin typeface="Montserrat"/>
              </a:rPr>
              <a:t>and IDHS will ask providers to review messaging prior to distribution</a:t>
            </a:r>
          </a:p>
        </p:txBody>
      </p:sp>
      <p:sp>
        <p:nvSpPr>
          <p:cNvPr id="7" name="TextBox 6">
            <a:extLst>
              <a:ext uri="{FF2B5EF4-FFF2-40B4-BE49-F238E27FC236}">
                <a16:creationId xmlns:a16="http://schemas.microsoft.com/office/drawing/2014/main" id="{9BD11ADD-8930-E75A-730F-5EE9D281CE0B}"/>
              </a:ext>
            </a:extLst>
          </p:cNvPr>
          <p:cNvSpPr txBox="1"/>
          <p:nvPr/>
        </p:nvSpPr>
        <p:spPr>
          <a:xfrm>
            <a:off x="2662884" y="5421351"/>
            <a:ext cx="8353048" cy="1171346"/>
          </a:xfrm>
          <a:prstGeom prst="rect">
            <a:avLst/>
          </a:prstGeom>
          <a:noFill/>
        </p:spPr>
        <p:txBody>
          <a:bodyPr wrap="square" rtlCol="0">
            <a:spAutoFit/>
          </a:bodyPr>
          <a:lstStyle/>
          <a:p>
            <a:pPr>
              <a:lnSpc>
                <a:spcPct val="120000"/>
              </a:lnSpc>
            </a:pPr>
            <a:r>
              <a:rPr lang="en-US" sz="2000">
                <a:solidFill>
                  <a:schemeClr val="accent2"/>
                </a:solidFill>
                <a:latin typeface="Montserrat SemiBold" panose="00000700000000000000" pitchFamily="2" charset="0"/>
              </a:rPr>
              <a:t>How should communication materials look and be shared to reach providers with the least awareness or access to grants? What’s missing here?</a:t>
            </a:r>
          </a:p>
        </p:txBody>
      </p:sp>
    </p:spTree>
    <p:extLst>
      <p:ext uri="{BB962C8B-B14F-4D97-AF65-F5344CB8AC3E}">
        <p14:creationId xmlns:p14="http://schemas.microsoft.com/office/powerpoint/2010/main" val="1183058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8BEF9-E6D6-6736-3CBE-67CCDF2063A1}"/>
              </a:ext>
            </a:extLst>
          </p:cNvPr>
          <p:cNvSpPr>
            <a:spLocks noGrp="1"/>
          </p:cNvSpPr>
          <p:nvPr>
            <p:ph type="title"/>
          </p:nvPr>
        </p:nvSpPr>
        <p:spPr/>
        <p:txBody>
          <a:bodyPr/>
          <a:lstStyle/>
          <a:p>
            <a:r>
              <a:rPr lang="en-US"/>
              <a:t>Outreach</a:t>
            </a:r>
          </a:p>
        </p:txBody>
      </p:sp>
      <p:sp>
        <p:nvSpPr>
          <p:cNvPr id="3" name="Text Placeholder 2">
            <a:extLst>
              <a:ext uri="{FF2B5EF4-FFF2-40B4-BE49-F238E27FC236}">
                <a16:creationId xmlns:a16="http://schemas.microsoft.com/office/drawing/2014/main" id="{A350D635-2184-B4E8-8CE2-B918F93BF4B9}"/>
              </a:ext>
              <a:ext uri="{C183D7F6-B498-43B3-948B-1728B52AA6E4}">
                <adec:decorative xmlns:adec="http://schemas.microsoft.com/office/drawing/2017/decorative" val="1"/>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242415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B374E4-F8BE-BC77-6A34-D802D668BA11}"/>
              </a:ext>
              <a:ext uri="{C183D7F6-B498-43B3-948B-1728B52AA6E4}">
                <adec:decorative xmlns:adec="http://schemas.microsoft.com/office/drawing/2017/decorative" val="1"/>
              </a:ext>
            </a:extLst>
          </p:cNvPr>
          <p:cNvSpPr/>
          <p:nvPr/>
        </p:nvSpPr>
        <p:spPr>
          <a:xfrm>
            <a:off x="129540" y="5402580"/>
            <a:ext cx="2255520" cy="13500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29EDEF-C426-828C-4B46-5387A591F459}"/>
              </a:ext>
            </a:extLst>
          </p:cNvPr>
          <p:cNvSpPr>
            <a:spLocks noGrp="1"/>
          </p:cNvSpPr>
          <p:nvPr>
            <p:ph type="title"/>
          </p:nvPr>
        </p:nvSpPr>
        <p:spPr/>
        <p:txBody>
          <a:bodyPr>
            <a:normAutofit fontScale="90000"/>
          </a:bodyPr>
          <a:lstStyle/>
          <a:p>
            <a:r>
              <a:rPr lang="en-US"/>
              <a:t>Smart Start communication and outreach</a:t>
            </a:r>
          </a:p>
        </p:txBody>
      </p:sp>
      <p:sp>
        <p:nvSpPr>
          <p:cNvPr id="10" name="Text Placeholder 3">
            <a:extLst>
              <a:ext uri="{FF2B5EF4-FFF2-40B4-BE49-F238E27FC236}">
                <a16:creationId xmlns:a16="http://schemas.microsoft.com/office/drawing/2014/main" id="{008CE474-A8DA-BF92-7A76-3EF2A93C3133}"/>
              </a:ext>
            </a:extLst>
          </p:cNvPr>
          <p:cNvSpPr txBox="1">
            <a:spLocks/>
          </p:cNvSpPr>
          <p:nvPr/>
        </p:nvSpPr>
        <p:spPr>
          <a:xfrm>
            <a:off x="756746" y="947576"/>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a:solidFill>
                  <a:srgbClr val="020A78"/>
                </a:solidFill>
                <a:latin typeface="Montserrat SemiBold" panose="00000700000000000000" pitchFamily="2" charset="0"/>
              </a:rPr>
              <a:t>Organizations that can support communication development and outreach</a:t>
            </a:r>
          </a:p>
        </p:txBody>
      </p:sp>
      <p:graphicFrame>
        <p:nvGraphicFramePr>
          <p:cNvPr id="3" name="Diagram 2" descr="Six blue boxes. First box says state agencies. Second box says partner and advocacy organizations. Third box says CCR&amp;Rs and Birth to Five Action Councils. Fourth box says publicly convened councils and committees. Fifth box says provider and educator groups. Sixth box says associations and membership groups.">
            <a:extLst>
              <a:ext uri="{FF2B5EF4-FFF2-40B4-BE49-F238E27FC236}">
                <a16:creationId xmlns:a16="http://schemas.microsoft.com/office/drawing/2014/main" id="{F73CA8A3-17E0-CC12-18A1-6D0B0C902216}"/>
              </a:ext>
            </a:extLst>
          </p:cNvPr>
          <p:cNvGraphicFramePr/>
          <p:nvPr>
            <p:extLst>
              <p:ext uri="{D42A27DB-BD31-4B8C-83A1-F6EECF244321}">
                <p14:modId xmlns:p14="http://schemas.microsoft.com/office/powerpoint/2010/main" val="1347683545"/>
              </p:ext>
            </p:extLst>
          </p:nvPr>
        </p:nvGraphicFramePr>
        <p:xfrm>
          <a:off x="756746" y="1790077"/>
          <a:ext cx="10142032" cy="4120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38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F752B-075D-38D5-9E69-2339AD129227}"/>
              </a:ext>
            </a:extLst>
          </p:cNvPr>
          <p:cNvSpPr>
            <a:spLocks noGrp="1"/>
          </p:cNvSpPr>
          <p:nvPr>
            <p:ph type="title"/>
          </p:nvPr>
        </p:nvSpPr>
        <p:spPr/>
        <p:txBody>
          <a:bodyPr>
            <a:normAutofit fontScale="90000"/>
          </a:bodyPr>
          <a:lstStyle/>
          <a:p>
            <a:r>
              <a:rPr lang="en-US"/>
              <a:t>Smart Start communication and outreach </a:t>
            </a:r>
          </a:p>
        </p:txBody>
      </p:sp>
      <p:sp>
        <p:nvSpPr>
          <p:cNvPr id="4" name="Text Placeholder 3">
            <a:extLst>
              <a:ext uri="{FF2B5EF4-FFF2-40B4-BE49-F238E27FC236}">
                <a16:creationId xmlns:a16="http://schemas.microsoft.com/office/drawing/2014/main" id="{E8708B0B-E602-346C-7F1A-870C9A68C11A}"/>
              </a:ext>
            </a:extLst>
          </p:cNvPr>
          <p:cNvSpPr>
            <a:spLocks noGrp="1"/>
          </p:cNvSpPr>
          <p:nvPr>
            <p:ph type="body" sz="quarter" idx="14"/>
          </p:nvPr>
        </p:nvSpPr>
        <p:spPr/>
        <p:txBody>
          <a:bodyPr>
            <a:normAutofit fontScale="92500"/>
          </a:bodyPr>
          <a:lstStyle/>
          <a:p>
            <a:r>
              <a:rPr lang="en-US"/>
              <a:t>Information could be shared through a variety of mediums including:</a:t>
            </a:r>
          </a:p>
        </p:txBody>
      </p:sp>
      <p:sp>
        <p:nvSpPr>
          <p:cNvPr id="3" name="Text Placeholder 2">
            <a:extLst>
              <a:ext uri="{FF2B5EF4-FFF2-40B4-BE49-F238E27FC236}">
                <a16:creationId xmlns:a16="http://schemas.microsoft.com/office/drawing/2014/main" id="{F9EBBD7D-3C15-651F-E78B-6A92C887E9C9}"/>
              </a:ext>
            </a:extLst>
          </p:cNvPr>
          <p:cNvSpPr>
            <a:spLocks noGrp="1"/>
          </p:cNvSpPr>
          <p:nvPr>
            <p:ph type="body" sz="quarter" idx="13"/>
          </p:nvPr>
        </p:nvSpPr>
        <p:spPr>
          <a:xfrm>
            <a:off x="1002151" y="1838426"/>
            <a:ext cx="10501312" cy="3927158"/>
          </a:xfrm>
        </p:spPr>
        <p:txBody>
          <a:bodyPr/>
          <a:lstStyle/>
          <a:p>
            <a:r>
              <a:rPr lang="en-US" sz="1800"/>
              <a:t>INCCRRA and Gateways to Opportunity websites</a:t>
            </a:r>
          </a:p>
          <a:p>
            <a:r>
              <a:rPr lang="en-US" sz="1800"/>
              <a:t>IDHS and Illinois Cares for Kids websites</a:t>
            </a:r>
          </a:p>
          <a:p>
            <a:r>
              <a:rPr lang="en-US" sz="1800"/>
              <a:t>Social media and Facebook groups </a:t>
            </a:r>
          </a:p>
          <a:p>
            <a:r>
              <a:rPr lang="en-US" sz="1800"/>
              <a:t>Paid advertisements </a:t>
            </a:r>
          </a:p>
          <a:p>
            <a:r>
              <a:rPr lang="en-US" sz="1800"/>
              <a:t>Organizations’ newsletters and communication materials</a:t>
            </a:r>
          </a:p>
          <a:p>
            <a:pPr marL="0" indent="0">
              <a:buNone/>
            </a:pPr>
            <a:endParaRPr lang="en-US" sz="1600">
              <a:solidFill>
                <a:srgbClr val="FF0000"/>
              </a:solidFill>
            </a:endParaRPr>
          </a:p>
          <a:p>
            <a:pPr marL="0" indent="0">
              <a:buNone/>
            </a:pPr>
            <a:r>
              <a:rPr lang="en-US"/>
              <a:t>Outreach will </a:t>
            </a:r>
            <a:r>
              <a:rPr lang="en-US">
                <a:solidFill>
                  <a:schemeClr val="accent4">
                    <a:lumMod val="75000"/>
                  </a:schemeClr>
                </a:solidFill>
                <a:latin typeface="Montserrat SemiBold" panose="00000700000000000000" pitchFamily="2" charset="0"/>
              </a:rPr>
              <a:t>honor equity considerations </a:t>
            </a:r>
            <a:r>
              <a:rPr lang="en-US"/>
              <a:t>in the following ways:</a:t>
            </a:r>
          </a:p>
          <a:p>
            <a:pPr>
              <a:lnSpc>
                <a:spcPct val="120000"/>
              </a:lnSpc>
            </a:pPr>
            <a:r>
              <a:rPr lang="en-US" sz="1800"/>
              <a:t>Ensure materials are shared with a variety of organizations that are connected to different stakeholder groups</a:t>
            </a:r>
          </a:p>
          <a:p>
            <a:pPr marL="0" indent="0">
              <a:buNone/>
            </a:pPr>
            <a:endParaRPr lang="en-US"/>
          </a:p>
          <a:p>
            <a:endParaRPr lang="en-US"/>
          </a:p>
        </p:txBody>
      </p:sp>
      <p:sp>
        <p:nvSpPr>
          <p:cNvPr id="5" name="TextBox 4">
            <a:extLst>
              <a:ext uri="{FF2B5EF4-FFF2-40B4-BE49-F238E27FC236}">
                <a16:creationId xmlns:a16="http://schemas.microsoft.com/office/drawing/2014/main" id="{9C5FBDD9-A433-B90C-2004-A44B8FEADBEB}"/>
              </a:ext>
            </a:extLst>
          </p:cNvPr>
          <p:cNvSpPr txBox="1"/>
          <p:nvPr/>
        </p:nvSpPr>
        <p:spPr>
          <a:xfrm>
            <a:off x="2775567" y="5536876"/>
            <a:ext cx="8813250" cy="923843"/>
          </a:xfrm>
          <a:prstGeom prst="rect">
            <a:avLst/>
          </a:prstGeom>
          <a:noFill/>
        </p:spPr>
        <p:txBody>
          <a:bodyPr wrap="square" rtlCol="0">
            <a:spAutoFit/>
          </a:bodyPr>
          <a:lstStyle/>
          <a:p>
            <a:pPr>
              <a:lnSpc>
                <a:spcPct val="110000"/>
              </a:lnSpc>
            </a:pPr>
            <a:r>
              <a:rPr lang="en-US">
                <a:solidFill>
                  <a:schemeClr val="accent2"/>
                </a:solidFill>
                <a:latin typeface="Montserrat SemiBold" panose="00000700000000000000" pitchFamily="2" charset="0"/>
              </a:rPr>
              <a:t>A small number of eligible providers may still be unaware of previous grants or of Smart Start. What are you hearing about why this might be? </a:t>
            </a:r>
          </a:p>
          <a:p>
            <a:pPr marL="0" indent="0">
              <a:lnSpc>
                <a:spcPct val="110000"/>
              </a:lnSpc>
              <a:buNone/>
            </a:pPr>
            <a:endParaRPr lang="en-US" sz="1400">
              <a:solidFill>
                <a:schemeClr val="accent5">
                  <a:lumMod val="75000"/>
                </a:schemeClr>
              </a:solidFill>
              <a:latin typeface="Montserrat SemiBold" panose="00000700000000000000" pitchFamily="2" charset="0"/>
            </a:endParaRPr>
          </a:p>
        </p:txBody>
      </p:sp>
    </p:spTree>
    <p:extLst>
      <p:ext uri="{BB962C8B-B14F-4D97-AF65-F5344CB8AC3E}">
        <p14:creationId xmlns:p14="http://schemas.microsoft.com/office/powerpoint/2010/main" val="1601022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D7CAFD-ECC8-1F2D-EB4A-E4A850EF2582}"/>
              </a:ext>
            </a:extLst>
          </p:cNvPr>
          <p:cNvSpPr>
            <a:spLocks noGrp="1"/>
          </p:cNvSpPr>
          <p:nvPr>
            <p:ph type="title" idx="4294967295"/>
          </p:nvPr>
        </p:nvSpPr>
        <p:spPr>
          <a:xfrm>
            <a:off x="5173663" y="1092200"/>
            <a:ext cx="6753225" cy="461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020A78"/>
                </a:solidFill>
                <a:effectLst/>
                <a:uLnTx/>
                <a:uFillTx/>
                <a:latin typeface="Montserrat SemiBold" pitchFamily="2" charset="77"/>
                <a:ea typeface="+mn-ea"/>
                <a:cs typeface="+mn-cs"/>
              </a:rPr>
              <a:t>Discussion Questions</a:t>
            </a:r>
          </a:p>
        </p:txBody>
      </p:sp>
      <p:sp>
        <p:nvSpPr>
          <p:cNvPr id="2" name="Text Placeholder 1">
            <a:extLst>
              <a:ext uri="{FF2B5EF4-FFF2-40B4-BE49-F238E27FC236}">
                <a16:creationId xmlns:a16="http://schemas.microsoft.com/office/drawing/2014/main" id="{A50B33F6-6804-8977-EF4C-CB298468192D}"/>
              </a:ext>
            </a:extLst>
          </p:cNvPr>
          <p:cNvSpPr>
            <a:spLocks noGrp="1"/>
          </p:cNvSpPr>
          <p:nvPr>
            <p:ph type="body" sz="quarter" idx="13"/>
          </p:nvPr>
        </p:nvSpPr>
        <p:spPr>
          <a:xfrm>
            <a:off x="5174150" y="2011680"/>
            <a:ext cx="6508098" cy="4647028"/>
          </a:xfrm>
        </p:spPr>
        <p:txBody>
          <a:bodyPr vert="horz" lIns="91440" tIns="45720" rIns="91440" bIns="45720" rtlCol="0" anchor="t">
            <a:normAutofit/>
          </a:bodyPr>
          <a:lstStyle/>
          <a:p>
            <a:pPr>
              <a:lnSpc>
                <a:spcPct val="120000"/>
              </a:lnSpc>
            </a:pPr>
            <a:r>
              <a:rPr lang="en-US"/>
              <a:t>What do providers and the early childhood community need to know or be aware of so that they are prepared for Smart Start Workforce Grants to roll out in SFY25?</a:t>
            </a:r>
          </a:p>
          <a:p>
            <a:pPr>
              <a:lnSpc>
                <a:spcPct val="120000"/>
              </a:lnSpc>
            </a:pPr>
            <a:r>
              <a:rPr lang="en-US"/>
              <a:t>How should communication materials look and be shared to reach providers with the least awareness or access to grants?</a:t>
            </a:r>
          </a:p>
          <a:p>
            <a:pPr>
              <a:lnSpc>
                <a:spcPct val="120000"/>
              </a:lnSpc>
            </a:pPr>
            <a:r>
              <a:rPr lang="en-US"/>
              <a:t>A small number of eligible providers may still be unaware of previous grants or of Smart Start. What are you hearing about why this might be?</a:t>
            </a:r>
          </a:p>
        </p:txBody>
      </p:sp>
    </p:spTree>
    <p:extLst>
      <p:ext uri="{BB962C8B-B14F-4D97-AF65-F5344CB8AC3E}">
        <p14:creationId xmlns:p14="http://schemas.microsoft.com/office/powerpoint/2010/main" val="52217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817CB05-1E3F-188A-8165-4CA7D42023A3}"/>
              </a:ext>
            </a:extLst>
          </p:cNvPr>
          <p:cNvSpPr>
            <a:spLocks noGrp="1"/>
          </p:cNvSpPr>
          <p:nvPr>
            <p:ph type="title" idx="4294967295"/>
          </p:nvPr>
        </p:nvSpPr>
        <p:spPr>
          <a:xfrm>
            <a:off x="5173663" y="1092200"/>
            <a:ext cx="6753225" cy="461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020A78"/>
                </a:solidFill>
                <a:effectLst/>
                <a:uLnTx/>
                <a:uFillTx/>
                <a:latin typeface="Montserrat SemiBold" pitchFamily="2" charset="77"/>
                <a:ea typeface="+mn-ea"/>
                <a:cs typeface="+mn-cs"/>
              </a:rPr>
              <a:t>What to expect in 2024!</a:t>
            </a:r>
          </a:p>
        </p:txBody>
      </p:sp>
      <p:sp>
        <p:nvSpPr>
          <p:cNvPr id="2" name="Text Placeholder 1">
            <a:extLst>
              <a:ext uri="{FF2B5EF4-FFF2-40B4-BE49-F238E27FC236}">
                <a16:creationId xmlns:a16="http://schemas.microsoft.com/office/drawing/2014/main" id="{8D33EE18-8874-E41D-3140-1A5AA5804B14}"/>
              </a:ext>
            </a:extLst>
          </p:cNvPr>
          <p:cNvSpPr>
            <a:spLocks noGrp="1"/>
          </p:cNvSpPr>
          <p:nvPr>
            <p:ph type="body" sz="quarter" idx="13"/>
          </p:nvPr>
        </p:nvSpPr>
        <p:spPr>
          <a:xfrm>
            <a:off x="5174151" y="2011680"/>
            <a:ext cx="6421388" cy="3927158"/>
          </a:xfrm>
        </p:spPr>
        <p:txBody>
          <a:bodyPr/>
          <a:lstStyle/>
          <a:p>
            <a:r>
              <a:rPr lang="en-US" sz="2000">
                <a:solidFill>
                  <a:schemeClr val="tx1"/>
                </a:solidFill>
                <a:latin typeface="Montserrat" panose="00000500000000000000" pitchFamily="2" charset="0"/>
              </a:rPr>
              <a:t>Smart Start Workforce Grants </a:t>
            </a:r>
            <a:r>
              <a:rPr lang="en-US">
                <a:latin typeface="Montserrat" panose="00000500000000000000" pitchFamily="2" charset="0"/>
              </a:rPr>
              <a:t>t</a:t>
            </a:r>
            <a:r>
              <a:rPr lang="en-US" sz="2000">
                <a:solidFill>
                  <a:schemeClr val="tx1"/>
                </a:solidFill>
                <a:latin typeface="Montserrat" panose="00000500000000000000" pitchFamily="2" charset="0"/>
              </a:rPr>
              <a:t>raining and technical assistance</a:t>
            </a:r>
          </a:p>
          <a:p>
            <a:pPr marL="0" indent="0">
              <a:buNone/>
            </a:pPr>
            <a:endParaRPr lang="en-US" sz="400">
              <a:solidFill>
                <a:schemeClr val="tx1"/>
              </a:solidFill>
              <a:latin typeface="Montserrat" panose="00000500000000000000" pitchFamily="2" charset="0"/>
            </a:endParaRPr>
          </a:p>
          <a:p>
            <a:r>
              <a:rPr lang="en-US">
                <a:latin typeface="Montserrat" panose="00000500000000000000" pitchFamily="2" charset="0"/>
              </a:rPr>
              <a:t>Smart Start Workforce Grants parameters including eligibility and award amounts</a:t>
            </a:r>
          </a:p>
          <a:p>
            <a:pPr marL="0" indent="0">
              <a:buNone/>
            </a:pPr>
            <a:endParaRPr lang="en-US" sz="400">
              <a:latin typeface="Montserrat" panose="00000500000000000000" pitchFamily="2" charset="0"/>
            </a:endParaRPr>
          </a:p>
          <a:p>
            <a:r>
              <a:rPr lang="en-US">
                <a:latin typeface="Montserrat" panose="00000500000000000000" pitchFamily="2" charset="0"/>
              </a:rPr>
              <a:t>Planning for Smart Start Quality Support and Layered Funding</a:t>
            </a:r>
          </a:p>
          <a:p>
            <a:pPr marL="0" indent="0">
              <a:buNone/>
            </a:pPr>
            <a:endParaRPr lang="en-US" sz="2000">
              <a:solidFill>
                <a:schemeClr val="tx1"/>
              </a:solidFill>
              <a:latin typeface="Montserrat SemiBold" panose="00000700000000000000" pitchFamily="2" charset="0"/>
            </a:endParaRPr>
          </a:p>
          <a:p>
            <a:pPr marL="0" indent="0">
              <a:buNone/>
            </a:pPr>
            <a:endParaRPr lang="en-US">
              <a:solidFill>
                <a:srgbClr val="FF0000"/>
              </a:solidFill>
            </a:endParaRPr>
          </a:p>
        </p:txBody>
      </p:sp>
    </p:spTree>
    <p:extLst>
      <p:ext uri="{BB962C8B-B14F-4D97-AF65-F5344CB8AC3E}">
        <p14:creationId xmlns:p14="http://schemas.microsoft.com/office/powerpoint/2010/main" val="3440343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B747D1-AD40-8969-1754-A1C5DC138467}"/>
              </a:ext>
              <a:ext uri="{C183D7F6-B498-43B3-948B-1728B52AA6E4}">
                <adec:decorative xmlns:adec="http://schemas.microsoft.com/office/drawing/2017/decorative" val="1"/>
              </a:ext>
            </a:extLst>
          </p:cNvPr>
          <p:cNvSpPr/>
          <p:nvPr/>
        </p:nvSpPr>
        <p:spPr>
          <a:xfrm>
            <a:off x="94594" y="5052546"/>
            <a:ext cx="2096814" cy="1655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E96A20-0D93-EA7B-720C-1DE60CFC0CAD}"/>
              </a:ext>
            </a:extLst>
          </p:cNvPr>
          <p:cNvSpPr>
            <a:spLocks noGrp="1"/>
          </p:cNvSpPr>
          <p:nvPr>
            <p:ph type="title"/>
          </p:nvPr>
        </p:nvSpPr>
        <p:spPr/>
        <p:txBody>
          <a:bodyPr>
            <a:normAutofit fontScale="90000"/>
          </a:bodyPr>
          <a:lstStyle/>
          <a:p>
            <a:r>
              <a:rPr lang="en-US" dirty="0"/>
              <a:t>Training and technical assistance preview</a:t>
            </a:r>
          </a:p>
        </p:txBody>
      </p:sp>
      <p:sp>
        <p:nvSpPr>
          <p:cNvPr id="4" name="Text Placeholder 3">
            <a:extLst>
              <a:ext uri="{FF2B5EF4-FFF2-40B4-BE49-F238E27FC236}">
                <a16:creationId xmlns:a16="http://schemas.microsoft.com/office/drawing/2014/main" id="{0AE7F5F1-24BC-E897-FA73-0B564038C780}"/>
              </a:ext>
            </a:extLst>
          </p:cNvPr>
          <p:cNvSpPr>
            <a:spLocks noGrp="1"/>
          </p:cNvSpPr>
          <p:nvPr>
            <p:ph type="body" sz="quarter" idx="14"/>
          </p:nvPr>
        </p:nvSpPr>
        <p:spPr/>
        <p:txBody>
          <a:bodyPr>
            <a:normAutofit/>
          </a:bodyPr>
          <a:lstStyle/>
          <a:p>
            <a:r>
              <a:rPr lang="en-US"/>
              <a:t>Training and technical assistance will also support providers</a:t>
            </a:r>
          </a:p>
        </p:txBody>
      </p:sp>
      <p:sp>
        <p:nvSpPr>
          <p:cNvPr id="3" name="Text Placeholder 2">
            <a:extLst>
              <a:ext uri="{FF2B5EF4-FFF2-40B4-BE49-F238E27FC236}">
                <a16:creationId xmlns:a16="http://schemas.microsoft.com/office/drawing/2014/main" id="{350753B2-3EF6-C8C5-DB46-147E7DACFECE}"/>
              </a:ext>
            </a:extLst>
          </p:cNvPr>
          <p:cNvSpPr>
            <a:spLocks noGrp="1"/>
          </p:cNvSpPr>
          <p:nvPr>
            <p:ph type="body" sz="quarter" idx="13"/>
          </p:nvPr>
        </p:nvSpPr>
        <p:spPr>
          <a:xfrm>
            <a:off x="963574" y="2042444"/>
            <a:ext cx="10501312" cy="818757"/>
          </a:xfrm>
        </p:spPr>
        <p:txBody>
          <a:bodyPr vert="horz" lIns="91440" tIns="45720" rIns="91440" bIns="45720" rtlCol="0" anchor="t">
            <a:normAutofit/>
          </a:bodyPr>
          <a:lstStyle/>
          <a:p>
            <a:pPr marL="0" indent="0">
              <a:lnSpc>
                <a:spcPct val="120000"/>
              </a:lnSpc>
              <a:buNone/>
            </a:pPr>
            <a:r>
              <a:rPr lang="en-US" dirty="0">
                <a:latin typeface="Montserrat"/>
              </a:rPr>
              <a:t>IDHS is determining training and technical assistance needs for Smart Start and will likely </a:t>
            </a:r>
            <a:r>
              <a:rPr lang="en-US" dirty="0">
                <a:solidFill>
                  <a:schemeClr val="accent2"/>
                </a:solidFill>
                <a:latin typeface="Montserrat SemiBold"/>
              </a:rPr>
              <a:t>support providers to</a:t>
            </a:r>
            <a:r>
              <a:rPr lang="en-US" dirty="0">
                <a:latin typeface="Montserrat"/>
              </a:rPr>
              <a:t>:</a:t>
            </a:r>
            <a:endParaRPr lang="en-US" dirty="0"/>
          </a:p>
        </p:txBody>
      </p:sp>
      <p:sp>
        <p:nvSpPr>
          <p:cNvPr id="5" name="TextBox 4">
            <a:extLst>
              <a:ext uri="{FF2B5EF4-FFF2-40B4-BE49-F238E27FC236}">
                <a16:creationId xmlns:a16="http://schemas.microsoft.com/office/drawing/2014/main" id="{AD24D30B-9FA6-AF0D-7A9C-B262A4C5B0EA}"/>
              </a:ext>
            </a:extLst>
          </p:cNvPr>
          <p:cNvSpPr txBox="1"/>
          <p:nvPr/>
        </p:nvSpPr>
        <p:spPr>
          <a:xfrm>
            <a:off x="1488510" y="3106455"/>
            <a:ext cx="9622076"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1" indent="-228600">
              <a:spcBef>
                <a:spcPts val="400"/>
              </a:spcBef>
              <a:spcAft>
                <a:spcPts val="400"/>
              </a:spcAft>
              <a:buChar char="•"/>
            </a:pPr>
            <a:r>
              <a:rPr lang="en-US" sz="2000" dirty="0">
                <a:latin typeface="Montserrat"/>
                <a:cs typeface="Arial"/>
              </a:rPr>
              <a:t>Understand whether they are eligible for the grant​</a:t>
            </a:r>
            <a:endParaRPr lang="en-US"/>
          </a:p>
          <a:p>
            <a:pPr marL="228600" lvl="1" indent="-228600">
              <a:spcBef>
                <a:spcPts val="400"/>
              </a:spcBef>
              <a:spcAft>
                <a:spcPts val="400"/>
              </a:spcAft>
              <a:buChar char="•"/>
            </a:pPr>
            <a:r>
              <a:rPr lang="en-US" sz="2000" dirty="0">
                <a:latin typeface="Montserrat"/>
                <a:cs typeface="Arial"/>
              </a:rPr>
              <a:t>Complete applications​</a:t>
            </a:r>
          </a:p>
          <a:p>
            <a:pPr marL="228600" lvl="1" indent="-228600">
              <a:spcBef>
                <a:spcPts val="400"/>
              </a:spcBef>
              <a:spcAft>
                <a:spcPts val="400"/>
              </a:spcAft>
              <a:buChar char="•"/>
            </a:pPr>
            <a:r>
              <a:rPr lang="en-US" sz="2000" dirty="0">
                <a:latin typeface="Montserrat"/>
                <a:cs typeface="Arial"/>
              </a:rPr>
              <a:t>Anticipate the grants’ impact on their budget​</a:t>
            </a:r>
          </a:p>
          <a:p>
            <a:pPr marL="228600" lvl="1" indent="-228600">
              <a:spcBef>
                <a:spcPts val="400"/>
              </a:spcBef>
              <a:spcAft>
                <a:spcPts val="400"/>
              </a:spcAft>
              <a:buChar char="•"/>
            </a:pPr>
            <a:r>
              <a:rPr lang="en-US" sz="2000" dirty="0">
                <a:latin typeface="Montserrat"/>
                <a:cs typeface="Arial"/>
              </a:rPr>
              <a:t>Prepare for accountability and reporting requirements</a:t>
            </a:r>
          </a:p>
        </p:txBody>
      </p:sp>
    </p:spTree>
    <p:extLst>
      <p:ext uri="{BB962C8B-B14F-4D97-AF65-F5344CB8AC3E}">
        <p14:creationId xmlns:p14="http://schemas.microsoft.com/office/powerpoint/2010/main" val="1138684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FB555FF-1437-9AF5-F67A-CDFFD43BDCBC}"/>
              </a:ext>
            </a:extLst>
          </p:cNvPr>
          <p:cNvSpPr>
            <a:spLocks noGrp="1"/>
          </p:cNvSpPr>
          <p:nvPr>
            <p:ph type="sldNum" sz="quarter" idx="12"/>
          </p:nvPr>
        </p:nvSpPr>
        <p:spPr/>
        <p:txBody>
          <a:bodyPr/>
          <a:lstStyle/>
          <a:p>
            <a:fld id="{0A458BB2-A6FE-634F-9819-1939C80989B8}" type="slidenum">
              <a:rPr lang="en-US" smtClean="0"/>
              <a:pPr/>
              <a:t>19</a:t>
            </a:fld>
            <a:endParaRPr lang="en-US"/>
          </a:p>
        </p:txBody>
      </p:sp>
      <p:sp>
        <p:nvSpPr>
          <p:cNvPr id="12" name="Title 11">
            <a:extLst>
              <a:ext uri="{FF2B5EF4-FFF2-40B4-BE49-F238E27FC236}">
                <a16:creationId xmlns:a16="http://schemas.microsoft.com/office/drawing/2014/main" id="{78163E5C-AE0A-BDA7-3F5A-E99F1A15F68C}"/>
              </a:ext>
            </a:extLst>
          </p:cNvPr>
          <p:cNvSpPr txBox="1">
            <a:spLocks noGrp="1"/>
          </p:cNvSpPr>
          <p:nvPr>
            <p:ph type="title" idx="4294967295"/>
          </p:nvPr>
        </p:nvSpPr>
        <p:spPr>
          <a:xfrm>
            <a:off x="5059979" y="1797784"/>
            <a:ext cx="6867133" cy="267765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ontserrat"/>
                <a:ea typeface="+mn-ea"/>
                <a:cs typeface="+mn-cs"/>
              </a:rPr>
              <a:t>Next Meeting Date: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latin typeface="Montserrat"/>
                <a:ea typeface="+mn-ea"/>
                <a:cs typeface="+mn-cs"/>
              </a:rPr>
              <a:t>January 12, 2024, 11-1pm</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tx1"/>
              </a:solidFill>
              <a:effectLst/>
              <a:uLnTx/>
              <a:uFillTx/>
              <a:latin typeface="Montserrat" panose="000005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ontserrat"/>
                <a:ea typeface="+mn-ea"/>
                <a:cs typeface="+mn-cs"/>
              </a:rPr>
              <a:t>Open Survey for Feedback: </a:t>
            </a:r>
            <a:endParaRPr kumimoji="0" lang="en-US" sz="2400" b="0" i="0" u="none" strike="noStrike" kern="1200" cap="none" spc="0" normalizeH="0" baseline="0" noProof="0" dirty="0">
              <a:ln>
                <a:noFill/>
              </a:ln>
              <a:solidFill>
                <a:schemeClr val="tx1"/>
              </a:solidFill>
              <a:effectLst/>
              <a:uLnTx/>
              <a:uFillTx/>
              <a:latin typeface="Montserrat" panose="000005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ontserrat"/>
                <a:ea typeface="+mn-ea"/>
                <a:cs typeface="+mn-cs"/>
                <a:hlinkClick r:id="rId3"/>
              </a:rPr>
              <a:t>https://forms.gle/3DPPyPUcPQiTgbwX9</a:t>
            </a:r>
            <a:endParaRPr kumimoji="0" lang="en-US" sz="2400" b="0" i="0" u="none" strike="noStrike" kern="1200" cap="none" spc="0" normalizeH="0" baseline="0" noProof="0" dirty="0">
              <a:ln>
                <a:noFill/>
              </a:ln>
              <a:solidFill>
                <a:schemeClr val="tx1"/>
              </a:solidFill>
              <a:effectLst/>
              <a:uLnTx/>
              <a:uFillTx/>
              <a:latin typeface="Montserra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Montserra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Montserrat" panose="00000500000000000000" pitchFamily="2" charset="0"/>
              <a:ea typeface="+mn-ea"/>
              <a:cs typeface="+mn-cs"/>
            </a:endParaRPr>
          </a:p>
        </p:txBody>
      </p:sp>
    </p:spTree>
    <p:extLst>
      <p:ext uri="{BB962C8B-B14F-4D97-AF65-F5344CB8AC3E}">
        <p14:creationId xmlns:p14="http://schemas.microsoft.com/office/powerpoint/2010/main" val="136054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1CF1DB-73B7-47FA-B218-100050A274B1}"/>
              </a:ext>
            </a:extLst>
          </p:cNvPr>
          <p:cNvSpPr>
            <a:spLocks noGrp="1"/>
          </p:cNvSpPr>
          <p:nvPr>
            <p:ph type="sldNum" sz="quarter" idx="12"/>
          </p:nvPr>
        </p:nvSpPr>
        <p:spPr/>
        <p:txBody>
          <a:bodyPr/>
          <a:lstStyle/>
          <a:p>
            <a:fld id="{0A458BB2-A6FE-634F-9819-1939C80989B8}" type="slidenum">
              <a:rPr lang="en-US" smtClean="0"/>
              <a:pPr/>
              <a:t>2</a:t>
            </a:fld>
            <a:endParaRPr lang="en-US"/>
          </a:p>
        </p:txBody>
      </p:sp>
      <p:sp>
        <p:nvSpPr>
          <p:cNvPr id="2" name="Title 1">
            <a:extLst>
              <a:ext uri="{FF2B5EF4-FFF2-40B4-BE49-F238E27FC236}">
                <a16:creationId xmlns:a16="http://schemas.microsoft.com/office/drawing/2014/main" id="{60A10DF5-DE45-491D-9393-A85B98FA2FA9}"/>
              </a:ext>
            </a:extLst>
          </p:cNvPr>
          <p:cNvSpPr>
            <a:spLocks noGrp="1"/>
          </p:cNvSpPr>
          <p:nvPr>
            <p:ph type="title"/>
          </p:nvPr>
        </p:nvSpPr>
        <p:spPr/>
        <p:txBody>
          <a:bodyPr>
            <a:normAutofit/>
          </a:bodyPr>
          <a:lstStyle/>
          <a:p>
            <a:r>
              <a:rPr lang="en-US" sz="1800" dirty="0"/>
              <a:t>Today’s goals and agenda</a:t>
            </a:r>
          </a:p>
        </p:txBody>
      </p:sp>
      <p:sp>
        <p:nvSpPr>
          <p:cNvPr id="6" name="Text Placeholder 5">
            <a:extLst>
              <a:ext uri="{FF2B5EF4-FFF2-40B4-BE49-F238E27FC236}">
                <a16:creationId xmlns:a16="http://schemas.microsoft.com/office/drawing/2014/main" id="{2548EDBB-70F7-7D75-F180-F3A6F7E3E018}"/>
              </a:ext>
            </a:extLst>
          </p:cNvPr>
          <p:cNvSpPr>
            <a:spLocks noGrp="1"/>
          </p:cNvSpPr>
          <p:nvPr>
            <p:ph type="body" sz="quarter" idx="14"/>
          </p:nvPr>
        </p:nvSpPr>
        <p:spPr/>
        <p:txBody>
          <a:bodyPr/>
          <a:lstStyle/>
          <a:p>
            <a:r>
              <a:rPr lang="en-US"/>
              <a:t>GOALS</a:t>
            </a:r>
          </a:p>
        </p:txBody>
      </p:sp>
      <p:sp>
        <p:nvSpPr>
          <p:cNvPr id="5" name="Text Placeholder 4">
            <a:extLst>
              <a:ext uri="{FF2B5EF4-FFF2-40B4-BE49-F238E27FC236}">
                <a16:creationId xmlns:a16="http://schemas.microsoft.com/office/drawing/2014/main" id="{28B87138-2932-D930-DFE3-24FD4EDDCFDD}"/>
              </a:ext>
            </a:extLst>
          </p:cNvPr>
          <p:cNvSpPr>
            <a:spLocks noGrp="1"/>
          </p:cNvSpPr>
          <p:nvPr>
            <p:ph type="body" sz="quarter" idx="13"/>
          </p:nvPr>
        </p:nvSpPr>
        <p:spPr>
          <a:xfrm>
            <a:off x="367557" y="1554429"/>
            <a:ext cx="5468560" cy="3927158"/>
          </a:xfrm>
        </p:spPr>
        <p:txBody>
          <a:bodyPr vert="horz" lIns="91440" tIns="45720" rIns="91440" bIns="45720" rtlCol="0" anchor="t">
            <a:normAutofit/>
          </a:bodyPr>
          <a:lstStyle/>
          <a:p>
            <a:pPr lvl="0">
              <a:lnSpc>
                <a:spcPct val="100000"/>
              </a:lnSpc>
              <a:spcBef>
                <a:spcPts val="0"/>
              </a:spcBef>
              <a:spcAft>
                <a:spcPts val="2400"/>
              </a:spcAft>
              <a:buFont typeface="Arial" panose="020B0604020202020204" pitchFamily="34" charset="0"/>
              <a:buChar char="•"/>
            </a:pPr>
            <a:endParaRPr lang="en-US" dirty="0">
              <a:latin typeface="Montserrat"/>
            </a:endParaRPr>
          </a:p>
          <a:p>
            <a:pPr>
              <a:lnSpc>
                <a:spcPct val="100000"/>
              </a:lnSpc>
              <a:spcBef>
                <a:spcPts val="0"/>
              </a:spcBef>
              <a:spcAft>
                <a:spcPts val="2400"/>
              </a:spcAft>
            </a:pPr>
            <a:r>
              <a:rPr lang="en-US" dirty="0">
                <a:latin typeface="Montserrat"/>
              </a:rPr>
              <a:t>Preview a proposed communications materials and strategy for Smart Start Workforce Grants </a:t>
            </a:r>
          </a:p>
          <a:p>
            <a:pPr>
              <a:lnSpc>
                <a:spcPct val="100000"/>
              </a:lnSpc>
              <a:spcBef>
                <a:spcPts val="0"/>
              </a:spcBef>
              <a:spcAft>
                <a:spcPts val="2400"/>
              </a:spcAft>
            </a:pPr>
            <a:r>
              <a:rPr lang="en-US" dirty="0">
                <a:latin typeface="Montserrat"/>
              </a:rPr>
              <a:t>Discuss planning for outreach to child care providers</a:t>
            </a:r>
          </a:p>
          <a:p>
            <a:pPr>
              <a:lnSpc>
                <a:spcPct val="100000"/>
              </a:lnSpc>
              <a:spcBef>
                <a:spcPts val="0"/>
              </a:spcBef>
              <a:spcAft>
                <a:spcPts val="2400"/>
              </a:spcAft>
            </a:pPr>
            <a:r>
              <a:rPr lang="en-US" dirty="0">
                <a:latin typeface="Montserrat"/>
              </a:rPr>
              <a:t>Hear feedback and questions</a:t>
            </a:r>
          </a:p>
        </p:txBody>
      </p:sp>
      <p:sp>
        <p:nvSpPr>
          <p:cNvPr id="8" name="Text Placeholder 7">
            <a:extLst>
              <a:ext uri="{FF2B5EF4-FFF2-40B4-BE49-F238E27FC236}">
                <a16:creationId xmlns:a16="http://schemas.microsoft.com/office/drawing/2014/main" id="{539F6C40-63DC-49A4-7D34-82E7CAADE96E}"/>
              </a:ext>
            </a:extLst>
          </p:cNvPr>
          <p:cNvSpPr>
            <a:spLocks noGrp="1"/>
          </p:cNvSpPr>
          <p:nvPr>
            <p:ph type="body" sz="quarter" idx="16"/>
          </p:nvPr>
        </p:nvSpPr>
        <p:spPr/>
        <p:txBody>
          <a:bodyPr/>
          <a:lstStyle/>
          <a:p>
            <a:r>
              <a:rPr lang="en-US"/>
              <a:t>AGENDA</a:t>
            </a:r>
          </a:p>
        </p:txBody>
      </p:sp>
      <p:sp>
        <p:nvSpPr>
          <p:cNvPr id="7" name="Text Placeholder 6">
            <a:extLst>
              <a:ext uri="{FF2B5EF4-FFF2-40B4-BE49-F238E27FC236}">
                <a16:creationId xmlns:a16="http://schemas.microsoft.com/office/drawing/2014/main" id="{0269666C-1E62-0389-535B-31C838BDF01C}"/>
              </a:ext>
            </a:extLst>
          </p:cNvPr>
          <p:cNvSpPr>
            <a:spLocks noGrp="1"/>
          </p:cNvSpPr>
          <p:nvPr>
            <p:ph type="body" sz="quarter" idx="15"/>
          </p:nvPr>
        </p:nvSpPr>
        <p:spPr>
          <a:xfrm>
            <a:off x="6458552" y="2011680"/>
            <a:ext cx="5468560" cy="4642039"/>
          </a:xfrm>
        </p:spPr>
        <p:txBody>
          <a:bodyPr vert="horz" lIns="91440" tIns="45720" rIns="91440" bIns="45720" rtlCol="0" anchor="t">
            <a:noAutofit/>
          </a:bodyPr>
          <a:lstStyle/>
          <a:p>
            <a:pPr marL="342900" lvl="0" indent="-342900">
              <a:lnSpc>
                <a:spcPct val="125000"/>
              </a:lnSpc>
              <a:buFont typeface="Arial" panose="020B0604020202020204" pitchFamily="34" charset="0"/>
              <a:buChar char="•"/>
            </a:pPr>
            <a:r>
              <a:rPr lang="en-US">
                <a:latin typeface="Montserrat"/>
              </a:rPr>
              <a:t>Introductions &amp; reminders</a:t>
            </a:r>
          </a:p>
          <a:p>
            <a:pPr marL="342900" indent="-342900">
              <a:lnSpc>
                <a:spcPct val="125000"/>
              </a:lnSpc>
            </a:pPr>
            <a:r>
              <a:rPr lang="en-US">
                <a:latin typeface="Montserrat"/>
              </a:rPr>
              <a:t>Takeaways from the previous advisory group meeting </a:t>
            </a:r>
            <a:endParaRPr lang="en-US"/>
          </a:p>
          <a:p>
            <a:pPr marL="342900" indent="-342900">
              <a:lnSpc>
                <a:spcPct val="125000"/>
              </a:lnSpc>
            </a:pPr>
            <a:r>
              <a:rPr lang="en-US">
                <a:latin typeface="Montserrat"/>
              </a:rPr>
              <a:t>Share Smart Start Workforce Grants communications plan</a:t>
            </a:r>
          </a:p>
          <a:p>
            <a:pPr marL="342900" indent="-342900">
              <a:lnSpc>
                <a:spcPct val="125000"/>
              </a:lnSpc>
            </a:pPr>
            <a:r>
              <a:rPr lang="en-US">
                <a:latin typeface="Montserrat"/>
              </a:rPr>
              <a:t>Hear feedback on questions</a:t>
            </a:r>
          </a:p>
        </p:txBody>
      </p:sp>
    </p:spTree>
    <p:extLst>
      <p:ext uri="{BB962C8B-B14F-4D97-AF65-F5344CB8AC3E}">
        <p14:creationId xmlns:p14="http://schemas.microsoft.com/office/powerpoint/2010/main" val="222923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1CF1DB-73B7-47FA-B218-100050A274B1}"/>
              </a:ext>
            </a:extLst>
          </p:cNvPr>
          <p:cNvSpPr>
            <a:spLocks noGrp="1"/>
          </p:cNvSpPr>
          <p:nvPr>
            <p:ph type="sldNum" sz="quarter" idx="12"/>
          </p:nvPr>
        </p:nvSpPr>
        <p:spPr/>
        <p:txBody>
          <a:bodyPr/>
          <a:lstStyle/>
          <a:p>
            <a:fld id="{0A458BB2-A6FE-634F-9819-1939C80989B8}" type="slidenum">
              <a:rPr lang="en-US" smtClean="0"/>
              <a:pPr/>
              <a:t>3</a:t>
            </a:fld>
            <a:endParaRPr lang="en-US"/>
          </a:p>
        </p:txBody>
      </p:sp>
      <p:sp>
        <p:nvSpPr>
          <p:cNvPr id="2" name="Title 1">
            <a:extLst>
              <a:ext uri="{FF2B5EF4-FFF2-40B4-BE49-F238E27FC236}">
                <a16:creationId xmlns:a16="http://schemas.microsoft.com/office/drawing/2014/main" id="{60A10DF5-DE45-491D-9393-A85B98FA2FA9}"/>
              </a:ext>
            </a:extLst>
          </p:cNvPr>
          <p:cNvSpPr>
            <a:spLocks noGrp="1"/>
          </p:cNvSpPr>
          <p:nvPr>
            <p:ph type="title"/>
          </p:nvPr>
        </p:nvSpPr>
        <p:spPr>
          <a:xfrm>
            <a:off x="264887" y="150075"/>
            <a:ext cx="10555513" cy="344737"/>
          </a:xfrm>
        </p:spPr>
        <p:txBody>
          <a:bodyPr>
            <a:normAutofit/>
          </a:bodyPr>
          <a:lstStyle/>
          <a:p>
            <a:r>
              <a:rPr lang="en-US" sz="1800"/>
              <a:t>Reminder: Role of the advisory group</a:t>
            </a:r>
          </a:p>
        </p:txBody>
      </p:sp>
      <p:graphicFrame>
        <p:nvGraphicFramePr>
          <p:cNvPr id="3" name="Diagram 2" descr="Five blue boxes. First box has an icon of a silhouette and says build understanding and alignment on strategic intent and goals. Second box has an icon of text boxes and says provide input and feedback throughout the design process. Third box has an icon of a person exercising and says review and pressure-test relevant cost analyses, potential policy options, and administrative options. Fourth box has an icon of a magnifying glass and says surface any potential risks and opportunities. Fifth box has an icon of four figures holding hands and says support overall plan development and champion it among stakeholder groups.">
            <a:extLst>
              <a:ext uri="{FF2B5EF4-FFF2-40B4-BE49-F238E27FC236}">
                <a16:creationId xmlns:a16="http://schemas.microsoft.com/office/drawing/2014/main" id="{02988A7D-4C66-BC98-1948-3830F8F755E7}"/>
              </a:ext>
            </a:extLst>
          </p:cNvPr>
          <p:cNvGraphicFramePr/>
          <p:nvPr>
            <p:extLst>
              <p:ext uri="{D42A27DB-BD31-4B8C-83A1-F6EECF244321}">
                <p14:modId xmlns:p14="http://schemas.microsoft.com/office/powerpoint/2010/main" val="1327570626"/>
              </p:ext>
            </p:extLst>
          </p:nvPr>
        </p:nvGraphicFramePr>
        <p:xfrm>
          <a:off x="204524" y="1334688"/>
          <a:ext cx="11782951" cy="41886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8481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1CF1DB-73B7-47FA-B218-100050A274B1}"/>
              </a:ext>
            </a:extLst>
          </p:cNvPr>
          <p:cNvSpPr>
            <a:spLocks noGrp="1"/>
          </p:cNvSpPr>
          <p:nvPr>
            <p:ph type="sldNum" sz="quarter" idx="12"/>
          </p:nvPr>
        </p:nvSpPr>
        <p:spPr/>
        <p:txBody>
          <a:bodyPr/>
          <a:lstStyle/>
          <a:p>
            <a:fld id="{0A458BB2-A6FE-634F-9819-1939C80989B8}" type="slidenum">
              <a:rPr lang="en-US" smtClean="0">
                <a:latin typeface="Montserrat" panose="00000500000000000000" pitchFamily="2" charset="0"/>
              </a:rPr>
              <a:pPr/>
              <a:t>4</a:t>
            </a:fld>
            <a:endParaRPr lang="en-US">
              <a:latin typeface="Montserrat" panose="00000500000000000000" pitchFamily="2" charset="0"/>
            </a:endParaRPr>
          </a:p>
        </p:txBody>
      </p:sp>
      <p:sp>
        <p:nvSpPr>
          <p:cNvPr id="2" name="Title 1">
            <a:extLst>
              <a:ext uri="{FF2B5EF4-FFF2-40B4-BE49-F238E27FC236}">
                <a16:creationId xmlns:a16="http://schemas.microsoft.com/office/drawing/2014/main" id="{60A10DF5-DE45-491D-9393-A85B98FA2FA9}"/>
              </a:ext>
            </a:extLst>
          </p:cNvPr>
          <p:cNvSpPr>
            <a:spLocks noGrp="1"/>
          </p:cNvSpPr>
          <p:nvPr>
            <p:ph type="title"/>
          </p:nvPr>
        </p:nvSpPr>
        <p:spPr>
          <a:xfrm>
            <a:off x="264888" y="150075"/>
            <a:ext cx="7702476" cy="344737"/>
          </a:xfrm>
        </p:spPr>
        <p:txBody>
          <a:bodyPr>
            <a:normAutofit/>
          </a:bodyPr>
          <a:lstStyle/>
          <a:p>
            <a:r>
              <a:rPr lang="en-US" sz="1800">
                <a:latin typeface="Montserrat" panose="00000500000000000000" pitchFamily="2" charset="0"/>
              </a:rPr>
              <a:t>Updated transition year advisory timeline</a:t>
            </a:r>
          </a:p>
        </p:txBody>
      </p:sp>
      <p:sp>
        <p:nvSpPr>
          <p:cNvPr id="8" name="Oval 7">
            <a:extLst>
              <a:ext uri="{FF2B5EF4-FFF2-40B4-BE49-F238E27FC236}">
                <a16:creationId xmlns:a16="http://schemas.microsoft.com/office/drawing/2014/main" id="{346D688D-5480-D441-8697-C530DF5C8CE9}"/>
              </a:ext>
              <a:ext uri="{C183D7F6-B498-43B3-948B-1728B52AA6E4}">
                <adec:decorative xmlns:adec="http://schemas.microsoft.com/office/drawing/2017/decorative" val="1"/>
              </a:ext>
            </a:extLst>
          </p:cNvPr>
          <p:cNvSpPr/>
          <p:nvPr/>
        </p:nvSpPr>
        <p:spPr>
          <a:xfrm>
            <a:off x="7967364" y="4216996"/>
            <a:ext cx="214489" cy="237062"/>
          </a:xfrm>
          <a:prstGeom prst="ellipse">
            <a:avLst/>
          </a:prstGeom>
          <a:solidFill>
            <a:schemeClr val="accent5"/>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grpSp>
        <p:nvGrpSpPr>
          <p:cNvPr id="18" name="Group 17" descr="From June 2023 to October 2023, Smart Start Workforce Grants cost model, accountability, community engagement. From October 2023 to February 2024, Smart Start Workforce Grants rationale and data, communication, and training and technical assistance. February 2024, Governor's budget address. From February 2024 to June 2024, Smart Start Workforce Grant parameters and implementation, Quality Support and Layered Funding. July 2024 to October 2024, begin Smart Start grants.">
            <a:extLst>
              <a:ext uri="{FF2B5EF4-FFF2-40B4-BE49-F238E27FC236}">
                <a16:creationId xmlns:a16="http://schemas.microsoft.com/office/drawing/2014/main" id="{94306A55-BC66-4741-9F73-AB5018E987A4}"/>
              </a:ext>
              <a:ext uri="{C183D7F6-B498-43B3-948B-1728B52AA6E4}">
                <adec:decorative xmlns:adec="http://schemas.microsoft.com/office/drawing/2017/decorative" val="0"/>
              </a:ext>
            </a:extLst>
          </p:cNvPr>
          <p:cNvGrpSpPr/>
          <p:nvPr/>
        </p:nvGrpSpPr>
        <p:grpSpPr>
          <a:xfrm>
            <a:off x="-99594" y="866516"/>
            <a:ext cx="12291594" cy="5714470"/>
            <a:chOff x="-99594" y="866516"/>
            <a:chExt cx="12291594" cy="5714470"/>
          </a:xfrm>
        </p:grpSpPr>
        <p:grpSp>
          <p:nvGrpSpPr>
            <p:cNvPr id="16" name="Group 15">
              <a:extLst>
                <a:ext uri="{FF2B5EF4-FFF2-40B4-BE49-F238E27FC236}">
                  <a16:creationId xmlns:a16="http://schemas.microsoft.com/office/drawing/2014/main" id="{21C15066-1E94-6882-349D-01884EB8E228}"/>
                </a:ext>
              </a:extLst>
            </p:cNvPr>
            <p:cNvGrpSpPr/>
            <p:nvPr/>
          </p:nvGrpSpPr>
          <p:grpSpPr>
            <a:xfrm>
              <a:off x="824323" y="4201683"/>
              <a:ext cx="10526889" cy="237062"/>
              <a:chOff x="886177" y="3310469"/>
              <a:chExt cx="10526889" cy="237062"/>
            </a:xfrm>
          </p:grpSpPr>
          <p:cxnSp>
            <p:nvCxnSpPr>
              <p:cNvPr id="5" name="Straight Connector 4">
                <a:extLst>
                  <a:ext uri="{FF2B5EF4-FFF2-40B4-BE49-F238E27FC236}">
                    <a16:creationId xmlns:a16="http://schemas.microsoft.com/office/drawing/2014/main" id="{F4843052-F9CF-A411-1B77-1E68008C1A42}"/>
                  </a:ext>
                </a:extLst>
              </p:cNvPr>
              <p:cNvCxnSpPr>
                <a:cxnSpLocks/>
              </p:cNvCxnSpPr>
              <p:nvPr/>
            </p:nvCxnSpPr>
            <p:spPr>
              <a:xfrm flipV="1">
                <a:off x="886178" y="3429000"/>
                <a:ext cx="1041964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D5CEF9F0-D0CF-4B53-30DE-9AEA9198D560}"/>
                  </a:ext>
                </a:extLst>
              </p:cNvPr>
              <p:cNvGrpSpPr/>
              <p:nvPr/>
            </p:nvGrpSpPr>
            <p:grpSpPr>
              <a:xfrm>
                <a:off x="886177" y="3310469"/>
                <a:ext cx="10526889" cy="237062"/>
                <a:chOff x="886177" y="3310469"/>
                <a:chExt cx="10526889" cy="237062"/>
              </a:xfrm>
            </p:grpSpPr>
            <p:sp>
              <p:nvSpPr>
                <p:cNvPr id="9" name="Oval 8">
                  <a:extLst>
                    <a:ext uri="{FF2B5EF4-FFF2-40B4-BE49-F238E27FC236}">
                      <a16:creationId xmlns:a16="http://schemas.microsoft.com/office/drawing/2014/main" id="{C5EF47F3-5FDA-7738-BC08-9202FAB1EE72}"/>
                    </a:ext>
                  </a:extLst>
                </p:cNvPr>
                <p:cNvSpPr/>
                <p:nvPr/>
              </p:nvSpPr>
              <p:spPr>
                <a:xfrm>
                  <a:off x="886177" y="3310469"/>
                  <a:ext cx="214489" cy="237062"/>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10" name="Oval 9">
                  <a:extLst>
                    <a:ext uri="{FF2B5EF4-FFF2-40B4-BE49-F238E27FC236}">
                      <a16:creationId xmlns:a16="http://schemas.microsoft.com/office/drawing/2014/main" id="{53A3FBFA-2B2E-1086-199B-E9196BF4DFB8}"/>
                    </a:ext>
                  </a:extLst>
                </p:cNvPr>
                <p:cNvSpPr/>
                <p:nvPr/>
              </p:nvSpPr>
              <p:spPr>
                <a:xfrm>
                  <a:off x="4199466" y="3310469"/>
                  <a:ext cx="214489" cy="237062"/>
                </a:xfrm>
                <a:prstGeom prst="ellipse">
                  <a:avLst/>
                </a:prstGeom>
                <a:solidFill>
                  <a:schemeClr val="accent5"/>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12" name="Oval 11">
                  <a:extLst>
                    <a:ext uri="{FF2B5EF4-FFF2-40B4-BE49-F238E27FC236}">
                      <a16:creationId xmlns:a16="http://schemas.microsoft.com/office/drawing/2014/main" id="{E405C97A-9581-5B29-576F-565859C59498}"/>
                    </a:ext>
                  </a:extLst>
                </p:cNvPr>
                <p:cNvSpPr/>
                <p:nvPr/>
              </p:nvSpPr>
              <p:spPr>
                <a:xfrm>
                  <a:off x="11198577" y="3310469"/>
                  <a:ext cx="214489" cy="237062"/>
                </a:xfrm>
                <a:prstGeom prst="ellipse">
                  <a:avLst/>
                </a:prstGeom>
                <a:solidFill>
                  <a:schemeClr val="bg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grpSp>
        </p:grpSp>
        <p:sp>
          <p:nvSpPr>
            <p:cNvPr id="19" name="Flowchart: Alternate Process 18">
              <a:extLst>
                <a:ext uri="{FF2B5EF4-FFF2-40B4-BE49-F238E27FC236}">
                  <a16:creationId xmlns:a16="http://schemas.microsoft.com/office/drawing/2014/main" id="{3DA645A1-6200-F867-67C1-F7ACE49669F4}"/>
                </a:ext>
              </a:extLst>
            </p:cNvPr>
            <p:cNvSpPr/>
            <p:nvPr/>
          </p:nvSpPr>
          <p:spPr>
            <a:xfrm>
              <a:off x="8381069" y="5159616"/>
              <a:ext cx="3013638" cy="1421370"/>
            </a:xfrm>
            <a:prstGeom prst="flowChartAlternateProcess">
              <a:avLst/>
            </a:prstGeom>
            <a:solidFill>
              <a:schemeClr val="accent4">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Montserrat" panose="00000500000000000000" pitchFamily="2" charset="0"/>
                </a:rPr>
                <a:t>July-October ‘24</a:t>
              </a:r>
            </a:p>
            <a:p>
              <a:pPr algn="ctr"/>
              <a:r>
                <a:rPr lang="en-US">
                  <a:solidFill>
                    <a:schemeClr val="tx1"/>
                  </a:solidFill>
                  <a:latin typeface="Montserrat" panose="00000500000000000000" pitchFamily="2" charset="0"/>
                </a:rPr>
                <a:t>Begin Smart Start grants</a:t>
              </a:r>
            </a:p>
          </p:txBody>
        </p:sp>
        <p:sp>
          <p:nvSpPr>
            <p:cNvPr id="22" name="Right Brace 21">
              <a:extLst>
                <a:ext uri="{FF2B5EF4-FFF2-40B4-BE49-F238E27FC236}">
                  <a16:creationId xmlns:a16="http://schemas.microsoft.com/office/drawing/2014/main" id="{A4219C98-3269-82DF-F2C1-83E385230FB0}"/>
                </a:ext>
              </a:extLst>
            </p:cNvPr>
            <p:cNvSpPr/>
            <p:nvPr/>
          </p:nvSpPr>
          <p:spPr>
            <a:xfrm rot="16200000">
              <a:off x="2108086" y="2039515"/>
              <a:ext cx="934157" cy="3339377"/>
            </a:xfrm>
            <a:prstGeom prst="rightBrace">
              <a:avLst>
                <a:gd name="adj1" fmla="val 65131"/>
                <a:gd name="adj2" fmla="val 51352"/>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ontserrat" panose="00000500000000000000" pitchFamily="2" charset="0"/>
              </a:endParaRPr>
            </a:p>
          </p:txBody>
        </p:sp>
        <p:sp>
          <p:nvSpPr>
            <p:cNvPr id="23" name="Right Brace 22">
              <a:extLst>
                <a:ext uri="{FF2B5EF4-FFF2-40B4-BE49-F238E27FC236}">
                  <a16:creationId xmlns:a16="http://schemas.microsoft.com/office/drawing/2014/main" id="{31737061-D3B8-8A93-CB0F-ED528FC941F9}"/>
                </a:ext>
              </a:extLst>
            </p:cNvPr>
            <p:cNvSpPr/>
            <p:nvPr/>
          </p:nvSpPr>
          <p:spPr>
            <a:xfrm rot="16200000">
              <a:off x="5692652" y="1828191"/>
              <a:ext cx="934157" cy="3829756"/>
            </a:xfrm>
            <a:prstGeom prst="rightBrace">
              <a:avLst>
                <a:gd name="adj1" fmla="val 65131"/>
                <a:gd name="adj2" fmla="val 51352"/>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ontserrat" panose="00000500000000000000" pitchFamily="2" charset="0"/>
              </a:endParaRPr>
            </a:p>
          </p:txBody>
        </p:sp>
        <p:sp>
          <p:nvSpPr>
            <p:cNvPr id="24" name="Right Brace 23">
              <a:extLst>
                <a:ext uri="{FF2B5EF4-FFF2-40B4-BE49-F238E27FC236}">
                  <a16:creationId xmlns:a16="http://schemas.microsoft.com/office/drawing/2014/main" id="{06FB5C90-F234-D14E-CD05-AA7136E73225}"/>
                </a:ext>
              </a:extLst>
            </p:cNvPr>
            <p:cNvSpPr/>
            <p:nvPr/>
          </p:nvSpPr>
          <p:spPr>
            <a:xfrm rot="16200000">
              <a:off x="9192210" y="2130164"/>
              <a:ext cx="934157" cy="3169358"/>
            </a:xfrm>
            <a:prstGeom prst="rightBrace">
              <a:avLst>
                <a:gd name="adj1" fmla="val 65131"/>
                <a:gd name="adj2" fmla="val 51352"/>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ontserrat" panose="00000500000000000000" pitchFamily="2" charset="0"/>
              </a:endParaRPr>
            </a:p>
          </p:txBody>
        </p:sp>
        <p:sp>
          <p:nvSpPr>
            <p:cNvPr id="25" name="Rectangle: Rounded Corners 24">
              <a:extLst>
                <a:ext uri="{FF2B5EF4-FFF2-40B4-BE49-F238E27FC236}">
                  <a16:creationId xmlns:a16="http://schemas.microsoft.com/office/drawing/2014/main" id="{F607D995-E256-EDFB-7EAF-3FD17019FFB0}"/>
                </a:ext>
              </a:extLst>
            </p:cNvPr>
            <p:cNvSpPr/>
            <p:nvPr/>
          </p:nvSpPr>
          <p:spPr>
            <a:xfrm>
              <a:off x="1055277" y="1576775"/>
              <a:ext cx="3082335" cy="1521417"/>
            </a:xfrm>
            <a:prstGeom prst="roundRect">
              <a:avLst/>
            </a:prstGeom>
            <a:solidFill>
              <a:schemeClr val="bg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a:solidFill>
                    <a:schemeClr val="tx1"/>
                  </a:solidFill>
                  <a:latin typeface="Montserrat SemiBold"/>
                </a:rPr>
                <a:t>Smart Start Workforce Grants cost model, accountability, community engagement</a:t>
              </a:r>
            </a:p>
          </p:txBody>
        </p:sp>
        <p:sp>
          <p:nvSpPr>
            <p:cNvPr id="26" name="Rectangle: Rounded Corners 25">
              <a:extLst>
                <a:ext uri="{FF2B5EF4-FFF2-40B4-BE49-F238E27FC236}">
                  <a16:creationId xmlns:a16="http://schemas.microsoft.com/office/drawing/2014/main" id="{3428AC2A-21D0-5E3B-3176-22FF5A84438D}"/>
                </a:ext>
              </a:extLst>
            </p:cNvPr>
            <p:cNvSpPr/>
            <p:nvPr/>
          </p:nvSpPr>
          <p:spPr>
            <a:xfrm>
              <a:off x="4658776" y="1587539"/>
              <a:ext cx="3081528" cy="1521417"/>
            </a:xfrm>
            <a:prstGeom prst="roundRect">
              <a:avLst/>
            </a:prstGeom>
            <a:solidFill>
              <a:schemeClr val="bg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a:solidFill>
                    <a:schemeClr val="tx1"/>
                  </a:solidFill>
                  <a:latin typeface="Montserrat SemiBold"/>
                </a:rPr>
                <a:t>Smart Start Workforce Grants rationale and data,  communication, and training and technical assistance</a:t>
              </a:r>
            </a:p>
          </p:txBody>
        </p:sp>
        <p:sp>
          <p:nvSpPr>
            <p:cNvPr id="3" name="Rectangle 2">
              <a:extLst>
                <a:ext uri="{FF2B5EF4-FFF2-40B4-BE49-F238E27FC236}">
                  <a16:creationId xmlns:a16="http://schemas.microsoft.com/office/drawing/2014/main" id="{B8A4699D-1C60-7BB5-87DD-04F54D281265}"/>
                </a:ext>
              </a:extLst>
            </p:cNvPr>
            <p:cNvSpPr/>
            <p:nvPr/>
          </p:nvSpPr>
          <p:spPr>
            <a:xfrm>
              <a:off x="-99594" y="4571277"/>
              <a:ext cx="2276812"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June 2023</a:t>
              </a:r>
            </a:p>
          </p:txBody>
        </p:sp>
        <p:sp>
          <p:nvSpPr>
            <p:cNvPr id="6" name="Rectangle 5">
              <a:extLst>
                <a:ext uri="{FF2B5EF4-FFF2-40B4-BE49-F238E27FC236}">
                  <a16:creationId xmlns:a16="http://schemas.microsoft.com/office/drawing/2014/main" id="{165F81B2-1416-1CD8-C3F0-6E567CBDC796}"/>
                </a:ext>
              </a:extLst>
            </p:cNvPr>
            <p:cNvSpPr/>
            <p:nvPr/>
          </p:nvSpPr>
          <p:spPr>
            <a:xfrm>
              <a:off x="3055749" y="4571277"/>
              <a:ext cx="2378213"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October 2023 </a:t>
              </a:r>
            </a:p>
          </p:txBody>
        </p:sp>
        <p:sp>
          <p:nvSpPr>
            <p:cNvPr id="7" name="Rectangle 6">
              <a:extLst>
                <a:ext uri="{FF2B5EF4-FFF2-40B4-BE49-F238E27FC236}">
                  <a16:creationId xmlns:a16="http://schemas.microsoft.com/office/drawing/2014/main" id="{83A91B88-9863-176E-5C33-80639A2614AA}"/>
                </a:ext>
              </a:extLst>
            </p:cNvPr>
            <p:cNvSpPr/>
            <p:nvPr/>
          </p:nvSpPr>
          <p:spPr>
            <a:xfrm>
              <a:off x="9813787" y="4571277"/>
              <a:ext cx="2378213"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June 2024</a:t>
              </a:r>
            </a:p>
          </p:txBody>
        </p:sp>
        <p:sp>
          <p:nvSpPr>
            <p:cNvPr id="11" name="Rectangle 10">
              <a:extLst>
                <a:ext uri="{FF2B5EF4-FFF2-40B4-BE49-F238E27FC236}">
                  <a16:creationId xmlns:a16="http://schemas.microsoft.com/office/drawing/2014/main" id="{B63AF91A-57A8-95C1-8CEB-99A6AEE54DB1}"/>
                </a:ext>
              </a:extLst>
            </p:cNvPr>
            <p:cNvSpPr/>
            <p:nvPr/>
          </p:nvSpPr>
          <p:spPr>
            <a:xfrm>
              <a:off x="6885501" y="4624127"/>
              <a:ext cx="2580788" cy="805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a:solidFill>
                    <a:schemeClr val="accent1"/>
                  </a:solidFill>
                  <a:latin typeface="Montserrat" panose="00000500000000000000" pitchFamily="2" charset="0"/>
                </a:rPr>
                <a:t>February 2024</a:t>
              </a:r>
            </a:p>
          </p:txBody>
        </p:sp>
        <p:sp>
          <p:nvSpPr>
            <p:cNvPr id="14" name="Rectangle: Rounded Corners 13">
              <a:extLst>
                <a:ext uri="{FF2B5EF4-FFF2-40B4-BE49-F238E27FC236}">
                  <a16:creationId xmlns:a16="http://schemas.microsoft.com/office/drawing/2014/main" id="{2E91F55C-4BC1-2896-50AC-8D75DC833C14}"/>
                </a:ext>
              </a:extLst>
            </p:cNvPr>
            <p:cNvSpPr/>
            <p:nvPr/>
          </p:nvSpPr>
          <p:spPr>
            <a:xfrm>
              <a:off x="8277692" y="1618388"/>
              <a:ext cx="3081528" cy="1521417"/>
            </a:xfrm>
            <a:prstGeom prst="roundRect">
              <a:avLst/>
            </a:prstGeom>
            <a:solidFill>
              <a:schemeClr val="bg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schemeClr val="tx1"/>
                  </a:solidFill>
                  <a:latin typeface="Montserrat SemiBold"/>
                </a:rPr>
                <a:t>Smart Start Workforce Grants parameters and implementation, Quality Support and Layered Funding </a:t>
              </a:r>
              <a:endParaRPr lang="en-US" sz="1600" b="1">
                <a:solidFill>
                  <a:schemeClr val="tx1"/>
                </a:solidFill>
                <a:latin typeface="Montserrat SemiBold" panose="00000700000000000000" pitchFamily="2" charset="0"/>
              </a:endParaRPr>
            </a:p>
          </p:txBody>
        </p:sp>
        <p:sp>
          <p:nvSpPr>
            <p:cNvPr id="15" name="Arrow: Down 14">
              <a:extLst>
                <a:ext uri="{FF2B5EF4-FFF2-40B4-BE49-F238E27FC236}">
                  <a16:creationId xmlns:a16="http://schemas.microsoft.com/office/drawing/2014/main" id="{A120C6EA-8DB8-B6FF-8867-C26EBCD5BFCC}"/>
                </a:ext>
              </a:extLst>
            </p:cNvPr>
            <p:cNvSpPr/>
            <p:nvPr/>
          </p:nvSpPr>
          <p:spPr>
            <a:xfrm>
              <a:off x="7956369" y="1242643"/>
              <a:ext cx="217428" cy="2630679"/>
            </a:xfrm>
            <a:prstGeom prst="downArrow">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AF6B122-F6E8-2CF3-F935-FE0A56EABCE5}"/>
                </a:ext>
              </a:extLst>
            </p:cNvPr>
            <p:cNvSpPr txBox="1"/>
            <p:nvPr/>
          </p:nvSpPr>
          <p:spPr>
            <a:xfrm>
              <a:off x="6636263" y="866516"/>
              <a:ext cx="3050835" cy="338554"/>
            </a:xfrm>
            <a:prstGeom prst="rect">
              <a:avLst/>
            </a:prstGeom>
            <a:noFill/>
          </p:spPr>
          <p:txBody>
            <a:bodyPr wrap="none" rtlCol="0">
              <a:spAutoFit/>
            </a:bodyPr>
            <a:lstStyle/>
            <a:p>
              <a:r>
                <a:rPr lang="en-US" sz="1600">
                  <a:solidFill>
                    <a:schemeClr val="tx2"/>
                  </a:solidFill>
                  <a:latin typeface="Montserrat SemiBold" panose="00000700000000000000" pitchFamily="2" charset="0"/>
                  <a:ea typeface="Microsoft JhengHei" panose="020B0604030504040204" pitchFamily="34" charset="-120"/>
                </a:rPr>
                <a:t>Governor’s budget address</a:t>
              </a:r>
            </a:p>
          </p:txBody>
        </p:sp>
      </p:grpSp>
      <p:sp>
        <p:nvSpPr>
          <p:cNvPr id="21" name="Oval 20">
            <a:extLst>
              <a:ext uri="{FF2B5EF4-FFF2-40B4-BE49-F238E27FC236}">
                <a16:creationId xmlns:a16="http://schemas.microsoft.com/office/drawing/2014/main" id="{9859C0DC-3339-3CAB-BFB5-3C014CF624F4}"/>
              </a:ext>
              <a:ext uri="{C183D7F6-B498-43B3-948B-1728B52AA6E4}">
                <adec:decorative xmlns:adec="http://schemas.microsoft.com/office/drawing/2017/decorative" val="1"/>
              </a:ext>
            </a:extLst>
          </p:cNvPr>
          <p:cNvSpPr/>
          <p:nvPr/>
        </p:nvSpPr>
        <p:spPr>
          <a:xfrm>
            <a:off x="7961576" y="4217405"/>
            <a:ext cx="214489" cy="237062"/>
          </a:xfrm>
          <a:prstGeom prst="ellipse">
            <a:avLst/>
          </a:prstGeom>
          <a:solidFill>
            <a:schemeClr val="accent5"/>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Tree>
    <p:extLst>
      <p:ext uri="{BB962C8B-B14F-4D97-AF65-F5344CB8AC3E}">
        <p14:creationId xmlns:p14="http://schemas.microsoft.com/office/powerpoint/2010/main" val="3504465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9A46A8-AE6B-4441-AF45-3D33B43CC942}"/>
              </a:ext>
            </a:extLst>
          </p:cNvPr>
          <p:cNvSpPr>
            <a:spLocks noGrp="1"/>
          </p:cNvSpPr>
          <p:nvPr>
            <p:ph type="title"/>
          </p:nvPr>
        </p:nvSpPr>
        <p:spPr>
          <a:xfrm>
            <a:off x="264888" y="150075"/>
            <a:ext cx="5831112" cy="344737"/>
          </a:xfrm>
        </p:spPr>
        <p:txBody>
          <a:bodyPr>
            <a:noAutofit/>
          </a:bodyPr>
          <a:lstStyle/>
          <a:p>
            <a:r>
              <a:rPr lang="en-US" sz="1800">
                <a:latin typeface="Montserrat"/>
              </a:rPr>
              <a:t>Summary of Ad Hoc Advisory Meeting 10 (11/9/23)</a:t>
            </a:r>
          </a:p>
        </p:txBody>
      </p:sp>
      <p:sp>
        <p:nvSpPr>
          <p:cNvPr id="7" name="Text Placeholder 6">
            <a:extLst>
              <a:ext uri="{FF2B5EF4-FFF2-40B4-BE49-F238E27FC236}">
                <a16:creationId xmlns:a16="http://schemas.microsoft.com/office/drawing/2014/main" id="{0D87FFDA-42DC-2D45-A80C-94D57FB4B3D2}"/>
              </a:ext>
            </a:extLst>
          </p:cNvPr>
          <p:cNvSpPr>
            <a:spLocks noGrp="1"/>
          </p:cNvSpPr>
          <p:nvPr>
            <p:ph type="body" sz="quarter" idx="14"/>
          </p:nvPr>
        </p:nvSpPr>
        <p:spPr>
          <a:xfrm>
            <a:off x="375386" y="960816"/>
            <a:ext cx="5468560" cy="462013"/>
          </a:xfrm>
        </p:spPr>
        <p:txBody>
          <a:bodyPr/>
          <a:lstStyle/>
          <a:p>
            <a:r>
              <a:rPr lang="en-US"/>
              <a:t>Common Themes</a:t>
            </a:r>
          </a:p>
        </p:txBody>
      </p:sp>
      <p:sp>
        <p:nvSpPr>
          <p:cNvPr id="8" name="Text Placeholder 7">
            <a:extLst>
              <a:ext uri="{FF2B5EF4-FFF2-40B4-BE49-F238E27FC236}">
                <a16:creationId xmlns:a16="http://schemas.microsoft.com/office/drawing/2014/main" id="{42A422EE-D53F-A4D2-5D3B-E94258894876}"/>
              </a:ext>
            </a:extLst>
          </p:cNvPr>
          <p:cNvSpPr>
            <a:spLocks noGrp="1"/>
          </p:cNvSpPr>
          <p:nvPr>
            <p:ph type="body" sz="quarter" idx="13"/>
          </p:nvPr>
        </p:nvSpPr>
        <p:spPr>
          <a:xfrm>
            <a:off x="375386" y="1547048"/>
            <a:ext cx="5511692" cy="5160877"/>
          </a:xfrm>
        </p:spPr>
        <p:txBody>
          <a:bodyPr vert="horz" lIns="91440" tIns="45720" rIns="91440" bIns="45720" rtlCol="0" anchor="t">
            <a:noAutofit/>
          </a:bodyPr>
          <a:lstStyle/>
          <a:p>
            <a:pPr marL="342900" indent="-342900">
              <a:lnSpc>
                <a:spcPct val="107000"/>
              </a:lnSpc>
              <a:spcBef>
                <a:spcPts val="0"/>
              </a:spcBef>
              <a:buFont typeface="Symbol" panose="05050102010706020507" pitchFamily="18" charset="2"/>
              <a:buChar char=""/>
            </a:pPr>
            <a:r>
              <a:rPr lang="en-US" sz="1800" kern="100">
                <a:solidFill>
                  <a:srgbClr val="FFFFFF"/>
                </a:solidFill>
                <a:latin typeface="Montserrat"/>
                <a:cs typeface="Calibri"/>
              </a:rPr>
              <a:t>Members want to know about eligibility and grant amounts so providers can budget and plan for staffing. </a:t>
            </a:r>
            <a:endParaRPr lang="en-US" sz="1800">
              <a:solidFill>
                <a:srgbClr val="FFFFFF"/>
              </a:solidFill>
              <a:latin typeface="Montserrat"/>
              <a:cs typeface="Calibri"/>
            </a:endParaRPr>
          </a:p>
          <a:p>
            <a:pPr marL="342900" indent="-342900">
              <a:lnSpc>
                <a:spcPct val="107000"/>
              </a:lnSpc>
              <a:spcBef>
                <a:spcPts val="0"/>
              </a:spcBef>
              <a:buFont typeface="Symbol" panose="05050102010706020507" pitchFamily="18" charset="2"/>
              <a:buChar char=""/>
            </a:pPr>
            <a:r>
              <a:rPr lang="en-US" sz="1800" kern="100">
                <a:solidFill>
                  <a:srgbClr val="FFFFFF"/>
                </a:solidFill>
                <a:latin typeface="Montserrat"/>
                <a:cs typeface="Calibri"/>
              </a:rPr>
              <a:t>Members requested more information about a communications plan that describes when and how information will be shared with providers and allows for input. </a:t>
            </a:r>
            <a:endParaRPr lang="en-US" sz="1800">
              <a:solidFill>
                <a:srgbClr val="FFFFFF"/>
              </a:solidFill>
              <a:latin typeface="Montserrat"/>
              <a:cs typeface="Calibri"/>
            </a:endParaRPr>
          </a:p>
          <a:p>
            <a:pPr marL="342900" indent="-342900">
              <a:lnSpc>
                <a:spcPct val="107000"/>
              </a:lnSpc>
              <a:spcBef>
                <a:spcPts val="0"/>
              </a:spcBef>
              <a:buFont typeface="Symbol" panose="05050102010706020507" pitchFamily="18" charset="2"/>
              <a:buChar char=""/>
            </a:pPr>
            <a:r>
              <a:rPr lang="en-US" sz="1800" kern="100">
                <a:solidFill>
                  <a:srgbClr val="FFFFFF"/>
                </a:solidFill>
                <a:latin typeface="Montserrat"/>
                <a:cs typeface="Calibri"/>
              </a:rPr>
              <a:t>Many people would like to learn more about plans for training and technical assistance for homes and centers. </a:t>
            </a:r>
          </a:p>
          <a:p>
            <a:pPr marL="342900" indent="-342900">
              <a:lnSpc>
                <a:spcPct val="107000"/>
              </a:lnSpc>
              <a:spcBef>
                <a:spcPts val="0"/>
              </a:spcBef>
              <a:buFont typeface="Symbol" panose="05050102010706020507" pitchFamily="18" charset="2"/>
              <a:buChar char=""/>
            </a:pPr>
            <a:r>
              <a:rPr lang="en-US" sz="1800" kern="100">
                <a:latin typeface="Montserrat"/>
                <a:cs typeface="Arial"/>
              </a:rPr>
              <a:t>Members are excited about the new Early Childhood Education and Care agency and hope to see more streamlined systems.</a:t>
            </a:r>
            <a:endParaRPr lang="en-US" sz="1800">
              <a:latin typeface="Montserrat"/>
              <a:cs typeface="Arial"/>
            </a:endParaRPr>
          </a:p>
          <a:p>
            <a:pPr marL="342900" indent="-342900">
              <a:lnSpc>
                <a:spcPct val="107000"/>
              </a:lnSpc>
              <a:spcBef>
                <a:spcPts val="0"/>
              </a:spcBef>
              <a:buFont typeface="Symbol" panose="05050102010706020507" pitchFamily="18" charset="2"/>
              <a:buChar char=""/>
            </a:pPr>
            <a:r>
              <a:rPr lang="en-US" sz="1800" kern="100">
                <a:latin typeface="Montserrat"/>
                <a:cs typeface="Arial"/>
              </a:rPr>
              <a:t>Some people have questions about implications of bringing various programs and funding under one agency. </a:t>
            </a:r>
            <a:endParaRPr lang="en-US" sz="1800" kern="100">
              <a:solidFill>
                <a:srgbClr val="FFFFFF"/>
              </a:solidFill>
              <a:latin typeface="Montserrat"/>
              <a:cs typeface="Arial"/>
            </a:endParaRPr>
          </a:p>
        </p:txBody>
      </p:sp>
      <p:sp>
        <p:nvSpPr>
          <p:cNvPr id="4" name="Text Placeholder 3">
            <a:extLst>
              <a:ext uri="{FF2B5EF4-FFF2-40B4-BE49-F238E27FC236}">
                <a16:creationId xmlns:a16="http://schemas.microsoft.com/office/drawing/2014/main" id="{8507E541-2263-B9FD-BA5A-EFEDEB4B2370}"/>
              </a:ext>
            </a:extLst>
          </p:cNvPr>
          <p:cNvSpPr>
            <a:spLocks noGrp="1"/>
          </p:cNvSpPr>
          <p:nvPr>
            <p:ph type="body" sz="quarter" idx="16"/>
          </p:nvPr>
        </p:nvSpPr>
        <p:spPr>
          <a:xfrm>
            <a:off x="6448927" y="954103"/>
            <a:ext cx="5468560" cy="462013"/>
          </a:xfrm>
        </p:spPr>
        <p:txBody>
          <a:bodyPr/>
          <a:lstStyle/>
          <a:p>
            <a:r>
              <a:rPr lang="en-US"/>
              <a:t>Questions and Concerns</a:t>
            </a:r>
          </a:p>
        </p:txBody>
      </p:sp>
      <p:sp>
        <p:nvSpPr>
          <p:cNvPr id="10" name="Text Placeholder 9">
            <a:extLst>
              <a:ext uri="{FF2B5EF4-FFF2-40B4-BE49-F238E27FC236}">
                <a16:creationId xmlns:a16="http://schemas.microsoft.com/office/drawing/2014/main" id="{0FCA556A-A85C-DF6F-E2E8-E7B93347D29D}"/>
              </a:ext>
            </a:extLst>
          </p:cNvPr>
          <p:cNvSpPr>
            <a:spLocks noGrp="1"/>
          </p:cNvSpPr>
          <p:nvPr>
            <p:ph type="body" sz="quarter" idx="15"/>
          </p:nvPr>
        </p:nvSpPr>
        <p:spPr>
          <a:xfrm>
            <a:off x="6402158" y="1651321"/>
            <a:ext cx="5562098" cy="4622810"/>
          </a:xfrm>
        </p:spPr>
        <p:txBody>
          <a:bodyPr vert="horz" lIns="91440" tIns="45720" rIns="91440" bIns="45720" rtlCol="0" anchor="t">
            <a:noAutofit/>
          </a:bodyPr>
          <a:lstStyle/>
          <a:p>
            <a:pPr marL="342900" indent="-342900">
              <a:lnSpc>
                <a:spcPct val="107000"/>
              </a:lnSpc>
              <a:spcBef>
                <a:spcPts val="0"/>
              </a:spcBef>
              <a:buFont typeface="Symbol" panose="05050102010706020507" pitchFamily="18" charset="2"/>
              <a:buChar char=""/>
            </a:pPr>
            <a:r>
              <a:rPr lang="en-US" sz="1800" kern="100">
                <a:latin typeface="Montserrat"/>
                <a:cs typeface="Calibri"/>
              </a:rPr>
              <a:t>What will accountability look like to ensure grants are used for wages?</a:t>
            </a:r>
          </a:p>
          <a:p>
            <a:pPr marL="342900" indent="-342900">
              <a:lnSpc>
                <a:spcPct val="107000"/>
              </a:lnSpc>
              <a:spcBef>
                <a:spcPts val="0"/>
              </a:spcBef>
              <a:buFont typeface="Symbol" panose="05050102010706020507" pitchFamily="18" charset="2"/>
              <a:buChar char=""/>
            </a:pPr>
            <a:r>
              <a:rPr lang="en-US" sz="1800" kern="100">
                <a:latin typeface="Montserrat"/>
                <a:cs typeface="Calibri"/>
              </a:rPr>
              <a:t>Interest in understanding the cost model, specifically how it will be kept up to date and how cost modeling works for family child care homes.</a:t>
            </a:r>
          </a:p>
          <a:p>
            <a:pPr marL="342900" indent="-342900">
              <a:lnSpc>
                <a:spcPct val="107000"/>
              </a:lnSpc>
              <a:spcBef>
                <a:spcPts val="0"/>
              </a:spcBef>
              <a:buFont typeface="Symbol" panose="05050102010706020507" pitchFamily="18" charset="2"/>
              <a:buChar char=""/>
            </a:pPr>
            <a:r>
              <a:rPr lang="en-US" sz="1800" kern="100">
                <a:latin typeface="Montserrat"/>
                <a:cs typeface="Calibri"/>
              </a:rPr>
              <a:t>Concerns that programs that do not receive Smart Start Workforce Grants will lose staff, increasing staff turnover. </a:t>
            </a:r>
          </a:p>
          <a:p>
            <a:pPr marL="342900" indent="-342900">
              <a:lnSpc>
                <a:spcPct val="107000"/>
              </a:lnSpc>
              <a:spcBef>
                <a:spcPts val="0"/>
              </a:spcBef>
              <a:buFont typeface="Symbol" panose="05050102010706020507" pitchFamily="18" charset="2"/>
              <a:buChar char=""/>
            </a:pPr>
            <a:r>
              <a:rPr lang="en-US" sz="1800" kern="100">
                <a:latin typeface="Montserrat"/>
                <a:cs typeface="Calibri"/>
              </a:rPr>
              <a:t>Will restructuring to a new agency include a review of existing policies and consideration of what is going well and what is not?</a:t>
            </a:r>
          </a:p>
          <a:p>
            <a:pPr marL="342900" indent="-342900">
              <a:lnSpc>
                <a:spcPct val="107000"/>
              </a:lnSpc>
              <a:spcBef>
                <a:spcPts val="0"/>
              </a:spcBef>
              <a:buFont typeface="Symbol" panose="05050102010706020507" pitchFamily="18" charset="2"/>
              <a:buChar char=""/>
            </a:pPr>
            <a:endParaRPr lang="en-US" sz="1800" kern="100">
              <a:latin typeface="Montserrat"/>
              <a:cs typeface="Calibri"/>
            </a:endParaRPr>
          </a:p>
        </p:txBody>
      </p:sp>
    </p:spTree>
    <p:extLst>
      <p:ext uri="{BB962C8B-B14F-4D97-AF65-F5344CB8AC3E}">
        <p14:creationId xmlns:p14="http://schemas.microsoft.com/office/powerpoint/2010/main" val="1233399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8BEF9-E6D6-6736-3CBE-67CCDF2063A1}"/>
              </a:ext>
            </a:extLst>
          </p:cNvPr>
          <p:cNvSpPr>
            <a:spLocks noGrp="1"/>
          </p:cNvSpPr>
          <p:nvPr>
            <p:ph type="title"/>
          </p:nvPr>
        </p:nvSpPr>
        <p:spPr/>
        <p:txBody>
          <a:bodyPr/>
          <a:lstStyle/>
          <a:p>
            <a:r>
              <a:rPr lang="en-US" dirty="0"/>
              <a:t>Communications strategy and materials plan</a:t>
            </a:r>
          </a:p>
        </p:txBody>
      </p:sp>
    </p:spTree>
    <p:extLst>
      <p:ext uri="{BB962C8B-B14F-4D97-AF65-F5344CB8AC3E}">
        <p14:creationId xmlns:p14="http://schemas.microsoft.com/office/powerpoint/2010/main" val="894774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a:extLst>
              <a:ext uri="{FF2B5EF4-FFF2-40B4-BE49-F238E27FC236}">
                <a16:creationId xmlns:a16="http://schemas.microsoft.com/office/drawing/2014/main" id="{16245D4D-101F-D033-F736-CC7919BB0506}"/>
              </a:ext>
              <a:ext uri="{C183D7F6-B498-43B3-948B-1728B52AA6E4}">
                <adec:decorative xmlns:adec="http://schemas.microsoft.com/office/drawing/2017/decorative" val="1"/>
              </a:ext>
            </a:extLst>
          </p:cNvPr>
          <p:cNvCxnSpPr>
            <a:cxnSpLocks/>
          </p:cNvCxnSpPr>
          <p:nvPr/>
        </p:nvCxnSpPr>
        <p:spPr>
          <a:xfrm>
            <a:off x="967619" y="4371207"/>
            <a:ext cx="10527692"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D55A98D-B271-9C34-78FA-C47AF26AE1DA}"/>
              </a:ext>
            </a:extLst>
          </p:cNvPr>
          <p:cNvSpPr>
            <a:spLocks noGrp="1"/>
          </p:cNvSpPr>
          <p:nvPr>
            <p:ph type="title"/>
          </p:nvPr>
        </p:nvSpPr>
        <p:spPr>
          <a:xfrm>
            <a:off x="264888" y="203415"/>
            <a:ext cx="6900512" cy="344737"/>
          </a:xfrm>
        </p:spPr>
        <p:txBody>
          <a:bodyPr>
            <a:normAutofit fontScale="90000"/>
          </a:bodyPr>
          <a:lstStyle/>
          <a:p>
            <a:r>
              <a:rPr lang="en-US" dirty="0"/>
              <a:t>Smart Start Communications Timeline</a:t>
            </a:r>
          </a:p>
        </p:txBody>
      </p:sp>
      <p:sp>
        <p:nvSpPr>
          <p:cNvPr id="6" name="Oval 5">
            <a:extLst>
              <a:ext uri="{FF2B5EF4-FFF2-40B4-BE49-F238E27FC236}">
                <a16:creationId xmlns:a16="http://schemas.microsoft.com/office/drawing/2014/main" id="{54018D79-EF80-44CF-DAAA-C575ED3CA73D}"/>
              </a:ext>
              <a:ext uri="{C183D7F6-B498-43B3-948B-1728B52AA6E4}">
                <adec:decorative xmlns:adec="http://schemas.microsoft.com/office/drawing/2017/decorative" val="1"/>
              </a:ext>
            </a:extLst>
          </p:cNvPr>
          <p:cNvSpPr/>
          <p:nvPr/>
        </p:nvSpPr>
        <p:spPr>
          <a:xfrm>
            <a:off x="946070" y="4244449"/>
            <a:ext cx="203200" cy="2099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9D5103C-8059-19CB-6241-55CD29C189B7}"/>
              </a:ext>
              <a:ext uri="{C183D7F6-B498-43B3-948B-1728B52AA6E4}">
                <adec:decorative xmlns:adec="http://schemas.microsoft.com/office/drawing/2017/decorative" val="1"/>
              </a:ext>
            </a:extLst>
          </p:cNvPr>
          <p:cNvSpPr/>
          <p:nvPr/>
        </p:nvSpPr>
        <p:spPr>
          <a:xfrm>
            <a:off x="4474672" y="4251705"/>
            <a:ext cx="203200" cy="2099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FF9DFCDD-9A8B-5428-4AE7-B407FC13E146}"/>
              </a:ext>
              <a:ext uri="{C183D7F6-B498-43B3-948B-1728B52AA6E4}">
                <adec:decorative xmlns:adec="http://schemas.microsoft.com/office/drawing/2017/decorative" val="1"/>
              </a:ext>
            </a:extLst>
          </p:cNvPr>
          <p:cNvSpPr/>
          <p:nvPr/>
        </p:nvSpPr>
        <p:spPr>
          <a:xfrm>
            <a:off x="7607431" y="4244448"/>
            <a:ext cx="203200" cy="2099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CE51A5B-610F-DB81-BDD9-3DA47F02CDBF}"/>
              </a:ext>
            </a:extLst>
          </p:cNvPr>
          <p:cNvSpPr txBox="1"/>
          <p:nvPr/>
        </p:nvSpPr>
        <p:spPr>
          <a:xfrm>
            <a:off x="982133" y="1206948"/>
            <a:ext cx="10688320" cy="441339"/>
          </a:xfrm>
          <a:prstGeom prst="rect">
            <a:avLst/>
          </a:prstGeom>
          <a:noFill/>
        </p:spPr>
        <p:txBody>
          <a:bodyPr wrap="square">
            <a:spAutoFit/>
          </a:bodyPr>
          <a:lstStyle/>
          <a:p>
            <a:pPr marL="0" indent="0">
              <a:lnSpc>
                <a:spcPct val="110000"/>
              </a:lnSpc>
              <a:buNone/>
            </a:pPr>
            <a:r>
              <a:rPr lang="en-US" sz="2200" b="1">
                <a:solidFill>
                  <a:srgbClr val="020A78"/>
                </a:solidFill>
                <a:latin typeface="Montserrat SemiBold" pitchFamily="2" charset="77"/>
              </a:rPr>
              <a:t>Communication will happen in three phases:</a:t>
            </a:r>
          </a:p>
        </p:txBody>
      </p:sp>
      <p:sp>
        <p:nvSpPr>
          <p:cNvPr id="10" name="TextBox 9">
            <a:extLst>
              <a:ext uri="{FF2B5EF4-FFF2-40B4-BE49-F238E27FC236}">
                <a16:creationId xmlns:a16="http://schemas.microsoft.com/office/drawing/2014/main" id="{BE1698B6-237E-DD8F-66D1-ED03F60465B9}"/>
              </a:ext>
            </a:extLst>
          </p:cNvPr>
          <p:cNvSpPr txBox="1"/>
          <p:nvPr/>
        </p:nvSpPr>
        <p:spPr>
          <a:xfrm>
            <a:off x="1184368" y="2333136"/>
            <a:ext cx="3263691" cy="1754326"/>
          </a:xfrm>
          <a:prstGeom prst="rect">
            <a:avLst/>
          </a:prstGeom>
          <a:noFill/>
        </p:spPr>
        <p:txBody>
          <a:bodyPr wrap="square" rtlCol="0">
            <a:spAutoFit/>
          </a:bodyPr>
          <a:lstStyle/>
          <a:p>
            <a:r>
              <a:rPr lang="en-US" b="1">
                <a:solidFill>
                  <a:schemeClr val="accent2"/>
                </a:solidFill>
                <a:latin typeface="Montserrat SemiBold" panose="00000700000000000000" pitchFamily="2" charset="0"/>
              </a:rPr>
              <a:t>December 2023</a:t>
            </a:r>
            <a:r>
              <a:rPr lang="en-US" b="1">
                <a:latin typeface="Montserrat SemiBold" panose="00000700000000000000" pitchFamily="2" charset="0"/>
              </a:rPr>
              <a:t> </a:t>
            </a:r>
            <a:r>
              <a:rPr lang="en-US">
                <a:latin typeface="Montserrat" panose="00000500000000000000" pitchFamily="2" charset="0"/>
              </a:rPr>
              <a:t>(ongoing)</a:t>
            </a:r>
          </a:p>
          <a:p>
            <a:r>
              <a:rPr lang="en-US" b="1">
                <a:latin typeface="Montserrat SemiBold" panose="00000700000000000000" pitchFamily="2" charset="0"/>
              </a:rPr>
              <a:t>Goal: Awareness </a:t>
            </a:r>
          </a:p>
          <a:p>
            <a:endParaRPr lang="en-US" b="1">
              <a:latin typeface="Montserrat" panose="00000500000000000000" pitchFamily="2" charset="0"/>
            </a:endParaRPr>
          </a:p>
          <a:p>
            <a:r>
              <a:rPr lang="en-US">
                <a:latin typeface="Montserrat" panose="00000500000000000000" pitchFamily="2" charset="0"/>
              </a:rPr>
              <a:t>Broad overview and approach to Smart Start Workforce Grants</a:t>
            </a:r>
          </a:p>
        </p:txBody>
      </p:sp>
      <p:sp>
        <p:nvSpPr>
          <p:cNvPr id="14" name="TextBox 13">
            <a:extLst>
              <a:ext uri="{FF2B5EF4-FFF2-40B4-BE49-F238E27FC236}">
                <a16:creationId xmlns:a16="http://schemas.microsoft.com/office/drawing/2014/main" id="{D920B58B-D793-E740-99E4-3A0CD3405340}"/>
              </a:ext>
            </a:extLst>
          </p:cNvPr>
          <p:cNvSpPr txBox="1"/>
          <p:nvPr/>
        </p:nvSpPr>
        <p:spPr>
          <a:xfrm>
            <a:off x="3331307" y="5445032"/>
            <a:ext cx="2743200" cy="923330"/>
          </a:xfrm>
          <a:prstGeom prst="rect">
            <a:avLst/>
          </a:prstGeom>
          <a:noFill/>
        </p:spPr>
        <p:txBody>
          <a:bodyPr wrap="square" rtlCol="0">
            <a:spAutoFit/>
          </a:bodyPr>
          <a:lstStyle/>
          <a:p>
            <a:pPr algn="ctr"/>
            <a:r>
              <a:rPr lang="en-US">
                <a:latin typeface="Montserrat" panose="00000500000000000000" pitchFamily="2" charset="0"/>
              </a:rPr>
              <a:t>Governor’s Budget Address</a:t>
            </a:r>
          </a:p>
        </p:txBody>
      </p:sp>
      <p:sp>
        <p:nvSpPr>
          <p:cNvPr id="11" name="TextBox 10">
            <a:extLst>
              <a:ext uri="{FF2B5EF4-FFF2-40B4-BE49-F238E27FC236}">
                <a16:creationId xmlns:a16="http://schemas.microsoft.com/office/drawing/2014/main" id="{CBD891DE-F8BA-BB6E-ED8F-FF57366978E7}"/>
              </a:ext>
            </a:extLst>
          </p:cNvPr>
          <p:cNvSpPr txBox="1"/>
          <p:nvPr/>
        </p:nvSpPr>
        <p:spPr>
          <a:xfrm>
            <a:off x="4722383" y="2318706"/>
            <a:ext cx="3080987" cy="2031325"/>
          </a:xfrm>
          <a:prstGeom prst="rect">
            <a:avLst/>
          </a:prstGeom>
          <a:noFill/>
        </p:spPr>
        <p:txBody>
          <a:bodyPr wrap="square" rtlCol="0">
            <a:spAutoFit/>
          </a:bodyPr>
          <a:lstStyle/>
          <a:p>
            <a:r>
              <a:rPr lang="en-US" b="1">
                <a:solidFill>
                  <a:schemeClr val="accent2"/>
                </a:solidFill>
                <a:latin typeface="Montserrat SemiBold" panose="00000700000000000000" pitchFamily="2" charset="0"/>
              </a:rPr>
              <a:t>February-April 2024</a:t>
            </a:r>
          </a:p>
          <a:p>
            <a:r>
              <a:rPr lang="en-US" b="1">
                <a:latin typeface="Montserrat SemiBold" panose="00000700000000000000" pitchFamily="2" charset="0"/>
              </a:rPr>
              <a:t>Goal: Preparation</a:t>
            </a:r>
          </a:p>
          <a:p>
            <a:endParaRPr lang="en-US">
              <a:latin typeface="Montserrat" panose="00000500000000000000" pitchFamily="2" charset="0"/>
            </a:endParaRPr>
          </a:p>
          <a:p>
            <a:r>
              <a:rPr lang="en-US">
                <a:latin typeface="Montserrat" panose="00000500000000000000" pitchFamily="2" charset="0"/>
              </a:rPr>
              <a:t>Specifics about Smart Start Workforce Grants and preparation for program</a:t>
            </a:r>
          </a:p>
        </p:txBody>
      </p:sp>
      <p:sp>
        <p:nvSpPr>
          <p:cNvPr id="8" name="TextBox 7">
            <a:extLst>
              <a:ext uri="{FF2B5EF4-FFF2-40B4-BE49-F238E27FC236}">
                <a16:creationId xmlns:a16="http://schemas.microsoft.com/office/drawing/2014/main" id="{0FE1015E-EBEF-763B-E3C5-8986DBD3BF10}"/>
              </a:ext>
            </a:extLst>
          </p:cNvPr>
          <p:cNvSpPr txBox="1"/>
          <p:nvPr/>
        </p:nvSpPr>
        <p:spPr>
          <a:xfrm>
            <a:off x="6326754" y="5445031"/>
            <a:ext cx="2743200" cy="646331"/>
          </a:xfrm>
          <a:prstGeom prst="rect">
            <a:avLst/>
          </a:prstGeom>
          <a:noFill/>
        </p:spPr>
        <p:txBody>
          <a:bodyPr wrap="square" lIns="91440" tIns="45720" rIns="91440" bIns="45720" rtlCol="0" anchor="t">
            <a:spAutoFit/>
          </a:bodyPr>
          <a:lstStyle/>
          <a:p>
            <a:pPr algn="ctr"/>
            <a:r>
              <a:rPr lang="en-US">
                <a:latin typeface="Montserrat"/>
              </a:rPr>
              <a:t>SFY25 Budget</a:t>
            </a:r>
          </a:p>
          <a:p>
            <a:pPr algn="ctr"/>
            <a:r>
              <a:rPr lang="en-US">
                <a:latin typeface="Montserrat"/>
              </a:rPr>
              <a:t>passes</a:t>
            </a:r>
            <a:endParaRPr lang="en-US"/>
          </a:p>
        </p:txBody>
      </p:sp>
      <p:sp>
        <p:nvSpPr>
          <p:cNvPr id="12" name="TextBox 11">
            <a:extLst>
              <a:ext uri="{FF2B5EF4-FFF2-40B4-BE49-F238E27FC236}">
                <a16:creationId xmlns:a16="http://schemas.microsoft.com/office/drawing/2014/main" id="{3826EB35-2AF4-F786-F92F-8C2A8C0FFC3C}"/>
              </a:ext>
            </a:extLst>
          </p:cNvPr>
          <p:cNvSpPr txBox="1"/>
          <p:nvPr/>
        </p:nvSpPr>
        <p:spPr>
          <a:xfrm>
            <a:off x="7858787" y="2309090"/>
            <a:ext cx="3484127" cy="1477328"/>
          </a:xfrm>
          <a:prstGeom prst="rect">
            <a:avLst/>
          </a:prstGeom>
          <a:noFill/>
        </p:spPr>
        <p:txBody>
          <a:bodyPr wrap="square" rtlCol="0">
            <a:spAutoFit/>
          </a:bodyPr>
          <a:lstStyle/>
          <a:p>
            <a:r>
              <a:rPr lang="en-US" b="1">
                <a:solidFill>
                  <a:schemeClr val="accent2"/>
                </a:solidFill>
                <a:latin typeface="Montserrat SemiBold" panose="00000700000000000000" pitchFamily="2" charset="0"/>
              </a:rPr>
              <a:t>May-July 2024 and Beyond</a:t>
            </a:r>
          </a:p>
          <a:p>
            <a:r>
              <a:rPr lang="en-US" b="1">
                <a:latin typeface="Montserrat SemiBold" panose="00000700000000000000" pitchFamily="2" charset="0"/>
              </a:rPr>
              <a:t>Goal: Readiness &amp; Support</a:t>
            </a:r>
          </a:p>
          <a:p>
            <a:endParaRPr lang="en-US" b="1">
              <a:latin typeface="Montserrat" panose="00000500000000000000" pitchFamily="2" charset="0"/>
            </a:endParaRPr>
          </a:p>
          <a:p>
            <a:r>
              <a:rPr lang="en-US">
                <a:latin typeface="Montserrat" panose="00000500000000000000" pitchFamily="2" charset="0"/>
              </a:rPr>
              <a:t>Training and Technical Assistance</a:t>
            </a:r>
          </a:p>
        </p:txBody>
      </p:sp>
      <p:sp>
        <p:nvSpPr>
          <p:cNvPr id="13" name="Arrow: Up 12">
            <a:extLst>
              <a:ext uri="{FF2B5EF4-FFF2-40B4-BE49-F238E27FC236}">
                <a16:creationId xmlns:a16="http://schemas.microsoft.com/office/drawing/2014/main" id="{C5459DB1-C193-FBDE-2547-BFC92336A536}"/>
              </a:ext>
              <a:ext uri="{C183D7F6-B498-43B3-948B-1728B52AA6E4}">
                <adec:decorative xmlns:adec="http://schemas.microsoft.com/office/drawing/2017/decorative" val="1"/>
              </a:ext>
            </a:extLst>
          </p:cNvPr>
          <p:cNvSpPr/>
          <p:nvPr/>
        </p:nvSpPr>
        <p:spPr>
          <a:xfrm>
            <a:off x="4453342" y="4638238"/>
            <a:ext cx="269437" cy="632188"/>
          </a:xfrm>
          <a:prstGeom prst="upArrow">
            <a:avLst>
              <a:gd name="adj1" fmla="val 55656"/>
              <a:gd name="adj2"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EEF0BAFB-411B-96DB-DB60-9D2D7889E325}"/>
              </a:ext>
              <a:ext uri="{C183D7F6-B498-43B3-948B-1728B52AA6E4}">
                <adec:decorative xmlns:adec="http://schemas.microsoft.com/office/drawing/2017/decorative" val="1"/>
              </a:ext>
            </a:extLst>
          </p:cNvPr>
          <p:cNvCxnSpPr>
            <a:cxnSpLocks/>
          </p:cNvCxnSpPr>
          <p:nvPr/>
        </p:nvCxnSpPr>
        <p:spPr>
          <a:xfrm>
            <a:off x="7699691" y="2365813"/>
            <a:ext cx="0" cy="182880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E60C26F9-D917-AD2C-CBB8-1E9379C8CE5B}"/>
              </a:ext>
              <a:ext uri="{C183D7F6-B498-43B3-948B-1728B52AA6E4}">
                <adec:decorative xmlns:adec="http://schemas.microsoft.com/office/drawing/2017/decorative" val="1"/>
              </a:ext>
            </a:extLst>
          </p:cNvPr>
          <p:cNvCxnSpPr>
            <a:cxnSpLocks/>
          </p:cNvCxnSpPr>
          <p:nvPr/>
        </p:nvCxnSpPr>
        <p:spPr>
          <a:xfrm>
            <a:off x="4569499" y="2393877"/>
            <a:ext cx="0" cy="182880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BAED93F1-6EA6-5B8C-2CAE-A5475777BEB8}"/>
              </a:ext>
              <a:ext uri="{C183D7F6-B498-43B3-948B-1728B52AA6E4}">
                <adec:decorative xmlns:adec="http://schemas.microsoft.com/office/drawing/2017/decorative" val="1"/>
              </a:ext>
            </a:extLst>
          </p:cNvPr>
          <p:cNvCxnSpPr>
            <a:cxnSpLocks/>
          </p:cNvCxnSpPr>
          <p:nvPr/>
        </p:nvCxnSpPr>
        <p:spPr>
          <a:xfrm>
            <a:off x="1035095" y="2403913"/>
            <a:ext cx="0" cy="182880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5" name="Arrow: Up 4">
            <a:extLst>
              <a:ext uri="{FF2B5EF4-FFF2-40B4-BE49-F238E27FC236}">
                <a16:creationId xmlns:a16="http://schemas.microsoft.com/office/drawing/2014/main" id="{D139E709-B01D-E413-584F-8E5C2C0B3565}"/>
              </a:ext>
              <a:ext uri="{C183D7F6-B498-43B3-948B-1728B52AA6E4}">
                <adec:decorative xmlns:adec="http://schemas.microsoft.com/office/drawing/2017/decorative" val="1"/>
              </a:ext>
            </a:extLst>
          </p:cNvPr>
          <p:cNvSpPr/>
          <p:nvPr/>
        </p:nvSpPr>
        <p:spPr>
          <a:xfrm>
            <a:off x="7562651" y="4638237"/>
            <a:ext cx="269437" cy="632188"/>
          </a:xfrm>
          <a:prstGeom prst="upArrow">
            <a:avLst>
              <a:gd name="adj1" fmla="val 55656"/>
              <a:gd name="adj2" fmla="val 5000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2953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C80B9E2-5B94-FA56-B492-44C7F600271C}"/>
              </a:ext>
              <a:ext uri="{C183D7F6-B498-43B3-948B-1728B52AA6E4}">
                <adec:decorative xmlns:adec="http://schemas.microsoft.com/office/drawing/2017/decorative" val="1"/>
              </a:ext>
            </a:extLst>
          </p:cNvPr>
          <p:cNvSpPr/>
          <p:nvPr/>
        </p:nvSpPr>
        <p:spPr>
          <a:xfrm>
            <a:off x="0" y="5080962"/>
            <a:ext cx="2501660" cy="17597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C6BF36-367A-DFF7-1A99-E963E82CBB2C}"/>
              </a:ext>
            </a:extLst>
          </p:cNvPr>
          <p:cNvSpPr>
            <a:spLocks noGrp="1"/>
          </p:cNvSpPr>
          <p:nvPr>
            <p:ph type="title"/>
          </p:nvPr>
        </p:nvSpPr>
        <p:spPr>
          <a:xfrm>
            <a:off x="264888" y="203415"/>
            <a:ext cx="6900512" cy="344737"/>
          </a:xfrm>
        </p:spPr>
        <p:txBody>
          <a:bodyPr>
            <a:normAutofit fontScale="90000"/>
          </a:bodyPr>
          <a:lstStyle/>
          <a:p>
            <a:r>
              <a:rPr lang="en-US" dirty="0"/>
              <a:t>Smart Start Communications Plan</a:t>
            </a:r>
          </a:p>
        </p:txBody>
      </p:sp>
      <p:sp>
        <p:nvSpPr>
          <p:cNvPr id="4" name="Rectangle 1">
            <a:extLst>
              <a:ext uri="{FF2B5EF4-FFF2-40B4-BE49-F238E27FC236}">
                <a16:creationId xmlns:a16="http://schemas.microsoft.com/office/drawing/2014/main" id="{F146C27A-70D8-660C-7A95-1A753C937EBC}"/>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a:extLst>
              <a:ext uri="{FF2B5EF4-FFF2-40B4-BE49-F238E27FC236}">
                <a16:creationId xmlns:a16="http://schemas.microsoft.com/office/drawing/2014/main" id="{AC48995E-2E2B-A4D7-5006-C53A2BAD9355}"/>
              </a:ext>
              <a:ext uri="{C183D7F6-B498-43B3-948B-1728B52AA6E4}">
                <adec:decorative xmlns:adec="http://schemas.microsoft.com/office/drawing/2017/decorative" val="1"/>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79CDE1D4-5CCF-5DFD-EA61-13D9677C3EEF}"/>
              </a:ext>
            </a:extLst>
          </p:cNvPr>
          <p:cNvSpPr txBox="1">
            <a:spLocks/>
          </p:cNvSpPr>
          <p:nvPr/>
        </p:nvSpPr>
        <p:spPr>
          <a:xfrm>
            <a:off x="845344" y="887281"/>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b="1">
                <a:solidFill>
                  <a:srgbClr val="020A78"/>
                </a:solidFill>
                <a:latin typeface="Montserrat SemiBold" pitchFamily="2" charset="77"/>
              </a:rPr>
              <a:t>December through February will focus on </a:t>
            </a:r>
            <a:r>
              <a:rPr lang="en-US" sz="2200" b="1">
                <a:solidFill>
                  <a:schemeClr val="bg2"/>
                </a:solidFill>
                <a:latin typeface="Montserrat" panose="00000500000000000000" pitchFamily="2" charset="0"/>
              </a:rPr>
              <a:t>raising awareness </a:t>
            </a:r>
            <a:r>
              <a:rPr lang="en-US" sz="2200" b="1">
                <a:solidFill>
                  <a:srgbClr val="020A78"/>
                </a:solidFill>
                <a:latin typeface="Montserrat SemiBold" pitchFamily="2" charset="77"/>
              </a:rPr>
              <a:t>about Smart Start Workforce Grants</a:t>
            </a:r>
          </a:p>
        </p:txBody>
      </p:sp>
      <p:graphicFrame>
        <p:nvGraphicFramePr>
          <p:cNvPr id="11" name="Table 10">
            <a:extLst>
              <a:ext uri="{FF2B5EF4-FFF2-40B4-BE49-F238E27FC236}">
                <a16:creationId xmlns:a16="http://schemas.microsoft.com/office/drawing/2014/main" id="{0DF24167-91B0-9FF6-B6AE-1A14A8F366D5}"/>
              </a:ext>
            </a:extLst>
          </p:cNvPr>
          <p:cNvGraphicFramePr>
            <a:graphicFrameLocks noGrp="1"/>
          </p:cNvGraphicFramePr>
          <p:nvPr>
            <p:extLst>
              <p:ext uri="{D42A27DB-BD31-4B8C-83A1-F6EECF244321}">
                <p14:modId xmlns:p14="http://schemas.microsoft.com/office/powerpoint/2010/main" val="3408307191"/>
              </p:ext>
            </p:extLst>
          </p:nvPr>
        </p:nvGraphicFramePr>
        <p:xfrm>
          <a:off x="928920" y="1913495"/>
          <a:ext cx="10219139" cy="4317435"/>
        </p:xfrm>
        <a:graphic>
          <a:graphicData uri="http://schemas.openxmlformats.org/drawingml/2006/table">
            <a:tbl>
              <a:tblPr firstRow="1" bandRow="1">
                <a:tableStyleId>{F5AB1C69-6EDB-4FF4-983F-18BD219EF322}</a:tableStyleId>
              </a:tblPr>
              <a:tblGrid>
                <a:gridCol w="4315398">
                  <a:extLst>
                    <a:ext uri="{9D8B030D-6E8A-4147-A177-3AD203B41FA5}">
                      <a16:colId xmlns:a16="http://schemas.microsoft.com/office/drawing/2014/main" val="4078568702"/>
                    </a:ext>
                  </a:extLst>
                </a:gridCol>
                <a:gridCol w="3173851">
                  <a:extLst>
                    <a:ext uri="{9D8B030D-6E8A-4147-A177-3AD203B41FA5}">
                      <a16:colId xmlns:a16="http://schemas.microsoft.com/office/drawing/2014/main" val="973663918"/>
                    </a:ext>
                  </a:extLst>
                </a:gridCol>
                <a:gridCol w="2729890">
                  <a:extLst>
                    <a:ext uri="{9D8B030D-6E8A-4147-A177-3AD203B41FA5}">
                      <a16:colId xmlns:a16="http://schemas.microsoft.com/office/drawing/2014/main" val="2385477559"/>
                    </a:ext>
                  </a:extLst>
                </a:gridCol>
              </a:tblGrid>
              <a:tr h="438702">
                <a:tc>
                  <a:txBody>
                    <a:bodyPr/>
                    <a:lstStyle/>
                    <a:p>
                      <a:pPr algn="ctr"/>
                      <a:r>
                        <a:rPr lang="en-US" sz="1600" dirty="0">
                          <a:latin typeface="Montserrat" panose="00000500000000000000" pitchFamily="2" charset="0"/>
                        </a:rPr>
                        <a:t>Purpose</a:t>
                      </a:r>
                    </a:p>
                  </a:txBody>
                  <a:tcPr anchor="ctr"/>
                </a:tc>
                <a:tc>
                  <a:txBody>
                    <a:bodyPr/>
                    <a:lstStyle/>
                    <a:p>
                      <a:pPr algn="ctr"/>
                      <a:r>
                        <a:rPr lang="en-US" sz="1600">
                          <a:latin typeface="Montserrat" panose="00000500000000000000" pitchFamily="2" charset="0"/>
                        </a:rPr>
                        <a:t>Materials</a:t>
                      </a:r>
                    </a:p>
                  </a:txBody>
                  <a:tcPr anchor="ctr"/>
                </a:tc>
                <a:tc>
                  <a:txBody>
                    <a:bodyPr/>
                    <a:lstStyle/>
                    <a:p>
                      <a:pPr algn="ctr"/>
                      <a:r>
                        <a:rPr lang="en-US" sz="1600">
                          <a:latin typeface="Montserrat" panose="00000500000000000000" pitchFamily="2" charset="0"/>
                        </a:rPr>
                        <a:t>Audience</a:t>
                      </a:r>
                    </a:p>
                  </a:txBody>
                  <a:tcPr anchor="ctr"/>
                </a:tc>
                <a:extLst>
                  <a:ext uri="{0D108BD9-81ED-4DB2-BD59-A6C34878D82A}">
                    <a16:rowId xmlns:a16="http://schemas.microsoft.com/office/drawing/2014/main" val="2263544984"/>
                  </a:ext>
                </a:extLst>
              </a:tr>
              <a:tr h="1295974">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u="none" strike="noStrike" dirty="0">
                          <a:effectLst/>
                          <a:latin typeface="Montserrat" panose="00000500000000000000" pitchFamily="2" charset="0"/>
                        </a:rPr>
                        <a:t>Share the purpose of Smart Start Workforce Grants and </a:t>
                      </a:r>
                      <a:r>
                        <a:rPr lang="en-US" sz="1600" b="1" u="none" strike="noStrike" dirty="0">
                          <a:effectLst/>
                          <a:latin typeface="Montserrat" panose="00000500000000000000" pitchFamily="2" charset="0"/>
                        </a:rPr>
                        <a:t>familiarize the field </a:t>
                      </a:r>
                      <a:r>
                        <a:rPr lang="en-US" sz="1600" u="none" strike="noStrike" dirty="0">
                          <a:effectLst/>
                          <a:latin typeface="Montserrat" panose="00000500000000000000" pitchFamily="2" charset="0"/>
                        </a:rPr>
                        <a:t>with the anticipated grant</a:t>
                      </a:r>
                      <a:endParaRPr lang="en-US" sz="1600" b="0" i="0" u="none" strike="noStrike" dirty="0">
                        <a:solidFill>
                          <a:srgbClr val="000000"/>
                        </a:solidFill>
                        <a:effectLst/>
                        <a:latin typeface="Montserrat" panose="00000500000000000000" pitchFamily="2" charset="0"/>
                      </a:endParaRPr>
                    </a:p>
                  </a:txBody>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dirty="0">
                          <a:effectLst/>
                          <a:latin typeface="Montserrat" panose="00000500000000000000" pitchFamily="2" charset="0"/>
                        </a:rPr>
                        <a:t>Smart Start &amp; Smart Start Workforce Grants Informational Overview</a:t>
                      </a:r>
                    </a:p>
                    <a:p>
                      <a:pPr>
                        <a:lnSpc>
                          <a:spcPct val="120000"/>
                        </a:lnSpc>
                      </a:pPr>
                      <a:endParaRPr lang="en-US" sz="1600" dirty="0">
                        <a:latin typeface="Montserrat" panose="00000500000000000000" pitchFamily="2" charset="0"/>
                      </a:endParaRPr>
                    </a:p>
                  </a:txBody>
                  <a:tcPr/>
                </a:tc>
                <a:tc rowSpan="4">
                  <a:txBody>
                    <a:bodyPr/>
                    <a:lstStyle/>
                    <a:p>
                      <a:pPr algn="ctr">
                        <a:lnSpc>
                          <a:spcPct val="120000"/>
                        </a:lnSpc>
                      </a:pPr>
                      <a:endParaRPr lang="en-US" sz="1600" dirty="0">
                        <a:latin typeface="Montserrat" panose="00000500000000000000" pitchFamily="2" charset="0"/>
                      </a:endParaRPr>
                    </a:p>
                    <a:p>
                      <a:pPr algn="ctr">
                        <a:lnSpc>
                          <a:spcPct val="120000"/>
                        </a:lnSpc>
                      </a:pPr>
                      <a:endParaRPr lang="en-US" sz="1600" dirty="0">
                        <a:latin typeface="Montserrat" panose="00000500000000000000" pitchFamily="2" charset="0"/>
                      </a:endParaRPr>
                    </a:p>
                    <a:p>
                      <a:pPr algn="ctr">
                        <a:lnSpc>
                          <a:spcPct val="120000"/>
                        </a:lnSpc>
                      </a:pPr>
                      <a:endParaRPr lang="en-US" sz="1600" dirty="0">
                        <a:latin typeface="Montserrat" panose="00000500000000000000" pitchFamily="2" charset="0"/>
                      </a:endParaRPr>
                    </a:p>
                    <a:p>
                      <a:pPr algn="ctr">
                        <a:lnSpc>
                          <a:spcPct val="120000"/>
                        </a:lnSpc>
                      </a:pPr>
                      <a:endParaRPr lang="en-US" sz="1600" dirty="0">
                        <a:latin typeface="Montserrat" panose="00000500000000000000" pitchFamily="2" charset="0"/>
                      </a:endParaRPr>
                    </a:p>
                    <a:p>
                      <a:pPr algn="ctr">
                        <a:lnSpc>
                          <a:spcPct val="120000"/>
                        </a:lnSpc>
                      </a:pPr>
                      <a:r>
                        <a:rPr lang="en-US" sz="1600" dirty="0">
                          <a:latin typeface="Montserrat" panose="00000500000000000000" pitchFamily="2" charset="0"/>
                        </a:rPr>
                        <a:t>Providers, advocates, partner organizations, state agencies</a:t>
                      </a:r>
                    </a:p>
                  </a:txBody>
                  <a:tcPr/>
                </a:tc>
                <a:extLst>
                  <a:ext uri="{0D108BD9-81ED-4DB2-BD59-A6C34878D82A}">
                    <a16:rowId xmlns:a16="http://schemas.microsoft.com/office/drawing/2014/main" val="1966856859"/>
                  </a:ext>
                </a:extLst>
              </a:tr>
              <a:tr h="690205">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u="none" strike="noStrike" dirty="0">
                          <a:effectLst/>
                          <a:latin typeface="Montserrat" panose="00000500000000000000" pitchFamily="2" charset="0"/>
                        </a:rPr>
                        <a:t>Respond to </a:t>
                      </a:r>
                      <a:r>
                        <a:rPr lang="en-US" sz="1600" b="1" u="none" strike="noStrike" dirty="0">
                          <a:effectLst/>
                          <a:latin typeface="Montserrat" panose="00000500000000000000" pitchFamily="2" charset="0"/>
                        </a:rPr>
                        <a:t>providers' concerns and questions</a:t>
                      </a:r>
                      <a:endParaRPr lang="en-US" sz="1600" b="1" i="0" u="none" strike="noStrike" dirty="0">
                        <a:solidFill>
                          <a:schemeClr val="accent5">
                            <a:lumMod val="50000"/>
                          </a:schemeClr>
                        </a:solidFill>
                        <a:effectLst/>
                        <a:latin typeface="Montserrat" panose="00000500000000000000" pitchFamily="2" charset="0"/>
                      </a:endParaRPr>
                    </a:p>
                  </a:txBody>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a:effectLst/>
                          <a:latin typeface="Montserrat" panose="00000500000000000000" pitchFamily="2" charset="0"/>
                        </a:rPr>
                        <a:t>Frequently Asked Questions document</a:t>
                      </a:r>
                      <a:endParaRPr lang="en-US" sz="1600" b="0" i="0">
                        <a:solidFill>
                          <a:srgbClr val="000000"/>
                        </a:solidFill>
                        <a:effectLst/>
                        <a:latin typeface="Montserrat" panose="00000500000000000000" pitchFamily="2" charset="0"/>
                      </a:endParaRPr>
                    </a:p>
                  </a:txBody>
                  <a:tcPr/>
                </a:tc>
                <a:tc vMerge="1">
                  <a:txBody>
                    <a:bodyPr/>
                    <a:lstStyle/>
                    <a:p>
                      <a:pPr>
                        <a:lnSpc>
                          <a:spcPct val="120000"/>
                        </a:lnSpc>
                      </a:pPr>
                      <a:endParaRPr lang="en-US" sz="1400">
                        <a:latin typeface="Montserrat" panose="00000500000000000000" pitchFamily="2" charset="0"/>
                      </a:endParaRPr>
                    </a:p>
                  </a:txBody>
                  <a:tcPr/>
                </a:tc>
                <a:extLst>
                  <a:ext uri="{0D108BD9-81ED-4DB2-BD59-A6C34878D82A}">
                    <a16:rowId xmlns:a16="http://schemas.microsoft.com/office/drawing/2014/main" val="3985649792"/>
                  </a:ext>
                </a:extLst>
              </a:tr>
              <a:tr h="993090">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dirty="0">
                          <a:latin typeface="Montserrat" panose="00000500000000000000" pitchFamily="2" charset="0"/>
                        </a:rPr>
                        <a:t>Transparently </a:t>
                      </a:r>
                      <a:r>
                        <a:rPr lang="en-US" sz="1600" b="1" dirty="0">
                          <a:latin typeface="Montserrat" panose="00000500000000000000" pitchFamily="2" charset="0"/>
                        </a:rPr>
                        <a:t>share about community engagement process </a:t>
                      </a:r>
                      <a:r>
                        <a:rPr lang="en-US" sz="1600" dirty="0">
                          <a:latin typeface="Montserrat" panose="00000500000000000000" pitchFamily="2" charset="0"/>
                        </a:rPr>
                        <a:t>that informed decisions for Smart Start Workforce Grants</a:t>
                      </a:r>
                      <a:endParaRPr lang="en-US" sz="1600" dirty="0">
                        <a:solidFill>
                          <a:srgbClr val="000000"/>
                        </a:solidFill>
                        <a:latin typeface="Montserrat" panose="00000500000000000000" pitchFamily="2" charset="0"/>
                      </a:endParaRPr>
                    </a:p>
                  </a:txBody>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a:latin typeface="Montserrat" panose="00000500000000000000" pitchFamily="2" charset="0"/>
                        </a:rPr>
                        <a:t>Smart Start Workforce Grants C</a:t>
                      </a:r>
                      <a:r>
                        <a:rPr lang="en-US" sz="1600">
                          <a:effectLst/>
                          <a:latin typeface="Montserrat" panose="00000500000000000000" pitchFamily="2" charset="0"/>
                        </a:rPr>
                        <a:t>ommunity Engagement Brief with results</a:t>
                      </a:r>
                      <a:endParaRPr lang="en-US" sz="1600">
                        <a:latin typeface="Montserrat" panose="00000500000000000000" pitchFamily="2" charset="0"/>
                      </a:endParaRPr>
                    </a:p>
                  </a:txBody>
                  <a:tcPr/>
                </a:tc>
                <a:tc vMerge="1">
                  <a:txBody>
                    <a:bodyPr/>
                    <a:lstStyle/>
                    <a:p>
                      <a:pPr>
                        <a:lnSpc>
                          <a:spcPct val="120000"/>
                        </a:lnSpc>
                      </a:pPr>
                      <a:endParaRPr lang="en-US" sz="1400">
                        <a:latin typeface="Montserrat" panose="00000500000000000000" pitchFamily="2" charset="0"/>
                      </a:endParaRPr>
                    </a:p>
                  </a:txBody>
                  <a:tcPr/>
                </a:tc>
                <a:extLst>
                  <a:ext uri="{0D108BD9-81ED-4DB2-BD59-A6C34878D82A}">
                    <a16:rowId xmlns:a16="http://schemas.microsoft.com/office/drawing/2014/main" val="2611228502"/>
                  </a:ext>
                </a:extLst>
              </a:tr>
              <a:tr h="639248">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b="1" kern="1200" dirty="0">
                          <a:latin typeface="Montserrat" panose="00000500000000000000" pitchFamily="2" charset="0"/>
                        </a:rPr>
                        <a:t>Clarify new concepts </a:t>
                      </a:r>
                      <a:r>
                        <a:rPr lang="en-US" sz="1600" u="none" strike="noStrike" dirty="0">
                          <a:effectLst/>
                          <a:latin typeface="Montserrat" panose="00000500000000000000" pitchFamily="2" charset="0"/>
                        </a:rPr>
                        <a:t>like wage floor and cost modeling</a:t>
                      </a:r>
                      <a:endParaRPr lang="en-US" sz="1600" b="0" i="0" u="none" strike="noStrike" dirty="0">
                        <a:solidFill>
                          <a:srgbClr val="000000"/>
                        </a:solidFill>
                        <a:effectLst/>
                        <a:latin typeface="Montserrat" panose="00000500000000000000" pitchFamily="2" charset="0"/>
                      </a:endParaRPr>
                    </a:p>
                  </a:txBody>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dirty="0">
                          <a:effectLst/>
                          <a:latin typeface="Montserrat" panose="00000500000000000000" pitchFamily="2" charset="0"/>
                        </a:rPr>
                        <a:t>Descriptions of Smart Start Workforce Grant concepts</a:t>
                      </a:r>
                      <a:endParaRPr lang="en-US" sz="1600" b="0" i="0" dirty="0">
                        <a:solidFill>
                          <a:srgbClr val="000000"/>
                        </a:solidFill>
                        <a:effectLst/>
                        <a:latin typeface="Montserrat" panose="00000500000000000000" pitchFamily="2" charset="0"/>
                      </a:endParaRPr>
                    </a:p>
                  </a:txBody>
                  <a:tcPr/>
                </a:tc>
                <a:tc vMerge="1">
                  <a:txBody>
                    <a:bodyPr/>
                    <a:lstStyle/>
                    <a:p>
                      <a:pPr algn="ctr">
                        <a:lnSpc>
                          <a:spcPct val="120000"/>
                        </a:lnSpc>
                      </a:pPr>
                      <a:endParaRPr lang="en-US" sz="1400">
                        <a:latin typeface="Montserrat" panose="00000500000000000000" pitchFamily="2" charset="0"/>
                      </a:endParaRPr>
                    </a:p>
                  </a:txBody>
                  <a:tcPr>
                    <a:solidFill>
                      <a:srgbClr val="EAEFF7"/>
                    </a:solidFill>
                  </a:tcPr>
                </a:tc>
                <a:extLst>
                  <a:ext uri="{0D108BD9-81ED-4DB2-BD59-A6C34878D82A}">
                    <a16:rowId xmlns:a16="http://schemas.microsoft.com/office/drawing/2014/main" val="4009032128"/>
                  </a:ext>
                </a:extLst>
              </a:tr>
            </a:tbl>
          </a:graphicData>
        </a:graphic>
      </p:graphicFrame>
    </p:spTree>
    <p:extLst>
      <p:ext uri="{BB962C8B-B14F-4D97-AF65-F5344CB8AC3E}">
        <p14:creationId xmlns:p14="http://schemas.microsoft.com/office/powerpoint/2010/main" val="4287121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6BF36-367A-DFF7-1A99-E963E82CBB2C}"/>
              </a:ext>
            </a:extLst>
          </p:cNvPr>
          <p:cNvSpPr>
            <a:spLocks noGrp="1"/>
          </p:cNvSpPr>
          <p:nvPr>
            <p:ph type="title"/>
          </p:nvPr>
        </p:nvSpPr>
        <p:spPr>
          <a:xfrm>
            <a:off x="264888" y="203415"/>
            <a:ext cx="6900512" cy="344737"/>
          </a:xfrm>
        </p:spPr>
        <p:txBody>
          <a:bodyPr>
            <a:normAutofit fontScale="90000"/>
          </a:bodyPr>
          <a:lstStyle/>
          <a:p>
            <a:r>
              <a:rPr lang="en-US" dirty="0"/>
              <a:t>Smart Start Communications Plan</a:t>
            </a:r>
          </a:p>
        </p:txBody>
      </p:sp>
      <p:sp>
        <p:nvSpPr>
          <p:cNvPr id="4" name="Rectangle 1">
            <a:extLst>
              <a:ext uri="{FF2B5EF4-FFF2-40B4-BE49-F238E27FC236}">
                <a16:creationId xmlns:a16="http://schemas.microsoft.com/office/drawing/2014/main" id="{F146C27A-70D8-660C-7A95-1A753C937EBC}"/>
              </a:ext>
              <a:ext uri="{C183D7F6-B498-43B3-948B-1728B52AA6E4}">
                <adec:decorative xmlns:adec="http://schemas.microsoft.com/office/drawing/2017/decorative" val="1"/>
              </a:ext>
            </a:extLst>
          </p:cNvPr>
          <p:cNvSpPr>
            <a:spLocks noChangeArrowheads="1"/>
          </p:cNvSpPr>
          <p:nvPr/>
        </p:nvSpPr>
        <p:spPr bwMode="auto">
          <a:xfrm>
            <a:off x="3133725" y="20008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Placeholder 3">
            <a:extLst>
              <a:ext uri="{FF2B5EF4-FFF2-40B4-BE49-F238E27FC236}">
                <a16:creationId xmlns:a16="http://schemas.microsoft.com/office/drawing/2014/main" id="{AC48995E-2E2B-A4D7-5006-C53A2BAD9355}"/>
              </a:ext>
              <a:ext uri="{C183D7F6-B498-43B3-948B-1728B52AA6E4}">
                <adec:decorative xmlns:adec="http://schemas.microsoft.com/office/drawing/2017/decorative" val="1"/>
              </a:ext>
            </a:extLst>
          </p:cNvPr>
          <p:cNvSpPr txBox="1">
            <a:spLocks/>
          </p:cNvSpPr>
          <p:nvPr/>
        </p:nvSpPr>
        <p:spPr>
          <a:xfrm>
            <a:off x="646747" y="1112353"/>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rgbClr val="020A78"/>
              </a:solidFill>
              <a:latin typeface="Montserrat SemiBold" pitchFamily="2" charset="77"/>
            </a:endParaRPr>
          </a:p>
        </p:txBody>
      </p:sp>
      <p:sp>
        <p:nvSpPr>
          <p:cNvPr id="6" name="Text Placeholder 3">
            <a:extLst>
              <a:ext uri="{FF2B5EF4-FFF2-40B4-BE49-F238E27FC236}">
                <a16:creationId xmlns:a16="http://schemas.microsoft.com/office/drawing/2014/main" id="{79CDE1D4-5CCF-5DFD-EA61-13D9677C3EEF}"/>
              </a:ext>
            </a:extLst>
          </p:cNvPr>
          <p:cNvSpPr txBox="1">
            <a:spLocks/>
          </p:cNvSpPr>
          <p:nvPr/>
        </p:nvSpPr>
        <p:spPr>
          <a:xfrm>
            <a:off x="845344" y="925351"/>
            <a:ext cx="10501312" cy="4620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b="1">
                <a:solidFill>
                  <a:srgbClr val="020A78"/>
                </a:solidFill>
                <a:latin typeface="Montserrat SemiBold" pitchFamily="2" charset="77"/>
              </a:rPr>
              <a:t>February through April will focus on </a:t>
            </a:r>
            <a:r>
              <a:rPr lang="en-US" sz="2200" b="1">
                <a:solidFill>
                  <a:schemeClr val="bg2"/>
                </a:solidFill>
                <a:latin typeface="Montserrat" panose="00000500000000000000" pitchFamily="2" charset="0"/>
              </a:rPr>
              <a:t>preparing providers </a:t>
            </a:r>
            <a:r>
              <a:rPr lang="en-US" sz="2200" b="1">
                <a:solidFill>
                  <a:srgbClr val="020A78"/>
                </a:solidFill>
                <a:latin typeface="Montserrat SemiBold" pitchFamily="2" charset="77"/>
              </a:rPr>
              <a:t>for Smart Start Workforce Grants</a:t>
            </a:r>
          </a:p>
        </p:txBody>
      </p:sp>
      <p:graphicFrame>
        <p:nvGraphicFramePr>
          <p:cNvPr id="11" name="Table 10">
            <a:extLst>
              <a:ext uri="{FF2B5EF4-FFF2-40B4-BE49-F238E27FC236}">
                <a16:creationId xmlns:a16="http://schemas.microsoft.com/office/drawing/2014/main" id="{0DF24167-91B0-9FF6-B6AE-1A14A8F366D5}"/>
              </a:ext>
            </a:extLst>
          </p:cNvPr>
          <p:cNvGraphicFramePr>
            <a:graphicFrameLocks noGrp="1"/>
          </p:cNvGraphicFramePr>
          <p:nvPr>
            <p:extLst>
              <p:ext uri="{D42A27DB-BD31-4B8C-83A1-F6EECF244321}">
                <p14:modId xmlns:p14="http://schemas.microsoft.com/office/powerpoint/2010/main" val="2840194815"/>
              </p:ext>
            </p:extLst>
          </p:nvPr>
        </p:nvGraphicFramePr>
        <p:xfrm>
          <a:off x="940680" y="1951565"/>
          <a:ext cx="10111470" cy="3500328"/>
        </p:xfrm>
        <a:graphic>
          <a:graphicData uri="http://schemas.openxmlformats.org/drawingml/2006/table">
            <a:tbl>
              <a:tblPr firstRow="1" bandRow="1">
                <a:tableStyleId>{F5AB1C69-6EDB-4FF4-983F-18BD219EF322}</a:tableStyleId>
              </a:tblPr>
              <a:tblGrid>
                <a:gridCol w="3639725">
                  <a:extLst>
                    <a:ext uri="{9D8B030D-6E8A-4147-A177-3AD203B41FA5}">
                      <a16:colId xmlns:a16="http://schemas.microsoft.com/office/drawing/2014/main" val="4078568702"/>
                    </a:ext>
                  </a:extLst>
                </a:gridCol>
                <a:gridCol w="3371325">
                  <a:extLst>
                    <a:ext uri="{9D8B030D-6E8A-4147-A177-3AD203B41FA5}">
                      <a16:colId xmlns:a16="http://schemas.microsoft.com/office/drawing/2014/main" val="973663918"/>
                    </a:ext>
                  </a:extLst>
                </a:gridCol>
                <a:gridCol w="3100420">
                  <a:extLst>
                    <a:ext uri="{9D8B030D-6E8A-4147-A177-3AD203B41FA5}">
                      <a16:colId xmlns:a16="http://schemas.microsoft.com/office/drawing/2014/main" val="2385477559"/>
                    </a:ext>
                  </a:extLst>
                </a:gridCol>
              </a:tblGrid>
              <a:tr h="460653">
                <a:tc>
                  <a:txBody>
                    <a:bodyPr/>
                    <a:lstStyle/>
                    <a:p>
                      <a:pPr algn="ctr">
                        <a:lnSpc>
                          <a:spcPct val="120000"/>
                        </a:lnSpc>
                      </a:pPr>
                      <a:r>
                        <a:rPr lang="en-US" sz="1600" dirty="0">
                          <a:latin typeface="Montserrat" panose="00000500000000000000" pitchFamily="2" charset="0"/>
                        </a:rPr>
                        <a:t>Purpose</a:t>
                      </a:r>
                    </a:p>
                  </a:txBody>
                  <a:tcPr/>
                </a:tc>
                <a:tc>
                  <a:txBody>
                    <a:bodyPr/>
                    <a:lstStyle/>
                    <a:p>
                      <a:pPr algn="ctr">
                        <a:lnSpc>
                          <a:spcPct val="120000"/>
                        </a:lnSpc>
                      </a:pPr>
                      <a:r>
                        <a:rPr lang="en-US" sz="1600">
                          <a:latin typeface="Montserrat" panose="00000500000000000000" pitchFamily="2" charset="0"/>
                        </a:rPr>
                        <a:t>Materials</a:t>
                      </a:r>
                    </a:p>
                  </a:txBody>
                  <a:tcPr/>
                </a:tc>
                <a:tc>
                  <a:txBody>
                    <a:bodyPr/>
                    <a:lstStyle/>
                    <a:p>
                      <a:pPr algn="ctr">
                        <a:lnSpc>
                          <a:spcPct val="120000"/>
                        </a:lnSpc>
                      </a:pPr>
                      <a:r>
                        <a:rPr lang="en-US" sz="1600">
                          <a:latin typeface="Montserrat" panose="00000500000000000000" pitchFamily="2" charset="0"/>
                        </a:rPr>
                        <a:t>Audience</a:t>
                      </a:r>
                    </a:p>
                  </a:txBody>
                  <a:tcPr/>
                </a:tc>
                <a:extLst>
                  <a:ext uri="{0D108BD9-81ED-4DB2-BD59-A6C34878D82A}">
                    <a16:rowId xmlns:a16="http://schemas.microsoft.com/office/drawing/2014/main" val="2263544984"/>
                  </a:ext>
                </a:extLst>
              </a:tr>
              <a:tr h="2314936">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b="0" u="none" strike="noStrike" dirty="0">
                          <a:solidFill>
                            <a:srgbClr val="000000"/>
                          </a:solidFill>
                          <a:effectLst/>
                          <a:latin typeface="Montserrat" panose="00000500000000000000" pitchFamily="2" charset="0"/>
                        </a:rPr>
                        <a:t>Share specifics about Workforce Grants like </a:t>
                      </a:r>
                      <a:r>
                        <a:rPr lang="en-US" sz="1600" b="1" u="none" strike="noStrike" dirty="0">
                          <a:solidFill>
                            <a:srgbClr val="000000"/>
                          </a:solidFill>
                          <a:effectLst/>
                          <a:latin typeface="Montserrat SemiBold" panose="00000700000000000000" pitchFamily="2" charset="0"/>
                        </a:rPr>
                        <a:t>eligibility</a:t>
                      </a:r>
                      <a:r>
                        <a:rPr lang="en-US" sz="1600" b="0" u="none" strike="noStrike" dirty="0">
                          <a:solidFill>
                            <a:srgbClr val="000000"/>
                          </a:solidFill>
                          <a:effectLst/>
                          <a:latin typeface="Montserrat" panose="00000500000000000000" pitchFamily="2" charset="0"/>
                        </a:rPr>
                        <a:t> and </a:t>
                      </a:r>
                      <a:r>
                        <a:rPr lang="en-US" sz="1600" b="0" u="none" strike="noStrike" dirty="0">
                          <a:solidFill>
                            <a:srgbClr val="000000"/>
                          </a:solidFill>
                          <a:effectLst/>
                          <a:latin typeface="Montserrat SemiBold" panose="00000700000000000000" pitchFamily="2" charset="0"/>
                        </a:rPr>
                        <a:t>award amounts</a:t>
                      </a:r>
                      <a:endParaRPr lang="en-US" sz="1600" b="0" i="0" u="none" strike="noStrike" dirty="0">
                        <a:solidFill>
                          <a:srgbClr val="000000"/>
                        </a:solidFill>
                        <a:effectLst/>
                        <a:latin typeface="Montserrat SemiBold" panose="00000700000000000000" pitchFamily="2" charset="0"/>
                      </a:endParaRPr>
                    </a:p>
                  </a:txBody>
                  <a:tcPr/>
                </a:tc>
                <a:tc>
                  <a:txBody>
                    <a:bodyPr/>
                    <a:lstStyle/>
                    <a:p>
                      <a:pPr marL="285750" indent="-285750" algn="l" fontAlgn="base">
                        <a:lnSpc>
                          <a:spcPct val="120000"/>
                        </a:lnSpc>
                        <a:buFont typeface="Arial" panose="020B0604020202020204" pitchFamily="34" charset="0"/>
                        <a:buChar char="•"/>
                      </a:pPr>
                      <a:r>
                        <a:rPr lang="en-US" sz="1600" b="0" dirty="0">
                          <a:solidFill>
                            <a:srgbClr val="000000"/>
                          </a:solidFill>
                          <a:effectLst/>
                          <a:latin typeface="Montserrat" panose="00000500000000000000" pitchFamily="2" charset="0"/>
                        </a:rPr>
                        <a:t>Gateways website updates</a:t>
                      </a:r>
                    </a:p>
                    <a:p>
                      <a:pPr marL="285750" indent="-285750" algn="l" fontAlgn="base">
                        <a:lnSpc>
                          <a:spcPct val="120000"/>
                        </a:lnSpc>
                        <a:buFont typeface="Arial" panose="020B0604020202020204" pitchFamily="34" charset="0"/>
                        <a:buChar char="•"/>
                      </a:pPr>
                      <a:r>
                        <a:rPr lang="en-US" sz="1600" b="0" dirty="0">
                          <a:solidFill>
                            <a:srgbClr val="000000"/>
                          </a:solidFill>
                          <a:effectLst/>
                          <a:latin typeface="Montserrat" panose="00000500000000000000" pitchFamily="2" charset="0"/>
                        </a:rPr>
                        <a:t>Facebook posts</a:t>
                      </a:r>
                    </a:p>
                    <a:p>
                      <a:pPr marL="285750" indent="-285750" algn="l" fontAlgn="base">
                        <a:lnSpc>
                          <a:spcPct val="120000"/>
                        </a:lnSpc>
                        <a:buFont typeface="Arial" panose="020B0604020202020204" pitchFamily="34" charset="0"/>
                        <a:buChar char="•"/>
                      </a:pPr>
                      <a:r>
                        <a:rPr lang="en-US" sz="1600" b="0" dirty="0">
                          <a:solidFill>
                            <a:srgbClr val="000000"/>
                          </a:solidFill>
                          <a:effectLst/>
                          <a:latin typeface="Montserrat" panose="00000500000000000000" pitchFamily="2" charset="0"/>
                        </a:rPr>
                        <a:t>Email blasts</a:t>
                      </a:r>
                    </a:p>
                    <a:p>
                      <a:pPr marL="285750" indent="-285750" algn="l" fontAlgn="base">
                        <a:lnSpc>
                          <a:spcPct val="120000"/>
                        </a:lnSpc>
                        <a:buFont typeface="Arial" panose="020B0604020202020204" pitchFamily="34" charset="0"/>
                        <a:buChar char="•"/>
                      </a:pPr>
                      <a:r>
                        <a:rPr lang="en-US" sz="1600" b="0" dirty="0">
                          <a:solidFill>
                            <a:srgbClr val="000000"/>
                          </a:solidFill>
                          <a:effectLst/>
                          <a:latin typeface="Montserrat" panose="00000500000000000000" pitchFamily="2" charset="0"/>
                        </a:rPr>
                        <a:t>Checklists to prepare for Smart Start​</a:t>
                      </a:r>
                    </a:p>
                    <a:p>
                      <a:pPr marL="285750" indent="-285750" algn="l" fontAlgn="base">
                        <a:lnSpc>
                          <a:spcPct val="120000"/>
                        </a:lnSpc>
                        <a:buFont typeface="Arial" panose="020B0604020202020204" pitchFamily="34" charset="0"/>
                        <a:buChar char="•"/>
                      </a:pPr>
                      <a:r>
                        <a:rPr lang="en-US" sz="1600" b="0" dirty="0">
                          <a:solidFill>
                            <a:srgbClr val="000000"/>
                          </a:solidFill>
                          <a:effectLst/>
                          <a:latin typeface="Montserrat" panose="00000500000000000000" pitchFamily="2" charset="0"/>
                        </a:rPr>
                        <a:t>Training sessions, webinars, tip sheets, etc.​</a:t>
                      </a:r>
                      <a:endParaRPr lang="en-US" sz="1600" b="0" i="0" dirty="0">
                        <a:solidFill>
                          <a:srgbClr val="000000"/>
                        </a:solidFill>
                        <a:effectLst/>
                        <a:latin typeface="Montserrat" panose="00000500000000000000" pitchFamily="2" charset="0"/>
                      </a:endParaRPr>
                    </a:p>
                  </a:txBody>
                  <a:tcPr/>
                </a:tc>
                <a:tc rowSpan="2">
                  <a: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sz="1600" dirty="0">
                          <a:latin typeface="Montserrat" panose="00000500000000000000" pitchFamily="2" charset="0"/>
                        </a:rPr>
                        <a:t>Providers, educators, advocates, partner organizations, state agencies</a:t>
                      </a:r>
                    </a:p>
                    <a:p>
                      <a:pPr>
                        <a:lnSpc>
                          <a:spcPct val="120000"/>
                        </a:lnSpc>
                      </a:pPr>
                      <a:endParaRPr lang="en-US" sz="1600" dirty="0">
                        <a:latin typeface="Montserrat" panose="00000500000000000000" pitchFamily="2" charset="0"/>
                      </a:endParaRPr>
                    </a:p>
                  </a:txBody>
                  <a:tcPr anchor="ctr">
                    <a:solidFill>
                      <a:srgbClr val="E9E9EB"/>
                    </a:solidFill>
                  </a:tcPr>
                </a:tc>
                <a:extLst>
                  <a:ext uri="{0D108BD9-81ED-4DB2-BD59-A6C34878D82A}">
                    <a16:rowId xmlns:a16="http://schemas.microsoft.com/office/drawing/2014/main" val="1966856859"/>
                  </a:ext>
                </a:extLst>
              </a:tr>
              <a:tr h="724739">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b="0" u="none" strike="noStrike">
                          <a:solidFill>
                            <a:srgbClr val="000000"/>
                          </a:solidFill>
                          <a:effectLst/>
                          <a:latin typeface="Montserrat" panose="00000500000000000000" pitchFamily="2" charset="0"/>
                        </a:rPr>
                        <a:t>Respond to </a:t>
                      </a:r>
                      <a:r>
                        <a:rPr lang="en-US" sz="1600" b="0" u="none" strike="noStrike">
                          <a:solidFill>
                            <a:srgbClr val="000000"/>
                          </a:solidFill>
                          <a:effectLst/>
                          <a:latin typeface="Montserrat SemiBold" panose="00000700000000000000" pitchFamily="2" charset="0"/>
                        </a:rPr>
                        <a:t>providers' concerns and questions</a:t>
                      </a:r>
                      <a:endParaRPr lang="en-US" sz="1600" b="0" i="0" u="none" strike="noStrike">
                        <a:solidFill>
                          <a:srgbClr val="000000"/>
                        </a:solidFill>
                        <a:effectLst/>
                        <a:latin typeface="Montserrat SemiBold" panose="00000700000000000000" pitchFamily="2" charset="0"/>
                      </a:endParaRPr>
                    </a:p>
                  </a:txBody>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600" b="0" dirty="0">
                          <a:solidFill>
                            <a:srgbClr val="000000"/>
                          </a:solidFill>
                          <a:effectLst/>
                          <a:latin typeface="Montserrat" panose="00000500000000000000" pitchFamily="2" charset="0"/>
                        </a:rPr>
                        <a:t>Frequently Asked Questions</a:t>
                      </a:r>
                      <a:endParaRPr lang="en-US" sz="1600" b="0" i="0" dirty="0">
                        <a:solidFill>
                          <a:srgbClr val="000000"/>
                        </a:solidFill>
                        <a:effectLst/>
                        <a:latin typeface="Montserrat" panose="00000500000000000000" pitchFamily="2" charset="0"/>
                      </a:endParaRPr>
                    </a:p>
                  </a:txBody>
                  <a:tcPr/>
                </a:tc>
                <a:tc vMerge="1">
                  <a:txBody>
                    <a:bodyPr/>
                    <a:lstStyle/>
                    <a:p>
                      <a:endParaRPr lang="en-US"/>
                    </a:p>
                  </a:txBody>
                  <a:tcPr/>
                </a:tc>
                <a:extLst>
                  <a:ext uri="{0D108BD9-81ED-4DB2-BD59-A6C34878D82A}">
                    <a16:rowId xmlns:a16="http://schemas.microsoft.com/office/drawing/2014/main" val="71672760"/>
                  </a:ext>
                </a:extLst>
              </a:tr>
            </a:tbl>
          </a:graphicData>
        </a:graphic>
      </p:graphicFrame>
    </p:spTree>
    <p:extLst>
      <p:ext uri="{BB962C8B-B14F-4D97-AF65-F5344CB8AC3E}">
        <p14:creationId xmlns:p14="http://schemas.microsoft.com/office/powerpoint/2010/main" val="3445818929"/>
      </p:ext>
    </p:extLst>
  </p:cSld>
  <p:clrMapOvr>
    <a:masterClrMapping/>
  </p:clrMapOvr>
</p:sld>
</file>

<file path=ppt/theme/theme1.xml><?xml version="1.0" encoding="utf-8"?>
<a:theme xmlns:a="http://schemas.openxmlformats.org/drawingml/2006/main" name="Office Theme">
  <a:themeElements>
    <a:clrScheme name="IDHS Colors">
      <a:dk1>
        <a:srgbClr val="000000"/>
      </a:dk1>
      <a:lt1>
        <a:srgbClr val="FFFFFF"/>
      </a:lt1>
      <a:dk2>
        <a:srgbClr val="020A78"/>
      </a:dk2>
      <a:lt2>
        <a:srgbClr val="FBB83A"/>
      </a:lt2>
      <a:accent1>
        <a:srgbClr val="020A78"/>
      </a:accent1>
      <a:accent2>
        <a:srgbClr val="0C70C8"/>
      </a:accent2>
      <a:accent3>
        <a:srgbClr val="445469"/>
      </a:accent3>
      <a:accent4>
        <a:srgbClr val="FBB83A"/>
      </a:accent4>
      <a:accent5>
        <a:srgbClr val="5B9BD5"/>
      </a:accent5>
      <a:accent6>
        <a:srgbClr val="D6D6D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AADD58B4-A7BC-4746-A6C7-A66C539F1FC8}">
  <we:reference id="6a7bd4f3-0563-43af-8c08-79110eebdff6" version="1.1.1.0" store="EXCatalog" storeType="EXCatalog"/>
  <we:alternateReferences>
    <we:reference id="WA104381155" version="1.1.1.0"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61B6E65822FE848ACEA6F8E72C7E6C9" ma:contentTypeVersion="14" ma:contentTypeDescription="Create a new document." ma:contentTypeScope="" ma:versionID="7048723c85740210738c9cefadda765e">
  <xsd:schema xmlns:xsd="http://www.w3.org/2001/XMLSchema" xmlns:xs="http://www.w3.org/2001/XMLSchema" xmlns:p="http://schemas.microsoft.com/office/2006/metadata/properties" xmlns:ns2="bfb1fa5b-6258-4bdc-8abe-21a71332c61d" xmlns:ns3="f1b573ba-ea7e-4e83-9ddf-e127a69e1968" targetNamespace="http://schemas.microsoft.com/office/2006/metadata/properties" ma:root="true" ma:fieldsID="8e893940f0548ae923369bc043b93a87" ns2:_="" ns3:_="">
    <xsd:import namespace="bfb1fa5b-6258-4bdc-8abe-21a71332c61d"/>
    <xsd:import namespace="f1b573ba-ea7e-4e83-9ddf-e127a69e196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b1fa5b-6258-4bdc-8abe-21a71332c6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4bd80cb-b55d-4a01-be99-577b45a2ddc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b573ba-ea7e-4e83-9ddf-e127a69e196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126eb1f-5c21-46bd-b08d-c05e1cb97ab8}" ma:internalName="TaxCatchAll" ma:showField="CatchAllData" ma:web="f1b573ba-ea7e-4e83-9ddf-e127a69e19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1b573ba-ea7e-4e83-9ddf-e127a69e1968">
      <UserInfo>
        <DisplayName>DHS.Office of Early Childhood Administration Members</DisplayName>
        <AccountId>7</AccountId>
        <AccountType/>
      </UserInfo>
      <UserInfo>
        <DisplayName>Rooney, Patricia</DisplayName>
        <AccountId>63</AccountId>
        <AccountType/>
      </UserInfo>
    </SharedWithUsers>
    <TaxCatchAll xmlns="f1b573ba-ea7e-4e83-9ddf-e127a69e1968" xsi:nil="true"/>
    <lcf76f155ced4ddcb4097134ff3c332f xmlns="bfb1fa5b-6258-4bdc-8abe-21a71332c61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22B9CBE-BC75-4EDD-835B-7CEEDBEEDAE7}">
  <ds:schemaRefs>
    <ds:schemaRef ds:uri="http://schemas.microsoft.com/sharepoint/v3/contenttype/forms"/>
  </ds:schemaRefs>
</ds:datastoreItem>
</file>

<file path=customXml/itemProps2.xml><?xml version="1.0" encoding="utf-8"?>
<ds:datastoreItem xmlns:ds="http://schemas.openxmlformats.org/officeDocument/2006/customXml" ds:itemID="{EC11FE24-9E08-46BB-AEA8-A8B53CF2CD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b1fa5b-6258-4bdc-8abe-21a71332c61d"/>
    <ds:schemaRef ds:uri="f1b573ba-ea7e-4e83-9ddf-e127a69e196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F1C9653-0CBB-43F0-8EAF-1182AEDCE13E}">
  <ds:schemaRefs>
    <ds:schemaRef ds:uri="http://www.w3.org/XML/1998/namespace"/>
    <ds:schemaRef ds:uri="http://purl.org/dc/elements/1.1/"/>
    <ds:schemaRef ds:uri="f1b573ba-ea7e-4e83-9ddf-e127a69e1968"/>
    <ds:schemaRef ds:uri="http://schemas.microsoft.com/office/infopath/2007/PartnerControls"/>
    <ds:schemaRef ds:uri="http://purl.org/dc/dcmitype/"/>
    <ds:schemaRef ds:uri="http://schemas.microsoft.com/office/2006/documentManagement/types"/>
    <ds:schemaRef ds:uri="http://schemas.openxmlformats.org/package/2006/metadata/core-properties"/>
    <ds:schemaRef ds:uri="bfb1fa5b-6258-4bdc-8abe-21a71332c61d"/>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1286</TotalTime>
  <Words>3893</Words>
  <Application>Microsoft Office PowerPoint</Application>
  <PresentationFormat>Widescreen</PresentationFormat>
  <Paragraphs>409</Paragraphs>
  <Slides>19</Slides>
  <Notes>19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19</vt:i4>
      </vt:variant>
    </vt:vector>
  </HeadingPairs>
  <TitlesOfParts>
    <vt:vector size="30" baseType="lpstr">
      <vt:lpstr>Arial</vt:lpstr>
      <vt:lpstr>Arial,Sans-Serif</vt:lpstr>
      <vt:lpstr>Calibri</vt:lpstr>
      <vt:lpstr>Calibri Light</vt:lpstr>
      <vt:lpstr>Montserrat</vt:lpstr>
      <vt:lpstr>Montserrat Medium</vt:lpstr>
      <vt:lpstr>Montserrat SemiBold</vt:lpstr>
      <vt:lpstr>Symbol</vt:lpstr>
      <vt:lpstr>Times New Roman</vt:lpstr>
      <vt:lpstr>Office Theme</vt:lpstr>
      <vt:lpstr>Simple Light</vt:lpstr>
      <vt:lpstr>Smart Start Workforce Grants</vt:lpstr>
      <vt:lpstr>Today’s goals and agenda</vt:lpstr>
      <vt:lpstr>Reminder: Role of the advisory group</vt:lpstr>
      <vt:lpstr>Updated transition year advisory timeline</vt:lpstr>
      <vt:lpstr>Summary of Ad Hoc Advisory Meeting 10 (11/9/23)</vt:lpstr>
      <vt:lpstr>Communications strategy and materials plan</vt:lpstr>
      <vt:lpstr>Smart Start Communications Timeline</vt:lpstr>
      <vt:lpstr>Smart Start Communications Plan</vt:lpstr>
      <vt:lpstr>Smart Start Communications Plan</vt:lpstr>
      <vt:lpstr>Smart Start Communications Plan</vt:lpstr>
      <vt:lpstr>Equity check for Smart Start Workforce Compensation Grants decisions</vt:lpstr>
      <vt:lpstr>Smart Start Communications Plan</vt:lpstr>
      <vt:lpstr>Outreach</vt:lpstr>
      <vt:lpstr>Smart Start communication and outreach</vt:lpstr>
      <vt:lpstr>Smart Start communication and outreach </vt:lpstr>
      <vt:lpstr>Discussion Questions</vt:lpstr>
      <vt:lpstr>What to expect in 2024!</vt:lpstr>
      <vt:lpstr>Training and technical assistance preview</vt:lpstr>
      <vt:lpstr>Next Meeting Date:  January 12, 2024, 11-1pm  Open Survey for Feedback:  https://forms.gle/3DPPyPUcPQiTgbwX9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Erasmo Gomes</dc:creator>
  <cp:lastModifiedBy>Liz Garza</cp:lastModifiedBy>
  <cp:revision>3</cp:revision>
  <cp:lastPrinted>2023-10-06T14:32:24Z</cp:lastPrinted>
  <dcterms:created xsi:type="dcterms:W3CDTF">2022-09-23T20:26:18Z</dcterms:created>
  <dcterms:modified xsi:type="dcterms:W3CDTF">2024-03-26T21:22:46Z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0x010100C61B6E65822FE848ACEA6F8E72C7E6C9</vt:lpwstr>
  </property>
  <property fmtid="{D5CDD505-2E9C-101B-9397-08002B2CF9AE}" pid="3" name="MediaServiceImageTags">
    <vt:lpwstr/>
  </property>
</Properties>
</file>