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90" r:id="rId5"/>
  </p:sldMasterIdLst>
  <p:notesMasterIdLst>
    <p:notesMasterId r:id="rId26"/>
  </p:notesMasterIdLst>
  <p:sldIdLst>
    <p:sldId id="313" r:id="rId6"/>
    <p:sldId id="293" r:id="rId7"/>
    <p:sldId id="2145707114" r:id="rId8"/>
    <p:sldId id="297" r:id="rId9"/>
    <p:sldId id="2145707154" r:id="rId10"/>
    <p:sldId id="2145707115" r:id="rId11"/>
    <p:sldId id="2145707125" r:id="rId12"/>
    <p:sldId id="2145707155" r:id="rId13"/>
    <p:sldId id="2145707117" r:id="rId14"/>
    <p:sldId id="2145707163" r:id="rId15"/>
    <p:sldId id="2145707148" r:id="rId16"/>
    <p:sldId id="2145707153" r:id="rId17"/>
    <p:sldId id="2145707162" r:id="rId18"/>
    <p:sldId id="2145707157" r:id="rId19"/>
    <p:sldId id="2145707150" r:id="rId20"/>
    <p:sldId id="2145706760" r:id="rId21"/>
    <p:sldId id="2145707158" r:id="rId22"/>
    <p:sldId id="2145707159" r:id="rId23"/>
    <p:sldId id="2145707160" r:id="rId24"/>
    <p:sldId id="2145707161" r:id="rId25"/>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B24F019-1FC0-9FE9-F161-DC1D9C0FCFFC}" name="Harrison, Lori A" initials="HA" userId="S::lori.a.harrison@illinois.gov::ae261129-0adf-4665-bcbb-0f3255e4d54e" providerId="AD"/>
  <p188:author id="{3669431B-0E1A-BAE2-802F-05BBEA894EBD}" name="Theresa Hawley" initials="TH" userId="S::thawley_niu.edu#ext#@ilgov.onmicrosoft.com::ec006676-58a4-4a62-b1c9-a669ed473437" providerId="AD"/>
  <p188:author id="{ECEB4B23-0140-FC73-C325-4F43F51E41F1}" name="Rooney, Patricia" initials="RP" userId="S::patricia.rooney@illinois.gov::f78a66a8-a36a-410b-9e88-da433cae4561" providerId="AD"/>
  <p188:author id="{03118649-306A-ABBD-381C-1145C95E25D0}" name="Alejandra Garcia" initials="AG" userId="Alejandra Garcia" providerId="None"/>
  <p188:author id="{4262BB51-C7CD-C1FA-39FA-12EA97C8AEA7}" name="Megan Bock" initials="MB" userId="S::mbock_aftonpartners.com#ext#@ilgov.onmicrosoft.com::3a17e936-d917-4583-b6a6-d4358e6e88f8" providerId="AD"/>
  <p188:author id="{1EF9D454-469B-78D3-5B9C-730FD99C5D89}" name="Marissa Ortiz" initials="MO" userId="S::mortiz_aftonpartners.com#ext#@ilgov.onmicrosoft.com::9d5bedfb-efa3-4d19-aeb6-2b15cb18fb2b" providerId="AD"/>
  <p188:author id="{42E2CA63-9BFC-C2DF-4A5C-66325FC9777D}" name="Patten, Bethany" initials="PB" userId="S::bethany.patten@illinois.gov::7a3f20c9-a07e-44f3-b198-083001ac7147" providerId="AD"/>
  <p188:author id="{825EC171-F750-D277-6AFD-126E3D802B4B}" name="Marissa Ortiz" initials="MO" userId="S::mortiz@aftonpartners.com::dc3efd1f-6fe7-49fc-ad23-1caf7e009c75" providerId="AD"/>
  <p188:author id="{8BA28094-BA27-1314-AE1C-2061F1C7B3C8}" name="Patten, Bethany" initials="PB" userId="S::Bethany.Patten@Illinois.gov::7a3f20c9-a07e-44f3-b198-083001ac7147" providerId="AD"/>
  <p188:author id="{8CEED59B-A084-C5D6-AB26-C766F2C89CA7}" name="Abby McCartney" initials="AM" userId="S::amccartney_aftonpartners.com#ext#@ilgov.onmicrosoft.com::d720b322-8f0c-4867-9cd0-59ac66693f59" providerId="AD"/>
  <p188:author id="{BC19049D-3351-81FB-8688-2CFCC3A47973}" name="Yarbrough, Karen" initials="YK" userId="S::karen.yarbrough@illinois.gov::42391408-b086-44dd-be62-56398ed9f8b9" providerId="AD"/>
  <p188:author id="{DA03709E-D65D-37D7-D8C4-4AAE1A5D4F97}" name="Abby McCartney" initials="AM" userId="S::amccartney@aftonpartners.com::eb548d55-32ee-433b-832c-a84010ec5e4c" providerId="AD"/>
  <p188:author id="{84E1069F-74CF-FC58-A19B-B8F4E19A9D6B}" name="Wood, Michelle" initials="WM" userId="S::michelle.wood3@illinois.gov::5aa3b156-7e36-4be9-b327-6eb23b1150ed" providerId="AD"/>
  <p188:author id="{5B488AD5-6D7F-8524-E6BC-553A037FCEFB}" name="Ramalingam, Sinthu" initials="RS" userId="S::sinthu.ramalingam@illinois.gov::eb2afcc8-a254-4f59-b4ba-97ddcb1ccddb" providerId="AD"/>
  <p188:author id="{9E5792EE-6C5D-557A-A975-9662CE8A5815}" name="Megan Bock" initials="MB" userId="S::mbock@aftonpartners.com::92c8e5bc-ee74-47d6-9543-c78df24ad814" providerId="AD"/>
  <p188:author id="{0CBAB3FB-DEDF-F084-BD93-B273EF30B172}" name="Katie Reed" initials="KR" userId="S::kreed@aftonpartners.com::4e8640fc-6f5c-4b56-a62c-c95f7dbef19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AEFF7"/>
    <a:srgbClr val="E9E9EB"/>
    <a:srgbClr val="020A78"/>
    <a:srgbClr val="56ABF5"/>
    <a:srgbClr val="0C70C8"/>
    <a:srgbClr val="1F4E79"/>
    <a:srgbClr val="9F9F9E"/>
    <a:srgbClr val="CBCCD6"/>
    <a:srgbClr val="E7E7E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DAD031B-A63F-4F2F-9275-308DB08D5822}" v="1" dt="2024-03-26T16:33:32.61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150"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10" Type="http://schemas.openxmlformats.org/officeDocument/2006/relationships/image" Target="../media/image29.svg"/><Relationship Id="rId4" Type="http://schemas.openxmlformats.org/officeDocument/2006/relationships/image" Target="../media/image23.svg"/><Relationship Id="rId9" Type="http://schemas.openxmlformats.org/officeDocument/2006/relationships/image" Target="../media/image28.png"/></Relationships>
</file>

<file path=ppt/diagrams/_rels/data5.xml.rels><?xml version="1.0" encoding="UTF-8" standalone="yes"?>
<Relationships xmlns="http://schemas.openxmlformats.org/package/2006/relationships"><Relationship Id="rId8" Type="http://schemas.openxmlformats.org/officeDocument/2006/relationships/image" Target="../media/image39.sv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svg"/><Relationship Id="rId1" Type="http://schemas.openxmlformats.org/officeDocument/2006/relationships/image" Target="../media/image32.png"/><Relationship Id="rId6" Type="http://schemas.openxmlformats.org/officeDocument/2006/relationships/image" Target="../media/image37.svg"/><Relationship Id="rId5" Type="http://schemas.openxmlformats.org/officeDocument/2006/relationships/image" Target="../media/image36.png"/><Relationship Id="rId10" Type="http://schemas.openxmlformats.org/officeDocument/2006/relationships/image" Target="../media/image41.svg"/><Relationship Id="rId4" Type="http://schemas.openxmlformats.org/officeDocument/2006/relationships/image" Target="../media/image35.svg"/><Relationship Id="rId9" Type="http://schemas.openxmlformats.org/officeDocument/2006/relationships/image" Target="../media/image40.png"/></Relationships>
</file>

<file path=ppt/diagrams/_rels/drawing1.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10" Type="http://schemas.openxmlformats.org/officeDocument/2006/relationships/image" Target="../media/image29.svg"/><Relationship Id="rId4" Type="http://schemas.openxmlformats.org/officeDocument/2006/relationships/image" Target="../media/image23.svg"/><Relationship Id="rId9" Type="http://schemas.openxmlformats.org/officeDocument/2006/relationships/image" Target="../media/image28.png"/></Relationships>
</file>

<file path=ppt/diagrams/_rels/drawing5.xml.rels><?xml version="1.0" encoding="UTF-8" standalone="yes"?>
<Relationships xmlns="http://schemas.openxmlformats.org/package/2006/relationships"><Relationship Id="rId8" Type="http://schemas.openxmlformats.org/officeDocument/2006/relationships/image" Target="../media/image39.sv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svg"/><Relationship Id="rId1" Type="http://schemas.openxmlformats.org/officeDocument/2006/relationships/image" Target="../media/image32.png"/><Relationship Id="rId6" Type="http://schemas.openxmlformats.org/officeDocument/2006/relationships/image" Target="../media/image37.svg"/><Relationship Id="rId5" Type="http://schemas.openxmlformats.org/officeDocument/2006/relationships/image" Target="../media/image36.png"/><Relationship Id="rId10" Type="http://schemas.openxmlformats.org/officeDocument/2006/relationships/image" Target="../media/image41.svg"/><Relationship Id="rId4" Type="http://schemas.openxmlformats.org/officeDocument/2006/relationships/image" Target="../media/image35.svg"/><Relationship Id="rId9" Type="http://schemas.openxmlformats.org/officeDocument/2006/relationships/image" Target="../media/image40.png"/></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A57A2D-FB6C-44D5-853A-32ED28766BDF}" type="doc">
      <dgm:prSet loTypeId="urn:microsoft.com/office/officeart/2005/8/layout/hList7" loCatId="list" qsTypeId="urn:microsoft.com/office/officeart/2005/8/quickstyle/simple1" qsCatId="simple" csTypeId="urn:microsoft.com/office/officeart/2005/8/colors/accent1_4" csCatId="accent1" phldr="1"/>
      <dgm:spPr/>
      <dgm:t>
        <a:bodyPr/>
        <a:lstStyle/>
        <a:p>
          <a:endParaRPr lang="en-US"/>
        </a:p>
      </dgm:t>
    </dgm:pt>
    <dgm:pt modelId="{916E63AA-679C-438F-AB43-BE7299038822}">
      <dgm:prSet custT="1"/>
      <dgm:spPr>
        <a:solidFill>
          <a:schemeClr val="accent2">
            <a:lumMod val="40000"/>
            <a:lumOff val="60000"/>
          </a:schemeClr>
        </a:solidFill>
      </dgm:spPr>
      <dgm:t>
        <a:bodyPr anchor="t"/>
        <a:lstStyle/>
        <a:p>
          <a:r>
            <a:rPr lang="en-US" sz="2000">
              <a:solidFill>
                <a:schemeClr val="tx2"/>
              </a:solidFill>
              <a:latin typeface="Montserrat" panose="00000500000000000000" pitchFamily="2" charset="0"/>
            </a:rPr>
            <a:t>Build </a:t>
          </a:r>
          <a:r>
            <a:rPr lang="en-US" sz="2000" b="1">
              <a:solidFill>
                <a:schemeClr val="tx2"/>
              </a:solidFill>
              <a:latin typeface="Montserrat" panose="00000500000000000000" pitchFamily="2" charset="0"/>
            </a:rPr>
            <a:t>understanding and alignment </a:t>
          </a:r>
          <a:r>
            <a:rPr lang="en-US" sz="2000">
              <a:solidFill>
                <a:schemeClr val="tx2"/>
              </a:solidFill>
              <a:latin typeface="Montserrat" panose="00000500000000000000" pitchFamily="2" charset="0"/>
            </a:rPr>
            <a:t>on strategic intent and goals</a:t>
          </a:r>
        </a:p>
      </dgm:t>
    </dgm:pt>
    <dgm:pt modelId="{337F2504-A88D-4DA3-8B24-DE14CE383E71}" type="parTrans" cxnId="{C86855C1-9C4A-4A09-A505-073CC58A6545}">
      <dgm:prSet/>
      <dgm:spPr/>
      <dgm:t>
        <a:bodyPr/>
        <a:lstStyle/>
        <a:p>
          <a:endParaRPr lang="en-US"/>
        </a:p>
      </dgm:t>
    </dgm:pt>
    <dgm:pt modelId="{E3E3A0BA-26D9-4BB2-AB60-4D88BCE9DF14}" type="sibTrans" cxnId="{C86855C1-9C4A-4A09-A505-073CC58A6545}">
      <dgm:prSet/>
      <dgm:spPr/>
      <dgm:t>
        <a:bodyPr/>
        <a:lstStyle/>
        <a:p>
          <a:endParaRPr lang="en-US"/>
        </a:p>
      </dgm:t>
    </dgm:pt>
    <dgm:pt modelId="{7C2932BD-CFA4-402A-9DFF-6F6B068D0FD4}">
      <dgm:prSet custT="1"/>
      <dgm:spPr>
        <a:solidFill>
          <a:schemeClr val="accent2">
            <a:lumMod val="40000"/>
            <a:lumOff val="60000"/>
          </a:schemeClr>
        </a:solidFill>
      </dgm:spPr>
      <dgm:t>
        <a:bodyPr anchor="t"/>
        <a:lstStyle/>
        <a:p>
          <a:r>
            <a:rPr lang="en-US" sz="2000">
              <a:solidFill>
                <a:schemeClr val="tx2"/>
              </a:solidFill>
              <a:latin typeface="Montserrat" panose="00000500000000000000" pitchFamily="2" charset="0"/>
            </a:rPr>
            <a:t>Provide </a:t>
          </a:r>
          <a:r>
            <a:rPr lang="en-US" sz="2000" b="1">
              <a:solidFill>
                <a:schemeClr val="tx2"/>
              </a:solidFill>
              <a:latin typeface="Montserrat" panose="00000500000000000000" pitchFamily="2" charset="0"/>
            </a:rPr>
            <a:t>input and feedback </a:t>
          </a:r>
          <a:r>
            <a:rPr lang="en-US" sz="2000">
              <a:solidFill>
                <a:schemeClr val="tx2"/>
              </a:solidFill>
              <a:latin typeface="Montserrat" panose="00000500000000000000" pitchFamily="2" charset="0"/>
            </a:rPr>
            <a:t>throughout the design process</a:t>
          </a:r>
        </a:p>
      </dgm:t>
    </dgm:pt>
    <dgm:pt modelId="{AC10C867-F20E-4AA6-AE22-4914D2D616CD}" type="parTrans" cxnId="{CB50FE48-7310-4118-9AE0-68DF03AB7F36}">
      <dgm:prSet/>
      <dgm:spPr/>
      <dgm:t>
        <a:bodyPr/>
        <a:lstStyle/>
        <a:p>
          <a:endParaRPr lang="en-US"/>
        </a:p>
      </dgm:t>
    </dgm:pt>
    <dgm:pt modelId="{69698112-D093-4280-9394-E1DDA6493926}" type="sibTrans" cxnId="{CB50FE48-7310-4118-9AE0-68DF03AB7F36}">
      <dgm:prSet/>
      <dgm:spPr/>
      <dgm:t>
        <a:bodyPr/>
        <a:lstStyle/>
        <a:p>
          <a:endParaRPr lang="en-US"/>
        </a:p>
      </dgm:t>
    </dgm:pt>
    <dgm:pt modelId="{C6850648-116F-4537-B6CC-07BD11AAA24A}">
      <dgm:prSet custT="1"/>
      <dgm:spPr>
        <a:solidFill>
          <a:schemeClr val="accent2">
            <a:lumMod val="40000"/>
            <a:lumOff val="60000"/>
          </a:schemeClr>
        </a:solidFill>
      </dgm:spPr>
      <dgm:t>
        <a:bodyPr/>
        <a:lstStyle/>
        <a:p>
          <a:pPr algn="ctr"/>
          <a:r>
            <a:rPr lang="en-US" sz="2000" b="1">
              <a:solidFill>
                <a:schemeClr val="tx2"/>
              </a:solidFill>
              <a:latin typeface="Montserrat" panose="00000500000000000000" pitchFamily="2" charset="0"/>
            </a:rPr>
            <a:t>Review and pressure-test </a:t>
          </a:r>
          <a:r>
            <a:rPr lang="en-US" sz="2000">
              <a:solidFill>
                <a:schemeClr val="tx2"/>
              </a:solidFill>
              <a:latin typeface="Montserrat" panose="00000500000000000000" pitchFamily="2" charset="0"/>
            </a:rPr>
            <a:t>relevant cost analyses, potential policy options, and administrative options</a:t>
          </a:r>
        </a:p>
      </dgm:t>
    </dgm:pt>
    <dgm:pt modelId="{D48E8467-AE5A-4017-8BA8-54ADEBAD87E7}" type="parTrans" cxnId="{7A3B2211-7335-4E52-BE76-7BED23177FA7}">
      <dgm:prSet/>
      <dgm:spPr/>
      <dgm:t>
        <a:bodyPr/>
        <a:lstStyle/>
        <a:p>
          <a:endParaRPr lang="en-US"/>
        </a:p>
      </dgm:t>
    </dgm:pt>
    <dgm:pt modelId="{FC5F3B2C-0F5A-453F-A016-951FE3DA20CB}" type="sibTrans" cxnId="{7A3B2211-7335-4E52-BE76-7BED23177FA7}">
      <dgm:prSet/>
      <dgm:spPr/>
      <dgm:t>
        <a:bodyPr/>
        <a:lstStyle/>
        <a:p>
          <a:endParaRPr lang="en-US"/>
        </a:p>
      </dgm:t>
    </dgm:pt>
    <dgm:pt modelId="{999F66E0-1F35-44B3-9653-7D5CDD27ABE5}">
      <dgm:prSet custT="1"/>
      <dgm:spPr>
        <a:solidFill>
          <a:schemeClr val="accent2">
            <a:lumMod val="40000"/>
            <a:lumOff val="60000"/>
          </a:schemeClr>
        </a:solidFill>
      </dgm:spPr>
      <dgm:t>
        <a:bodyPr anchor="t"/>
        <a:lstStyle/>
        <a:p>
          <a:r>
            <a:rPr lang="en-US" sz="2000">
              <a:solidFill>
                <a:schemeClr val="tx2"/>
              </a:solidFill>
              <a:latin typeface="Montserrat" panose="00000500000000000000" pitchFamily="2" charset="0"/>
            </a:rPr>
            <a:t>Surface any </a:t>
          </a:r>
          <a:r>
            <a:rPr lang="en-US" sz="2000" b="1">
              <a:solidFill>
                <a:schemeClr val="tx2"/>
              </a:solidFill>
              <a:latin typeface="Montserrat" panose="00000500000000000000" pitchFamily="2" charset="0"/>
            </a:rPr>
            <a:t>potential risks and opportunities</a:t>
          </a:r>
        </a:p>
      </dgm:t>
    </dgm:pt>
    <dgm:pt modelId="{3CE41D7D-AB52-41EA-A93B-5BC8C141F0A3}" type="parTrans" cxnId="{541A1C9C-035B-4998-ACE9-74F9FAE93DC3}">
      <dgm:prSet/>
      <dgm:spPr/>
      <dgm:t>
        <a:bodyPr/>
        <a:lstStyle/>
        <a:p>
          <a:endParaRPr lang="en-US"/>
        </a:p>
      </dgm:t>
    </dgm:pt>
    <dgm:pt modelId="{CACCA1F2-2C4B-461B-B555-6FA8A01173C8}" type="sibTrans" cxnId="{541A1C9C-035B-4998-ACE9-74F9FAE93DC3}">
      <dgm:prSet/>
      <dgm:spPr/>
      <dgm:t>
        <a:bodyPr/>
        <a:lstStyle/>
        <a:p>
          <a:endParaRPr lang="en-US"/>
        </a:p>
      </dgm:t>
    </dgm:pt>
    <dgm:pt modelId="{6E70E0C6-678E-468B-97F5-11516792FCD3}">
      <dgm:prSet custT="1"/>
      <dgm:spPr>
        <a:solidFill>
          <a:schemeClr val="accent2">
            <a:lumMod val="40000"/>
            <a:lumOff val="60000"/>
          </a:schemeClr>
        </a:solidFill>
      </dgm:spPr>
      <dgm:t>
        <a:bodyPr anchor="t"/>
        <a:lstStyle/>
        <a:p>
          <a:r>
            <a:rPr lang="en-US" sz="2000">
              <a:solidFill>
                <a:schemeClr val="tx2"/>
              </a:solidFill>
              <a:latin typeface="Montserrat" panose="00000500000000000000" pitchFamily="2" charset="0"/>
            </a:rPr>
            <a:t>Support overall plan development and </a:t>
          </a:r>
          <a:r>
            <a:rPr lang="en-US" sz="2000" b="1">
              <a:solidFill>
                <a:schemeClr val="tx2"/>
              </a:solidFill>
              <a:latin typeface="Montserrat" panose="00000500000000000000" pitchFamily="2" charset="0"/>
            </a:rPr>
            <a:t>champion it among stakeholder groups</a:t>
          </a:r>
        </a:p>
      </dgm:t>
    </dgm:pt>
    <dgm:pt modelId="{7D82570F-FCE1-4183-9D2E-0BE7F55A0B55}" type="parTrans" cxnId="{4EF50689-014A-4DD6-A7B7-C4FD078CBF0C}">
      <dgm:prSet/>
      <dgm:spPr/>
      <dgm:t>
        <a:bodyPr/>
        <a:lstStyle/>
        <a:p>
          <a:endParaRPr lang="en-US"/>
        </a:p>
      </dgm:t>
    </dgm:pt>
    <dgm:pt modelId="{EE729014-1955-491C-A375-0CD486BCAF63}" type="sibTrans" cxnId="{4EF50689-014A-4DD6-A7B7-C4FD078CBF0C}">
      <dgm:prSet/>
      <dgm:spPr/>
      <dgm:t>
        <a:bodyPr/>
        <a:lstStyle/>
        <a:p>
          <a:endParaRPr lang="en-US"/>
        </a:p>
      </dgm:t>
    </dgm:pt>
    <dgm:pt modelId="{BD631AD3-F71B-4C71-A859-10634DC43F22}" type="pres">
      <dgm:prSet presAssocID="{49A57A2D-FB6C-44D5-853A-32ED28766BDF}" presName="Name0" presStyleCnt="0">
        <dgm:presLayoutVars>
          <dgm:dir/>
          <dgm:resizeHandles val="exact"/>
        </dgm:presLayoutVars>
      </dgm:prSet>
      <dgm:spPr/>
    </dgm:pt>
    <dgm:pt modelId="{DC130EFA-E93C-48B3-AAFC-D81C7BA3F245}" type="pres">
      <dgm:prSet presAssocID="{49A57A2D-FB6C-44D5-853A-32ED28766BDF}" presName="fgShape" presStyleLbl="fgShp" presStyleIdx="0" presStyleCnt="1" custScaleX="482" custScaleY="482" custLinFactY="88587" custLinFactNeighborX="9640" custLinFactNeighborY="100000"/>
      <dgm:spPr/>
    </dgm:pt>
    <dgm:pt modelId="{4B7087BE-3E51-4E7B-BF31-C576BBB420D6}" type="pres">
      <dgm:prSet presAssocID="{49A57A2D-FB6C-44D5-853A-32ED28766BDF}" presName="linComp" presStyleCnt="0"/>
      <dgm:spPr/>
    </dgm:pt>
    <dgm:pt modelId="{39BF1943-39C8-482D-91C0-59667830AD68}" type="pres">
      <dgm:prSet presAssocID="{916E63AA-679C-438F-AB43-BE7299038822}" presName="compNode" presStyleCnt="0"/>
      <dgm:spPr/>
    </dgm:pt>
    <dgm:pt modelId="{0E5F161C-B156-44AE-8201-2CA51C419C4B}" type="pres">
      <dgm:prSet presAssocID="{916E63AA-679C-438F-AB43-BE7299038822}" presName="bkgdShape" presStyleLbl="node1" presStyleIdx="0" presStyleCnt="5" custLinFactNeighborX="2623"/>
      <dgm:spPr/>
    </dgm:pt>
    <dgm:pt modelId="{F2A26520-0F8D-4CC9-B996-E647ECAF719F}" type="pres">
      <dgm:prSet presAssocID="{916E63AA-679C-438F-AB43-BE7299038822}" presName="nodeTx" presStyleLbl="node1" presStyleIdx="0" presStyleCnt="5">
        <dgm:presLayoutVars>
          <dgm:bulletEnabled val="1"/>
        </dgm:presLayoutVars>
      </dgm:prSet>
      <dgm:spPr/>
    </dgm:pt>
    <dgm:pt modelId="{2A0FBE8E-A611-4078-BDDA-AE1984C43B8B}" type="pres">
      <dgm:prSet presAssocID="{916E63AA-679C-438F-AB43-BE7299038822}" presName="invisiNode" presStyleLbl="node1" presStyleIdx="0" presStyleCnt="5"/>
      <dgm:spPr/>
    </dgm:pt>
    <dgm:pt modelId="{F253F0E0-D6B2-4342-ABDB-AD9FB2F003CF}" type="pres">
      <dgm:prSet presAssocID="{916E63AA-679C-438F-AB43-BE7299038822}" presName="imagNode" presStyleLbl="fgImgPlace1" presStyleIdx="0" presStyleCnt="5" custScaleX="68302" custScaleY="68302" custLinFactNeighborY="-12192"/>
      <dgm:spPr>
        <a:prstGeom prst="ellipse">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9050">
          <a:solidFill>
            <a:schemeClr val="tx2"/>
          </a:solidFill>
        </a:ln>
      </dgm:spPr>
      <dgm:extLst>
        <a:ext uri="{E40237B7-FDA0-4F09-8148-C483321AD2D9}">
          <dgm14:cNvPr xmlns:dgm14="http://schemas.microsoft.com/office/drawing/2010/diagram" id="0" name="" descr="Head with gears with solid fill"/>
        </a:ext>
      </dgm:extLst>
    </dgm:pt>
    <dgm:pt modelId="{92803497-6535-4795-97DA-54196A5FE0FD}" type="pres">
      <dgm:prSet presAssocID="{E3E3A0BA-26D9-4BB2-AB60-4D88BCE9DF14}" presName="sibTrans" presStyleLbl="sibTrans2D1" presStyleIdx="0" presStyleCnt="0"/>
      <dgm:spPr/>
    </dgm:pt>
    <dgm:pt modelId="{9DCDCF41-D289-4956-9E85-BEB38BB8233B}" type="pres">
      <dgm:prSet presAssocID="{7C2932BD-CFA4-402A-9DFF-6F6B068D0FD4}" presName="compNode" presStyleCnt="0"/>
      <dgm:spPr/>
    </dgm:pt>
    <dgm:pt modelId="{95390305-8D27-4A89-B870-2E3B6E710B0D}" type="pres">
      <dgm:prSet presAssocID="{7C2932BD-CFA4-402A-9DFF-6F6B068D0FD4}" presName="bkgdShape" presStyleLbl="node1" presStyleIdx="1" presStyleCnt="5"/>
      <dgm:spPr/>
    </dgm:pt>
    <dgm:pt modelId="{F58FDCD5-D019-4902-9181-E7128B402FCB}" type="pres">
      <dgm:prSet presAssocID="{7C2932BD-CFA4-402A-9DFF-6F6B068D0FD4}" presName="nodeTx" presStyleLbl="node1" presStyleIdx="1" presStyleCnt="5">
        <dgm:presLayoutVars>
          <dgm:bulletEnabled val="1"/>
        </dgm:presLayoutVars>
      </dgm:prSet>
      <dgm:spPr/>
    </dgm:pt>
    <dgm:pt modelId="{B8183621-2A74-4934-AA8F-11FD14B1544D}" type="pres">
      <dgm:prSet presAssocID="{7C2932BD-CFA4-402A-9DFF-6F6B068D0FD4}" presName="invisiNode" presStyleLbl="node1" presStyleIdx="1" presStyleCnt="5"/>
      <dgm:spPr/>
    </dgm:pt>
    <dgm:pt modelId="{9C3EAF7F-E767-4901-B4FA-BC6915634D5E}" type="pres">
      <dgm:prSet presAssocID="{7C2932BD-CFA4-402A-9DFF-6F6B068D0FD4}" presName="imagNode" presStyleLbl="fgImgPlace1" presStyleIdx="1" presStyleCnt="5" custScaleX="68302" custScaleY="68302" custLinFactNeighborY="-12192"/>
      <dgm:spPr>
        <a:prstGeom prst="ellipse">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a:solidFill>
            <a:schemeClr val="tx2"/>
          </a:solidFill>
        </a:ln>
      </dgm:spPr>
      <dgm:extLst>
        <a:ext uri="{E40237B7-FDA0-4F09-8148-C483321AD2D9}">
          <dgm14:cNvPr xmlns:dgm14="http://schemas.microsoft.com/office/drawing/2010/diagram" id="0" name="" descr="Chat"/>
        </a:ext>
      </dgm:extLst>
    </dgm:pt>
    <dgm:pt modelId="{AE2C23D4-D3A7-4653-92D6-D85C46B4CC07}" type="pres">
      <dgm:prSet presAssocID="{69698112-D093-4280-9394-E1DDA6493926}" presName="sibTrans" presStyleLbl="sibTrans2D1" presStyleIdx="0" presStyleCnt="0"/>
      <dgm:spPr/>
    </dgm:pt>
    <dgm:pt modelId="{DA14EC25-889A-4115-93FC-0F2AC99D62E2}" type="pres">
      <dgm:prSet presAssocID="{C6850648-116F-4537-B6CC-07BD11AAA24A}" presName="compNode" presStyleCnt="0"/>
      <dgm:spPr/>
    </dgm:pt>
    <dgm:pt modelId="{785E1A89-3A3C-4616-845B-202BA5E8F27C}" type="pres">
      <dgm:prSet presAssocID="{C6850648-116F-4537-B6CC-07BD11AAA24A}" presName="bkgdShape" presStyleLbl="node1" presStyleIdx="2" presStyleCnt="5"/>
      <dgm:spPr/>
    </dgm:pt>
    <dgm:pt modelId="{F1DD06E6-8966-48BF-B716-EB49D4922EDF}" type="pres">
      <dgm:prSet presAssocID="{C6850648-116F-4537-B6CC-07BD11AAA24A}" presName="nodeTx" presStyleLbl="node1" presStyleIdx="2" presStyleCnt="5">
        <dgm:presLayoutVars>
          <dgm:bulletEnabled val="1"/>
        </dgm:presLayoutVars>
      </dgm:prSet>
      <dgm:spPr/>
    </dgm:pt>
    <dgm:pt modelId="{138E6D76-7D1C-4A78-ACCA-E918C89A13E3}" type="pres">
      <dgm:prSet presAssocID="{C6850648-116F-4537-B6CC-07BD11AAA24A}" presName="invisiNode" presStyleLbl="node1" presStyleIdx="2" presStyleCnt="5"/>
      <dgm:spPr/>
    </dgm:pt>
    <dgm:pt modelId="{B09B86FC-E03A-428E-A908-4AC62F38829C}" type="pres">
      <dgm:prSet presAssocID="{C6850648-116F-4537-B6CC-07BD11AAA24A}" presName="imagNode" presStyleLbl="fgImgPlace1" presStyleIdx="2" presStyleCnt="5" custScaleX="68302" custScaleY="68302" custLinFactNeighborY="-12192"/>
      <dgm:spPr>
        <a:prstGeom prst="ellipse">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9050">
          <a:solidFill>
            <a:schemeClr val="tx2"/>
          </a:solidFill>
        </a:ln>
      </dgm:spPr>
      <dgm:extLst>
        <a:ext uri="{E40237B7-FDA0-4F09-8148-C483321AD2D9}">
          <dgm14:cNvPr xmlns:dgm14="http://schemas.microsoft.com/office/drawing/2010/diagram" id="0" name="" descr="Body builder with solid fill"/>
        </a:ext>
      </dgm:extLst>
    </dgm:pt>
    <dgm:pt modelId="{69812955-751B-42FF-8283-F3D49387EFF2}" type="pres">
      <dgm:prSet presAssocID="{FC5F3B2C-0F5A-453F-A016-951FE3DA20CB}" presName="sibTrans" presStyleLbl="sibTrans2D1" presStyleIdx="0" presStyleCnt="0"/>
      <dgm:spPr/>
    </dgm:pt>
    <dgm:pt modelId="{B3C71780-A5A1-4A2C-A9E7-96208EFE7C70}" type="pres">
      <dgm:prSet presAssocID="{999F66E0-1F35-44B3-9653-7D5CDD27ABE5}" presName="compNode" presStyleCnt="0"/>
      <dgm:spPr/>
    </dgm:pt>
    <dgm:pt modelId="{A89A8F1A-36C1-4FE7-AB23-569291E06552}" type="pres">
      <dgm:prSet presAssocID="{999F66E0-1F35-44B3-9653-7D5CDD27ABE5}" presName="bkgdShape" presStyleLbl="node1" presStyleIdx="3" presStyleCnt="5"/>
      <dgm:spPr/>
    </dgm:pt>
    <dgm:pt modelId="{38EC80EC-513D-4D02-8BDF-A1E983CFA74A}" type="pres">
      <dgm:prSet presAssocID="{999F66E0-1F35-44B3-9653-7D5CDD27ABE5}" presName="nodeTx" presStyleLbl="node1" presStyleIdx="3" presStyleCnt="5">
        <dgm:presLayoutVars>
          <dgm:bulletEnabled val="1"/>
        </dgm:presLayoutVars>
      </dgm:prSet>
      <dgm:spPr/>
    </dgm:pt>
    <dgm:pt modelId="{196B98B7-4D17-4DAD-B7D5-849EC7DFB878}" type="pres">
      <dgm:prSet presAssocID="{999F66E0-1F35-44B3-9653-7D5CDD27ABE5}" presName="invisiNode" presStyleLbl="node1" presStyleIdx="3" presStyleCnt="5"/>
      <dgm:spPr/>
    </dgm:pt>
    <dgm:pt modelId="{E5DD3C97-5DF0-45CE-B2F4-540D700E9E38}" type="pres">
      <dgm:prSet presAssocID="{999F66E0-1F35-44B3-9653-7D5CDD27ABE5}" presName="imagNode" presStyleLbl="fgImgPlace1" presStyleIdx="3" presStyleCnt="5" custScaleX="68302" custScaleY="68302" custLinFactNeighborY="-12192"/>
      <dgm:spPr>
        <a:prstGeom prst="ellipse">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9050">
          <a:solidFill>
            <a:schemeClr val="tx2"/>
          </a:solidFill>
        </a:ln>
      </dgm:spPr>
      <dgm:extLst>
        <a:ext uri="{E40237B7-FDA0-4F09-8148-C483321AD2D9}">
          <dgm14:cNvPr xmlns:dgm14="http://schemas.microsoft.com/office/drawing/2010/diagram" id="0" name="" descr="Magnifying glass with solid fill"/>
        </a:ext>
      </dgm:extLst>
    </dgm:pt>
    <dgm:pt modelId="{A3DC618B-5444-470A-9AC9-64245C02BEB0}" type="pres">
      <dgm:prSet presAssocID="{CACCA1F2-2C4B-461B-B555-6FA8A01173C8}" presName="sibTrans" presStyleLbl="sibTrans2D1" presStyleIdx="0" presStyleCnt="0"/>
      <dgm:spPr/>
    </dgm:pt>
    <dgm:pt modelId="{E64810AA-C393-45FB-B017-FC267A6D443C}" type="pres">
      <dgm:prSet presAssocID="{6E70E0C6-678E-468B-97F5-11516792FCD3}" presName="compNode" presStyleCnt="0"/>
      <dgm:spPr/>
    </dgm:pt>
    <dgm:pt modelId="{A2E7938F-AD63-49A0-8E48-29921F48677C}" type="pres">
      <dgm:prSet presAssocID="{6E70E0C6-678E-468B-97F5-11516792FCD3}" presName="bkgdShape" presStyleLbl="node1" presStyleIdx="4" presStyleCnt="5"/>
      <dgm:spPr/>
    </dgm:pt>
    <dgm:pt modelId="{FA99CACB-AFBE-458B-A51D-470DA73435E4}" type="pres">
      <dgm:prSet presAssocID="{6E70E0C6-678E-468B-97F5-11516792FCD3}" presName="nodeTx" presStyleLbl="node1" presStyleIdx="4" presStyleCnt="5">
        <dgm:presLayoutVars>
          <dgm:bulletEnabled val="1"/>
        </dgm:presLayoutVars>
      </dgm:prSet>
      <dgm:spPr/>
    </dgm:pt>
    <dgm:pt modelId="{C74CC5D5-5750-459F-8653-C44704794923}" type="pres">
      <dgm:prSet presAssocID="{6E70E0C6-678E-468B-97F5-11516792FCD3}" presName="invisiNode" presStyleLbl="node1" presStyleIdx="4" presStyleCnt="5"/>
      <dgm:spPr/>
    </dgm:pt>
    <dgm:pt modelId="{C0B9AF17-3A57-4675-A436-6639EDC49B3E}" type="pres">
      <dgm:prSet presAssocID="{6E70E0C6-678E-468B-97F5-11516792FCD3}" presName="imagNode" presStyleLbl="fgImgPlace1" presStyleIdx="4" presStyleCnt="5" custScaleX="68302" custScaleY="68302" custLinFactNeighborY="-12192"/>
      <dgm:spPr>
        <a:prstGeom prst="ellipse">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9050">
          <a:solidFill>
            <a:schemeClr val="tx2"/>
          </a:solidFill>
        </a:ln>
      </dgm:spPr>
      <dgm:extLst>
        <a:ext uri="{E40237B7-FDA0-4F09-8148-C483321AD2D9}">
          <dgm14:cNvPr xmlns:dgm14="http://schemas.microsoft.com/office/drawing/2010/diagram" id="0" name="" descr="Group success with solid fill"/>
        </a:ext>
      </dgm:extLst>
    </dgm:pt>
  </dgm:ptLst>
  <dgm:cxnLst>
    <dgm:cxn modelId="{7A3B2211-7335-4E52-BE76-7BED23177FA7}" srcId="{49A57A2D-FB6C-44D5-853A-32ED28766BDF}" destId="{C6850648-116F-4537-B6CC-07BD11AAA24A}" srcOrd="2" destOrd="0" parTransId="{D48E8467-AE5A-4017-8BA8-54ADEBAD87E7}" sibTransId="{FC5F3B2C-0F5A-453F-A016-951FE3DA20CB}"/>
    <dgm:cxn modelId="{FBF60F1C-FD5D-4BCD-BF39-85C37E1BB6BD}" type="presOf" srcId="{49A57A2D-FB6C-44D5-853A-32ED28766BDF}" destId="{BD631AD3-F71B-4C71-A859-10634DC43F22}" srcOrd="0" destOrd="0" presId="urn:microsoft.com/office/officeart/2005/8/layout/hList7"/>
    <dgm:cxn modelId="{BCD7943E-EDAA-40B0-AA99-BC59B0C57F2B}" type="presOf" srcId="{C6850648-116F-4537-B6CC-07BD11AAA24A}" destId="{785E1A89-3A3C-4616-845B-202BA5E8F27C}" srcOrd="0" destOrd="0" presId="urn:microsoft.com/office/officeart/2005/8/layout/hList7"/>
    <dgm:cxn modelId="{52A1BF3E-0F13-48F6-9EC8-5DD66450D8D6}" type="presOf" srcId="{999F66E0-1F35-44B3-9653-7D5CDD27ABE5}" destId="{A89A8F1A-36C1-4FE7-AB23-569291E06552}" srcOrd="0" destOrd="0" presId="urn:microsoft.com/office/officeart/2005/8/layout/hList7"/>
    <dgm:cxn modelId="{B719B340-0A89-4CE8-99EB-BF1028BB975F}" type="presOf" srcId="{6E70E0C6-678E-468B-97F5-11516792FCD3}" destId="{A2E7938F-AD63-49A0-8E48-29921F48677C}" srcOrd="0" destOrd="0" presId="urn:microsoft.com/office/officeart/2005/8/layout/hList7"/>
    <dgm:cxn modelId="{7F2CFC48-B9A5-493D-8294-DF4AE76C6C58}" type="presOf" srcId="{916E63AA-679C-438F-AB43-BE7299038822}" destId="{0E5F161C-B156-44AE-8201-2CA51C419C4B}" srcOrd="0" destOrd="0" presId="urn:microsoft.com/office/officeart/2005/8/layout/hList7"/>
    <dgm:cxn modelId="{CB50FE48-7310-4118-9AE0-68DF03AB7F36}" srcId="{49A57A2D-FB6C-44D5-853A-32ED28766BDF}" destId="{7C2932BD-CFA4-402A-9DFF-6F6B068D0FD4}" srcOrd="1" destOrd="0" parTransId="{AC10C867-F20E-4AA6-AE22-4914D2D616CD}" sibTransId="{69698112-D093-4280-9394-E1DDA6493926}"/>
    <dgm:cxn modelId="{243DE64B-681C-4A40-9E9E-31B18FD7F915}" type="presOf" srcId="{6E70E0C6-678E-468B-97F5-11516792FCD3}" destId="{FA99CACB-AFBE-458B-A51D-470DA73435E4}" srcOrd="1" destOrd="0" presId="urn:microsoft.com/office/officeart/2005/8/layout/hList7"/>
    <dgm:cxn modelId="{5217AA71-2603-4474-ADFB-AB63F1986FA9}" type="presOf" srcId="{E3E3A0BA-26D9-4BB2-AB60-4D88BCE9DF14}" destId="{92803497-6535-4795-97DA-54196A5FE0FD}" srcOrd="0" destOrd="0" presId="urn:microsoft.com/office/officeart/2005/8/layout/hList7"/>
    <dgm:cxn modelId="{175F3B58-59C8-42B5-8C11-2B90B69A7875}" type="presOf" srcId="{7C2932BD-CFA4-402A-9DFF-6F6B068D0FD4}" destId="{F58FDCD5-D019-4902-9181-E7128B402FCB}" srcOrd="1" destOrd="0" presId="urn:microsoft.com/office/officeart/2005/8/layout/hList7"/>
    <dgm:cxn modelId="{169E2480-27CF-4B44-9E20-5B51D38D0531}" type="presOf" srcId="{69698112-D093-4280-9394-E1DDA6493926}" destId="{AE2C23D4-D3A7-4653-92D6-D85C46B4CC07}" srcOrd="0" destOrd="0" presId="urn:microsoft.com/office/officeart/2005/8/layout/hList7"/>
    <dgm:cxn modelId="{4EF50689-014A-4DD6-A7B7-C4FD078CBF0C}" srcId="{49A57A2D-FB6C-44D5-853A-32ED28766BDF}" destId="{6E70E0C6-678E-468B-97F5-11516792FCD3}" srcOrd="4" destOrd="0" parTransId="{7D82570F-FCE1-4183-9D2E-0BE7F55A0B55}" sibTransId="{EE729014-1955-491C-A375-0CD486BCAF63}"/>
    <dgm:cxn modelId="{541A1C9C-035B-4998-ACE9-74F9FAE93DC3}" srcId="{49A57A2D-FB6C-44D5-853A-32ED28766BDF}" destId="{999F66E0-1F35-44B3-9653-7D5CDD27ABE5}" srcOrd="3" destOrd="0" parTransId="{3CE41D7D-AB52-41EA-A93B-5BC8C141F0A3}" sibTransId="{CACCA1F2-2C4B-461B-B555-6FA8A01173C8}"/>
    <dgm:cxn modelId="{512A76B6-59A2-4CD1-9D38-9FC83764CF31}" type="presOf" srcId="{C6850648-116F-4537-B6CC-07BD11AAA24A}" destId="{F1DD06E6-8966-48BF-B716-EB49D4922EDF}" srcOrd="1" destOrd="0" presId="urn:microsoft.com/office/officeart/2005/8/layout/hList7"/>
    <dgm:cxn modelId="{E2B5AABB-82A7-4D91-A5BD-85741978FD8B}" type="presOf" srcId="{916E63AA-679C-438F-AB43-BE7299038822}" destId="{F2A26520-0F8D-4CC9-B996-E647ECAF719F}" srcOrd="1" destOrd="0" presId="urn:microsoft.com/office/officeart/2005/8/layout/hList7"/>
    <dgm:cxn modelId="{C86855C1-9C4A-4A09-A505-073CC58A6545}" srcId="{49A57A2D-FB6C-44D5-853A-32ED28766BDF}" destId="{916E63AA-679C-438F-AB43-BE7299038822}" srcOrd="0" destOrd="0" parTransId="{337F2504-A88D-4DA3-8B24-DE14CE383E71}" sibTransId="{E3E3A0BA-26D9-4BB2-AB60-4D88BCE9DF14}"/>
    <dgm:cxn modelId="{3FD91EC8-412F-4ACF-B2AD-CEBA64D754F4}" type="presOf" srcId="{CACCA1F2-2C4B-461B-B555-6FA8A01173C8}" destId="{A3DC618B-5444-470A-9AC9-64245C02BEB0}" srcOrd="0" destOrd="0" presId="urn:microsoft.com/office/officeart/2005/8/layout/hList7"/>
    <dgm:cxn modelId="{596DD3CE-00B1-4A32-94F2-A0EA7FF6CF59}" type="presOf" srcId="{FC5F3B2C-0F5A-453F-A016-951FE3DA20CB}" destId="{69812955-751B-42FF-8283-F3D49387EFF2}" srcOrd="0" destOrd="0" presId="urn:microsoft.com/office/officeart/2005/8/layout/hList7"/>
    <dgm:cxn modelId="{6B178ED7-C719-42B6-927A-BE786B2DBAC2}" type="presOf" srcId="{7C2932BD-CFA4-402A-9DFF-6F6B068D0FD4}" destId="{95390305-8D27-4A89-B870-2E3B6E710B0D}" srcOrd="0" destOrd="0" presId="urn:microsoft.com/office/officeart/2005/8/layout/hList7"/>
    <dgm:cxn modelId="{B9C7DEE9-DA6E-4B69-8A5F-4C7E5DEF95DF}" type="presOf" srcId="{999F66E0-1F35-44B3-9653-7D5CDD27ABE5}" destId="{38EC80EC-513D-4D02-8BDF-A1E983CFA74A}" srcOrd="1" destOrd="0" presId="urn:microsoft.com/office/officeart/2005/8/layout/hList7"/>
    <dgm:cxn modelId="{0D478319-F4A0-49B9-AA26-CF5497746E38}" type="presParOf" srcId="{BD631AD3-F71B-4C71-A859-10634DC43F22}" destId="{DC130EFA-E93C-48B3-AAFC-D81C7BA3F245}" srcOrd="0" destOrd="0" presId="urn:microsoft.com/office/officeart/2005/8/layout/hList7"/>
    <dgm:cxn modelId="{D1298348-4CD8-4B72-A407-B6B2B0F45ECD}" type="presParOf" srcId="{BD631AD3-F71B-4C71-A859-10634DC43F22}" destId="{4B7087BE-3E51-4E7B-BF31-C576BBB420D6}" srcOrd="1" destOrd="0" presId="urn:microsoft.com/office/officeart/2005/8/layout/hList7"/>
    <dgm:cxn modelId="{4D4DA77A-5DBF-42D0-BEDE-509984A3B2B6}" type="presParOf" srcId="{4B7087BE-3E51-4E7B-BF31-C576BBB420D6}" destId="{39BF1943-39C8-482D-91C0-59667830AD68}" srcOrd="0" destOrd="0" presId="urn:microsoft.com/office/officeart/2005/8/layout/hList7"/>
    <dgm:cxn modelId="{47A3B221-9C4C-49AE-894A-5F152E3E7D2B}" type="presParOf" srcId="{39BF1943-39C8-482D-91C0-59667830AD68}" destId="{0E5F161C-B156-44AE-8201-2CA51C419C4B}" srcOrd="0" destOrd="0" presId="urn:microsoft.com/office/officeart/2005/8/layout/hList7"/>
    <dgm:cxn modelId="{BA04F9E2-CC44-4122-998D-59C7E33CF2C3}" type="presParOf" srcId="{39BF1943-39C8-482D-91C0-59667830AD68}" destId="{F2A26520-0F8D-4CC9-B996-E647ECAF719F}" srcOrd="1" destOrd="0" presId="urn:microsoft.com/office/officeart/2005/8/layout/hList7"/>
    <dgm:cxn modelId="{0A3C6143-DE04-4617-A0CE-A0B922E6A23B}" type="presParOf" srcId="{39BF1943-39C8-482D-91C0-59667830AD68}" destId="{2A0FBE8E-A611-4078-BDDA-AE1984C43B8B}" srcOrd="2" destOrd="0" presId="urn:microsoft.com/office/officeart/2005/8/layout/hList7"/>
    <dgm:cxn modelId="{63630505-EB2B-4180-B2AF-477566648174}" type="presParOf" srcId="{39BF1943-39C8-482D-91C0-59667830AD68}" destId="{F253F0E0-D6B2-4342-ABDB-AD9FB2F003CF}" srcOrd="3" destOrd="0" presId="urn:microsoft.com/office/officeart/2005/8/layout/hList7"/>
    <dgm:cxn modelId="{DBF44A6B-49A3-4180-8379-A5C5077872E3}" type="presParOf" srcId="{4B7087BE-3E51-4E7B-BF31-C576BBB420D6}" destId="{92803497-6535-4795-97DA-54196A5FE0FD}" srcOrd="1" destOrd="0" presId="urn:microsoft.com/office/officeart/2005/8/layout/hList7"/>
    <dgm:cxn modelId="{8728A0BC-7503-4537-8CB6-F2CA62597DCF}" type="presParOf" srcId="{4B7087BE-3E51-4E7B-BF31-C576BBB420D6}" destId="{9DCDCF41-D289-4956-9E85-BEB38BB8233B}" srcOrd="2" destOrd="0" presId="urn:microsoft.com/office/officeart/2005/8/layout/hList7"/>
    <dgm:cxn modelId="{CA8C7B8D-3667-4300-AC10-77F638F204ED}" type="presParOf" srcId="{9DCDCF41-D289-4956-9E85-BEB38BB8233B}" destId="{95390305-8D27-4A89-B870-2E3B6E710B0D}" srcOrd="0" destOrd="0" presId="urn:microsoft.com/office/officeart/2005/8/layout/hList7"/>
    <dgm:cxn modelId="{2AC19A66-71E2-484C-B13C-8A2047F2F280}" type="presParOf" srcId="{9DCDCF41-D289-4956-9E85-BEB38BB8233B}" destId="{F58FDCD5-D019-4902-9181-E7128B402FCB}" srcOrd="1" destOrd="0" presId="urn:microsoft.com/office/officeart/2005/8/layout/hList7"/>
    <dgm:cxn modelId="{0D4BBE45-BD9C-4475-B7A5-3018A6C4BD83}" type="presParOf" srcId="{9DCDCF41-D289-4956-9E85-BEB38BB8233B}" destId="{B8183621-2A74-4934-AA8F-11FD14B1544D}" srcOrd="2" destOrd="0" presId="urn:microsoft.com/office/officeart/2005/8/layout/hList7"/>
    <dgm:cxn modelId="{11439180-384B-4279-9B1F-82937954BB98}" type="presParOf" srcId="{9DCDCF41-D289-4956-9E85-BEB38BB8233B}" destId="{9C3EAF7F-E767-4901-B4FA-BC6915634D5E}" srcOrd="3" destOrd="0" presId="urn:microsoft.com/office/officeart/2005/8/layout/hList7"/>
    <dgm:cxn modelId="{6874DEC9-3E3A-4110-B8DD-C7F9D0A15A59}" type="presParOf" srcId="{4B7087BE-3E51-4E7B-BF31-C576BBB420D6}" destId="{AE2C23D4-D3A7-4653-92D6-D85C46B4CC07}" srcOrd="3" destOrd="0" presId="urn:microsoft.com/office/officeart/2005/8/layout/hList7"/>
    <dgm:cxn modelId="{77A519DA-BC67-4CD1-97BA-F48DC24ECA9D}" type="presParOf" srcId="{4B7087BE-3E51-4E7B-BF31-C576BBB420D6}" destId="{DA14EC25-889A-4115-93FC-0F2AC99D62E2}" srcOrd="4" destOrd="0" presId="urn:microsoft.com/office/officeart/2005/8/layout/hList7"/>
    <dgm:cxn modelId="{785CEE68-EDDC-474B-A5D6-EACAB3D5D950}" type="presParOf" srcId="{DA14EC25-889A-4115-93FC-0F2AC99D62E2}" destId="{785E1A89-3A3C-4616-845B-202BA5E8F27C}" srcOrd="0" destOrd="0" presId="urn:microsoft.com/office/officeart/2005/8/layout/hList7"/>
    <dgm:cxn modelId="{168A01B8-A323-44C6-A57D-60653CED8F88}" type="presParOf" srcId="{DA14EC25-889A-4115-93FC-0F2AC99D62E2}" destId="{F1DD06E6-8966-48BF-B716-EB49D4922EDF}" srcOrd="1" destOrd="0" presId="urn:microsoft.com/office/officeart/2005/8/layout/hList7"/>
    <dgm:cxn modelId="{1B19D87C-1CEA-474B-9299-407C48ECE4B2}" type="presParOf" srcId="{DA14EC25-889A-4115-93FC-0F2AC99D62E2}" destId="{138E6D76-7D1C-4A78-ACCA-E918C89A13E3}" srcOrd="2" destOrd="0" presId="urn:microsoft.com/office/officeart/2005/8/layout/hList7"/>
    <dgm:cxn modelId="{2D200C5B-CBEA-4BD3-9F7E-0C3E0FD7337C}" type="presParOf" srcId="{DA14EC25-889A-4115-93FC-0F2AC99D62E2}" destId="{B09B86FC-E03A-428E-A908-4AC62F38829C}" srcOrd="3" destOrd="0" presId="urn:microsoft.com/office/officeart/2005/8/layout/hList7"/>
    <dgm:cxn modelId="{775B6FCC-9E64-4F4A-A0F2-0206B21F0A5F}" type="presParOf" srcId="{4B7087BE-3E51-4E7B-BF31-C576BBB420D6}" destId="{69812955-751B-42FF-8283-F3D49387EFF2}" srcOrd="5" destOrd="0" presId="urn:microsoft.com/office/officeart/2005/8/layout/hList7"/>
    <dgm:cxn modelId="{CA451A9A-7B1E-4519-9BBB-F46C6C31746F}" type="presParOf" srcId="{4B7087BE-3E51-4E7B-BF31-C576BBB420D6}" destId="{B3C71780-A5A1-4A2C-A9E7-96208EFE7C70}" srcOrd="6" destOrd="0" presId="urn:microsoft.com/office/officeart/2005/8/layout/hList7"/>
    <dgm:cxn modelId="{BA17A124-A186-4B85-B5DA-2EF845F6C398}" type="presParOf" srcId="{B3C71780-A5A1-4A2C-A9E7-96208EFE7C70}" destId="{A89A8F1A-36C1-4FE7-AB23-569291E06552}" srcOrd="0" destOrd="0" presId="urn:microsoft.com/office/officeart/2005/8/layout/hList7"/>
    <dgm:cxn modelId="{245C12BF-099F-4748-B922-58775612F69B}" type="presParOf" srcId="{B3C71780-A5A1-4A2C-A9E7-96208EFE7C70}" destId="{38EC80EC-513D-4D02-8BDF-A1E983CFA74A}" srcOrd="1" destOrd="0" presId="urn:microsoft.com/office/officeart/2005/8/layout/hList7"/>
    <dgm:cxn modelId="{46A0F0D2-08B0-427F-AA67-BDE17EA9457C}" type="presParOf" srcId="{B3C71780-A5A1-4A2C-A9E7-96208EFE7C70}" destId="{196B98B7-4D17-4DAD-B7D5-849EC7DFB878}" srcOrd="2" destOrd="0" presId="urn:microsoft.com/office/officeart/2005/8/layout/hList7"/>
    <dgm:cxn modelId="{D760AACD-C66C-4B69-B152-A62C6D557D7E}" type="presParOf" srcId="{B3C71780-A5A1-4A2C-A9E7-96208EFE7C70}" destId="{E5DD3C97-5DF0-45CE-B2F4-540D700E9E38}" srcOrd="3" destOrd="0" presId="urn:microsoft.com/office/officeart/2005/8/layout/hList7"/>
    <dgm:cxn modelId="{FD5CA6F7-8A72-4182-9B4E-38D6466F9590}" type="presParOf" srcId="{4B7087BE-3E51-4E7B-BF31-C576BBB420D6}" destId="{A3DC618B-5444-470A-9AC9-64245C02BEB0}" srcOrd="7" destOrd="0" presId="urn:microsoft.com/office/officeart/2005/8/layout/hList7"/>
    <dgm:cxn modelId="{153414FD-1490-423E-B1EC-C59D101609BD}" type="presParOf" srcId="{4B7087BE-3E51-4E7B-BF31-C576BBB420D6}" destId="{E64810AA-C393-45FB-B017-FC267A6D443C}" srcOrd="8" destOrd="0" presId="urn:microsoft.com/office/officeart/2005/8/layout/hList7"/>
    <dgm:cxn modelId="{8ED0782B-CB18-4479-8DF5-006AFEADA7C5}" type="presParOf" srcId="{E64810AA-C393-45FB-B017-FC267A6D443C}" destId="{A2E7938F-AD63-49A0-8E48-29921F48677C}" srcOrd="0" destOrd="0" presId="urn:microsoft.com/office/officeart/2005/8/layout/hList7"/>
    <dgm:cxn modelId="{12D89502-FC96-4CCA-856E-C8F78F4AE4E7}" type="presParOf" srcId="{E64810AA-C393-45FB-B017-FC267A6D443C}" destId="{FA99CACB-AFBE-458B-A51D-470DA73435E4}" srcOrd="1" destOrd="0" presId="urn:microsoft.com/office/officeart/2005/8/layout/hList7"/>
    <dgm:cxn modelId="{103E2A3E-E5DC-4A5C-8DED-07225A2A4BA7}" type="presParOf" srcId="{E64810AA-C393-45FB-B017-FC267A6D443C}" destId="{C74CC5D5-5750-459F-8653-C44704794923}" srcOrd="2" destOrd="0" presId="urn:microsoft.com/office/officeart/2005/8/layout/hList7"/>
    <dgm:cxn modelId="{14166430-4703-4C2C-BEC9-486992F0B0CC}" type="presParOf" srcId="{E64810AA-C393-45FB-B017-FC267A6D443C}" destId="{C0B9AF17-3A57-4675-A436-6639EDC49B3E}"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23C26A3E-1995-401F-BDAA-CF78A627E873}" type="doc">
      <dgm:prSet loTypeId="urn:microsoft.com/office/officeart/2005/8/layout/default" loCatId="list" qsTypeId="urn:microsoft.com/office/officeart/2005/8/quickstyle/simple5" qsCatId="simple" csTypeId="urn:microsoft.com/office/officeart/2005/8/colors/accent5_2" csCatId="accent5" phldr="1"/>
      <dgm:spPr/>
      <dgm:t>
        <a:bodyPr/>
        <a:lstStyle/>
        <a:p>
          <a:endParaRPr lang="en-US"/>
        </a:p>
      </dgm:t>
    </dgm:pt>
    <dgm:pt modelId="{5055667B-7DD9-4508-9BC3-5C4050656B50}">
      <dgm:prSet custT="1"/>
      <dgm:spPr/>
      <dgm:t>
        <a:bodyPr/>
        <a:lstStyle/>
        <a:p>
          <a:r>
            <a:rPr lang="en-US" sz="3200" b="0">
              <a:latin typeface="Montserrat" panose="00000500000000000000" pitchFamily="2" charset="0"/>
            </a:rPr>
            <a:t>Webinars</a:t>
          </a:r>
        </a:p>
      </dgm:t>
    </dgm:pt>
    <dgm:pt modelId="{F3F685AE-1DC2-4834-A8F7-8D32B78A319C}" type="parTrans" cxnId="{1A030EBD-D846-4782-A2B4-E9EB4E840870}">
      <dgm:prSet/>
      <dgm:spPr/>
      <dgm:t>
        <a:bodyPr/>
        <a:lstStyle/>
        <a:p>
          <a:endParaRPr lang="en-US"/>
        </a:p>
      </dgm:t>
    </dgm:pt>
    <dgm:pt modelId="{56578AAD-B7EC-4018-BC5F-7017C0F97266}" type="sibTrans" cxnId="{1A030EBD-D846-4782-A2B4-E9EB4E840870}">
      <dgm:prSet/>
      <dgm:spPr/>
      <dgm:t>
        <a:bodyPr/>
        <a:lstStyle/>
        <a:p>
          <a:endParaRPr lang="en-US"/>
        </a:p>
      </dgm:t>
    </dgm:pt>
    <dgm:pt modelId="{898D6C6B-11E0-4A2C-8E06-198B90A951AA}">
      <dgm:prSet phldrT="[Text]" custT="1"/>
      <dgm:spPr/>
      <dgm:t>
        <a:bodyPr/>
        <a:lstStyle/>
        <a:p>
          <a:r>
            <a:rPr lang="en-US" sz="3200" b="0">
              <a:latin typeface="Montserrat" panose="00000500000000000000" pitchFamily="2" charset="0"/>
            </a:rPr>
            <a:t>Training</a:t>
          </a:r>
        </a:p>
      </dgm:t>
    </dgm:pt>
    <dgm:pt modelId="{1A7EED3F-5522-4550-9C6D-9FD7E79726D0}" type="parTrans" cxnId="{C2AE6CB1-6FC8-4926-BDA4-3A1967C64EB4}">
      <dgm:prSet/>
      <dgm:spPr/>
      <dgm:t>
        <a:bodyPr/>
        <a:lstStyle/>
        <a:p>
          <a:endParaRPr lang="en-US"/>
        </a:p>
      </dgm:t>
    </dgm:pt>
    <dgm:pt modelId="{EE16AC64-7608-4CE2-8C23-C3BF32E3B73C}" type="sibTrans" cxnId="{C2AE6CB1-6FC8-4926-BDA4-3A1967C64EB4}">
      <dgm:prSet/>
      <dgm:spPr/>
      <dgm:t>
        <a:bodyPr/>
        <a:lstStyle/>
        <a:p>
          <a:endParaRPr lang="en-US"/>
        </a:p>
      </dgm:t>
    </dgm:pt>
    <dgm:pt modelId="{8CB3215E-7CEB-489E-B195-B2D02F627B3A}">
      <dgm:prSet custT="1"/>
      <dgm:spPr/>
      <dgm:t>
        <a:bodyPr/>
        <a:lstStyle/>
        <a:p>
          <a:r>
            <a:rPr lang="en-US" sz="3200" b="0">
              <a:latin typeface="Montserrat" panose="00000500000000000000" pitchFamily="2" charset="0"/>
            </a:rPr>
            <a:t>Resource documents</a:t>
          </a:r>
        </a:p>
      </dgm:t>
    </dgm:pt>
    <dgm:pt modelId="{A63C9EF5-5D46-42F8-80BE-74551E1CD9DA}" type="parTrans" cxnId="{97D18468-4563-454F-9FDD-1068FA6E314F}">
      <dgm:prSet/>
      <dgm:spPr/>
      <dgm:t>
        <a:bodyPr/>
        <a:lstStyle/>
        <a:p>
          <a:endParaRPr lang="en-US"/>
        </a:p>
      </dgm:t>
    </dgm:pt>
    <dgm:pt modelId="{30BF6074-E15A-48D7-A1A3-F1F52D7778AD}" type="sibTrans" cxnId="{97D18468-4563-454F-9FDD-1068FA6E314F}">
      <dgm:prSet/>
      <dgm:spPr/>
      <dgm:t>
        <a:bodyPr/>
        <a:lstStyle/>
        <a:p>
          <a:endParaRPr lang="en-US"/>
        </a:p>
      </dgm:t>
    </dgm:pt>
    <dgm:pt modelId="{D9731815-9903-444F-8123-9C502A01310F}">
      <dgm:prSet custT="1"/>
      <dgm:spPr/>
      <dgm:t>
        <a:bodyPr/>
        <a:lstStyle/>
        <a:p>
          <a:pPr algn="ctr"/>
          <a:r>
            <a:rPr lang="en-US" sz="3200" b="0">
              <a:latin typeface="Montserrat" panose="00000500000000000000" pitchFamily="2" charset="0"/>
            </a:rPr>
            <a:t>Group sessions</a:t>
          </a:r>
        </a:p>
      </dgm:t>
    </dgm:pt>
    <dgm:pt modelId="{C11575EA-A09E-4D4B-A60B-0D299968AAAE}" type="parTrans" cxnId="{338A8990-A864-40DA-B72D-D1D3877A3027}">
      <dgm:prSet/>
      <dgm:spPr/>
      <dgm:t>
        <a:bodyPr/>
        <a:lstStyle/>
        <a:p>
          <a:endParaRPr lang="en-US"/>
        </a:p>
      </dgm:t>
    </dgm:pt>
    <dgm:pt modelId="{CB872D05-9EEA-4A53-A623-C68FDC5AB6F0}" type="sibTrans" cxnId="{338A8990-A864-40DA-B72D-D1D3877A3027}">
      <dgm:prSet/>
      <dgm:spPr/>
      <dgm:t>
        <a:bodyPr/>
        <a:lstStyle/>
        <a:p>
          <a:endParaRPr lang="en-US"/>
        </a:p>
      </dgm:t>
    </dgm:pt>
    <dgm:pt modelId="{20772DD1-1FBD-4425-A6BC-55A55F8A7A3D}">
      <dgm:prSet phldrT="[Text]" custT="1"/>
      <dgm:spPr/>
      <dgm:t>
        <a:bodyPr/>
        <a:lstStyle/>
        <a:p>
          <a:pPr algn="ctr">
            <a:lnSpc>
              <a:spcPct val="90000"/>
            </a:lnSpc>
          </a:pPr>
          <a:r>
            <a:rPr lang="en-US" sz="3200" b="0">
              <a:latin typeface="Montserrat" panose="00000500000000000000" pitchFamily="2" charset="0"/>
            </a:rPr>
            <a:t>One-on-one support</a:t>
          </a:r>
        </a:p>
      </dgm:t>
    </dgm:pt>
    <dgm:pt modelId="{B011627B-44D2-4F3C-B555-E46924E2EFA9}" type="parTrans" cxnId="{56E30413-4CD8-4532-B17B-508EF2388543}">
      <dgm:prSet/>
      <dgm:spPr/>
      <dgm:t>
        <a:bodyPr/>
        <a:lstStyle/>
        <a:p>
          <a:endParaRPr lang="en-US"/>
        </a:p>
      </dgm:t>
    </dgm:pt>
    <dgm:pt modelId="{A23EBF84-2B7F-4D86-923E-7FA84599E9D2}" type="sibTrans" cxnId="{56E30413-4CD8-4532-B17B-508EF2388543}">
      <dgm:prSet/>
      <dgm:spPr/>
      <dgm:t>
        <a:bodyPr/>
        <a:lstStyle/>
        <a:p>
          <a:endParaRPr lang="en-US"/>
        </a:p>
      </dgm:t>
    </dgm:pt>
    <dgm:pt modelId="{81D708B4-956B-4742-8637-ED1C176225AB}" type="pres">
      <dgm:prSet presAssocID="{23C26A3E-1995-401F-BDAA-CF78A627E873}" presName="diagram" presStyleCnt="0">
        <dgm:presLayoutVars>
          <dgm:dir/>
          <dgm:resizeHandles val="exact"/>
        </dgm:presLayoutVars>
      </dgm:prSet>
      <dgm:spPr/>
    </dgm:pt>
    <dgm:pt modelId="{BC9DBA3C-BA50-4898-935F-760A92DDFC05}" type="pres">
      <dgm:prSet presAssocID="{20772DD1-1FBD-4425-A6BC-55A55F8A7A3D}" presName="node" presStyleLbl="node1" presStyleIdx="0" presStyleCnt="5">
        <dgm:presLayoutVars>
          <dgm:bulletEnabled val="1"/>
        </dgm:presLayoutVars>
      </dgm:prSet>
      <dgm:spPr/>
    </dgm:pt>
    <dgm:pt modelId="{1CD5E534-1992-45BA-AB28-FA4B1E5B93CF}" type="pres">
      <dgm:prSet presAssocID="{A23EBF84-2B7F-4D86-923E-7FA84599E9D2}" presName="sibTrans" presStyleCnt="0"/>
      <dgm:spPr/>
    </dgm:pt>
    <dgm:pt modelId="{6D4B6A2C-C684-4032-961B-F298C5A4B741}" type="pres">
      <dgm:prSet presAssocID="{D9731815-9903-444F-8123-9C502A01310F}" presName="node" presStyleLbl="node1" presStyleIdx="1" presStyleCnt="5">
        <dgm:presLayoutVars>
          <dgm:bulletEnabled val="1"/>
        </dgm:presLayoutVars>
      </dgm:prSet>
      <dgm:spPr/>
    </dgm:pt>
    <dgm:pt modelId="{89A04013-B3C3-4C5C-BCC1-AB208E08F85C}" type="pres">
      <dgm:prSet presAssocID="{CB872D05-9EEA-4A53-A623-C68FDC5AB6F0}" presName="sibTrans" presStyleCnt="0"/>
      <dgm:spPr/>
    </dgm:pt>
    <dgm:pt modelId="{19AEA176-C8F5-4E46-925D-7B522007EB8D}" type="pres">
      <dgm:prSet presAssocID="{8CB3215E-7CEB-489E-B195-B2D02F627B3A}" presName="node" presStyleLbl="node1" presStyleIdx="2" presStyleCnt="5">
        <dgm:presLayoutVars>
          <dgm:bulletEnabled val="1"/>
        </dgm:presLayoutVars>
      </dgm:prSet>
      <dgm:spPr/>
    </dgm:pt>
    <dgm:pt modelId="{9DD0EFF3-3B88-4CDC-99CD-2644FE78B6D5}" type="pres">
      <dgm:prSet presAssocID="{30BF6074-E15A-48D7-A1A3-F1F52D7778AD}" presName="sibTrans" presStyleCnt="0"/>
      <dgm:spPr/>
    </dgm:pt>
    <dgm:pt modelId="{A9F02351-F121-443C-8A64-90EF6B7A68DE}" type="pres">
      <dgm:prSet presAssocID="{5055667B-7DD9-4508-9BC3-5C4050656B50}" presName="node" presStyleLbl="node1" presStyleIdx="3" presStyleCnt="5">
        <dgm:presLayoutVars>
          <dgm:bulletEnabled val="1"/>
        </dgm:presLayoutVars>
      </dgm:prSet>
      <dgm:spPr/>
    </dgm:pt>
    <dgm:pt modelId="{6DB88CE1-CF20-4811-A364-60C9B2500672}" type="pres">
      <dgm:prSet presAssocID="{56578AAD-B7EC-4018-BC5F-7017C0F97266}" presName="sibTrans" presStyleCnt="0"/>
      <dgm:spPr/>
    </dgm:pt>
    <dgm:pt modelId="{47F07E5A-F792-4A9F-ABFF-A11CA5DFF27D}" type="pres">
      <dgm:prSet presAssocID="{898D6C6B-11E0-4A2C-8E06-198B90A951AA}" presName="node" presStyleLbl="node1" presStyleIdx="4" presStyleCnt="5">
        <dgm:presLayoutVars>
          <dgm:bulletEnabled val="1"/>
        </dgm:presLayoutVars>
      </dgm:prSet>
      <dgm:spPr/>
    </dgm:pt>
  </dgm:ptLst>
  <dgm:cxnLst>
    <dgm:cxn modelId="{56E30413-4CD8-4532-B17B-508EF2388543}" srcId="{23C26A3E-1995-401F-BDAA-CF78A627E873}" destId="{20772DD1-1FBD-4425-A6BC-55A55F8A7A3D}" srcOrd="0" destOrd="0" parTransId="{B011627B-44D2-4F3C-B555-E46924E2EFA9}" sibTransId="{A23EBF84-2B7F-4D86-923E-7FA84599E9D2}"/>
    <dgm:cxn modelId="{D5CF823D-655A-480A-9EDF-05577697F376}" type="presOf" srcId="{5055667B-7DD9-4508-9BC3-5C4050656B50}" destId="{A9F02351-F121-443C-8A64-90EF6B7A68DE}" srcOrd="0" destOrd="0" presId="urn:microsoft.com/office/officeart/2005/8/layout/default"/>
    <dgm:cxn modelId="{97D18468-4563-454F-9FDD-1068FA6E314F}" srcId="{23C26A3E-1995-401F-BDAA-CF78A627E873}" destId="{8CB3215E-7CEB-489E-B195-B2D02F627B3A}" srcOrd="2" destOrd="0" parTransId="{A63C9EF5-5D46-42F8-80BE-74551E1CD9DA}" sibTransId="{30BF6074-E15A-48D7-A1A3-F1F52D7778AD}"/>
    <dgm:cxn modelId="{D2D5526B-426C-4FE7-9071-A630669489A6}" type="presOf" srcId="{8CB3215E-7CEB-489E-B195-B2D02F627B3A}" destId="{19AEA176-C8F5-4E46-925D-7B522007EB8D}" srcOrd="0" destOrd="0" presId="urn:microsoft.com/office/officeart/2005/8/layout/default"/>
    <dgm:cxn modelId="{A71D0C8A-A069-4B6C-A2D0-8B42E0374A33}" type="presOf" srcId="{898D6C6B-11E0-4A2C-8E06-198B90A951AA}" destId="{47F07E5A-F792-4A9F-ABFF-A11CA5DFF27D}" srcOrd="0" destOrd="0" presId="urn:microsoft.com/office/officeart/2005/8/layout/default"/>
    <dgm:cxn modelId="{338A8990-A864-40DA-B72D-D1D3877A3027}" srcId="{23C26A3E-1995-401F-BDAA-CF78A627E873}" destId="{D9731815-9903-444F-8123-9C502A01310F}" srcOrd="1" destOrd="0" parTransId="{C11575EA-A09E-4D4B-A60B-0D299968AAAE}" sibTransId="{CB872D05-9EEA-4A53-A623-C68FDC5AB6F0}"/>
    <dgm:cxn modelId="{0B7F27A3-46E1-4DA6-89D1-F1149D2A95B3}" type="presOf" srcId="{20772DD1-1FBD-4425-A6BC-55A55F8A7A3D}" destId="{BC9DBA3C-BA50-4898-935F-760A92DDFC05}" srcOrd="0" destOrd="0" presId="urn:microsoft.com/office/officeart/2005/8/layout/default"/>
    <dgm:cxn modelId="{C2AE6CB1-6FC8-4926-BDA4-3A1967C64EB4}" srcId="{23C26A3E-1995-401F-BDAA-CF78A627E873}" destId="{898D6C6B-11E0-4A2C-8E06-198B90A951AA}" srcOrd="4" destOrd="0" parTransId="{1A7EED3F-5522-4550-9C6D-9FD7E79726D0}" sibTransId="{EE16AC64-7608-4CE2-8C23-C3BF32E3B73C}"/>
    <dgm:cxn modelId="{1A030EBD-D846-4782-A2B4-E9EB4E840870}" srcId="{23C26A3E-1995-401F-BDAA-CF78A627E873}" destId="{5055667B-7DD9-4508-9BC3-5C4050656B50}" srcOrd="3" destOrd="0" parTransId="{F3F685AE-1DC2-4834-A8F7-8D32B78A319C}" sibTransId="{56578AAD-B7EC-4018-BC5F-7017C0F97266}"/>
    <dgm:cxn modelId="{C0609EC8-8879-42BC-B77E-D1203F1A6863}" type="presOf" srcId="{23C26A3E-1995-401F-BDAA-CF78A627E873}" destId="{81D708B4-956B-4742-8637-ED1C176225AB}" srcOrd="0" destOrd="0" presId="urn:microsoft.com/office/officeart/2005/8/layout/default"/>
    <dgm:cxn modelId="{948F39FB-B9EB-473B-A0D5-E229DFBF198E}" type="presOf" srcId="{D9731815-9903-444F-8123-9C502A01310F}" destId="{6D4B6A2C-C684-4032-961B-F298C5A4B741}" srcOrd="0" destOrd="0" presId="urn:microsoft.com/office/officeart/2005/8/layout/default"/>
    <dgm:cxn modelId="{65DC1CF0-FB6A-4591-8E08-EE54D8C53476}" type="presParOf" srcId="{81D708B4-956B-4742-8637-ED1C176225AB}" destId="{BC9DBA3C-BA50-4898-935F-760A92DDFC05}" srcOrd="0" destOrd="0" presId="urn:microsoft.com/office/officeart/2005/8/layout/default"/>
    <dgm:cxn modelId="{0E26B650-34F0-4C69-92ED-CA133D99CD56}" type="presParOf" srcId="{81D708B4-956B-4742-8637-ED1C176225AB}" destId="{1CD5E534-1992-45BA-AB28-FA4B1E5B93CF}" srcOrd="1" destOrd="0" presId="urn:microsoft.com/office/officeart/2005/8/layout/default"/>
    <dgm:cxn modelId="{9779CD75-7934-4C25-821F-6AEAAAC13616}" type="presParOf" srcId="{81D708B4-956B-4742-8637-ED1C176225AB}" destId="{6D4B6A2C-C684-4032-961B-F298C5A4B741}" srcOrd="2" destOrd="0" presId="urn:microsoft.com/office/officeart/2005/8/layout/default"/>
    <dgm:cxn modelId="{597A0C5C-F640-4100-A75A-4AC3EA3569AF}" type="presParOf" srcId="{81D708B4-956B-4742-8637-ED1C176225AB}" destId="{89A04013-B3C3-4C5C-BCC1-AB208E08F85C}" srcOrd="3" destOrd="0" presId="urn:microsoft.com/office/officeart/2005/8/layout/default"/>
    <dgm:cxn modelId="{74CE72F4-12B8-4DAB-80F0-8AA6F46FE37E}" type="presParOf" srcId="{81D708B4-956B-4742-8637-ED1C176225AB}" destId="{19AEA176-C8F5-4E46-925D-7B522007EB8D}" srcOrd="4" destOrd="0" presId="urn:microsoft.com/office/officeart/2005/8/layout/default"/>
    <dgm:cxn modelId="{E0792EF0-9E0B-49F2-B866-51B408345F39}" type="presParOf" srcId="{81D708B4-956B-4742-8637-ED1C176225AB}" destId="{9DD0EFF3-3B88-4CDC-99CD-2644FE78B6D5}" srcOrd="5" destOrd="0" presId="urn:microsoft.com/office/officeart/2005/8/layout/default"/>
    <dgm:cxn modelId="{97B62443-5C6E-4FEA-B12F-60FC0905C930}" type="presParOf" srcId="{81D708B4-956B-4742-8637-ED1C176225AB}" destId="{A9F02351-F121-443C-8A64-90EF6B7A68DE}" srcOrd="6" destOrd="0" presId="urn:microsoft.com/office/officeart/2005/8/layout/default"/>
    <dgm:cxn modelId="{8A313EB1-0483-464C-9A5B-D2F49C715003}" type="presParOf" srcId="{81D708B4-956B-4742-8637-ED1C176225AB}" destId="{6DB88CE1-CF20-4811-A364-60C9B2500672}" srcOrd="7" destOrd="0" presId="urn:microsoft.com/office/officeart/2005/8/layout/default"/>
    <dgm:cxn modelId="{3BF5C82A-2876-4054-8040-860C4CEA3980}" type="presParOf" srcId="{81D708B4-956B-4742-8637-ED1C176225AB}" destId="{47F07E5A-F792-4A9F-ABFF-A11CA5DFF27D}"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8707B4B-9D32-46DE-8363-3DBB73A25B15}"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77B96A8A-BDD1-4887-804B-B05B228217E1}">
      <dgm:prSet phldrT="[Text]"/>
      <dgm:spPr/>
      <dgm:t>
        <a:bodyPr/>
        <a:lstStyle/>
        <a:p>
          <a:r>
            <a:rPr lang="en-US" b="1">
              <a:latin typeface="Montserrat" panose="00000500000000000000" pitchFamily="2" charset="0"/>
            </a:rPr>
            <a:t>Manage administrative processes</a:t>
          </a:r>
        </a:p>
      </dgm:t>
    </dgm:pt>
    <dgm:pt modelId="{F7CDEFC9-C66F-4815-818D-4955AEBDBD16}" type="parTrans" cxnId="{9DEB211B-F6C4-498F-B25F-6D026BF5B8AE}">
      <dgm:prSet/>
      <dgm:spPr/>
      <dgm:t>
        <a:bodyPr/>
        <a:lstStyle/>
        <a:p>
          <a:endParaRPr lang="en-US">
            <a:latin typeface="Montserrat" panose="00000500000000000000" pitchFamily="2" charset="0"/>
          </a:endParaRPr>
        </a:p>
      </dgm:t>
    </dgm:pt>
    <dgm:pt modelId="{4758D31E-FECA-418A-B612-3DAB54DAA004}" type="sibTrans" cxnId="{9DEB211B-F6C4-498F-B25F-6D026BF5B8AE}">
      <dgm:prSet/>
      <dgm:spPr/>
      <dgm:t>
        <a:bodyPr/>
        <a:lstStyle/>
        <a:p>
          <a:endParaRPr lang="en-US">
            <a:latin typeface="Montserrat" panose="00000500000000000000" pitchFamily="2" charset="0"/>
          </a:endParaRPr>
        </a:p>
      </dgm:t>
    </dgm:pt>
    <dgm:pt modelId="{C45586E6-2251-47A2-86F9-41BEF4B498FA}">
      <dgm:prSet phldrT="[Text]"/>
      <dgm:spPr/>
      <dgm:t>
        <a:bodyPr/>
        <a:lstStyle/>
        <a:p>
          <a:pPr>
            <a:lnSpc>
              <a:spcPct val="120000"/>
            </a:lnSpc>
            <a:spcBef>
              <a:spcPts val="300"/>
            </a:spcBef>
            <a:spcAft>
              <a:spcPts val="300"/>
            </a:spcAft>
          </a:pPr>
          <a:r>
            <a:rPr lang="en-US">
              <a:latin typeface="Montserrat"/>
              <a:cs typeface="Calibri"/>
            </a:rPr>
            <a:t>Grant specialists </a:t>
          </a:r>
          <a:r>
            <a:rPr lang="en-US">
              <a:solidFill>
                <a:schemeClr val="accent2"/>
              </a:solidFill>
              <a:latin typeface="Montserrat"/>
              <a:cs typeface="Calibri"/>
            </a:rPr>
            <a:t>administer the application and reporting processes </a:t>
          </a:r>
          <a:r>
            <a:rPr lang="en-US">
              <a:latin typeface="Montserrat"/>
              <a:cs typeface="Calibri"/>
            </a:rPr>
            <a:t>and </a:t>
          </a:r>
          <a:r>
            <a:rPr lang="en-US">
              <a:solidFill>
                <a:schemeClr val="accent2"/>
              </a:solidFill>
              <a:latin typeface="Montserrat"/>
              <a:cs typeface="Calibri"/>
            </a:rPr>
            <a:t>provide customer service</a:t>
          </a:r>
          <a:endParaRPr lang="en-US">
            <a:solidFill>
              <a:schemeClr val="accent2"/>
            </a:solidFill>
            <a:latin typeface="Montserrat" panose="00000500000000000000" pitchFamily="2" charset="0"/>
          </a:endParaRPr>
        </a:p>
      </dgm:t>
    </dgm:pt>
    <dgm:pt modelId="{BA878C2D-D387-4556-A37C-C0A6706D4192}" type="parTrans" cxnId="{681236B4-539A-4216-957D-2820A1FF070C}">
      <dgm:prSet/>
      <dgm:spPr/>
      <dgm:t>
        <a:bodyPr/>
        <a:lstStyle/>
        <a:p>
          <a:endParaRPr lang="en-US">
            <a:latin typeface="Montserrat" panose="00000500000000000000" pitchFamily="2" charset="0"/>
          </a:endParaRPr>
        </a:p>
      </dgm:t>
    </dgm:pt>
    <dgm:pt modelId="{0704D8F5-4BE6-4573-AAA1-52A9A95FA7FC}" type="sibTrans" cxnId="{681236B4-539A-4216-957D-2820A1FF070C}">
      <dgm:prSet/>
      <dgm:spPr/>
      <dgm:t>
        <a:bodyPr/>
        <a:lstStyle/>
        <a:p>
          <a:endParaRPr lang="en-US">
            <a:latin typeface="Montserrat" panose="00000500000000000000" pitchFamily="2" charset="0"/>
          </a:endParaRPr>
        </a:p>
      </dgm:t>
    </dgm:pt>
    <dgm:pt modelId="{9DBB316B-7D62-4FDB-A50C-271882AB8C2A}">
      <dgm:prSet/>
      <dgm:spPr/>
      <dgm:t>
        <a:bodyPr/>
        <a:lstStyle/>
        <a:p>
          <a:pPr>
            <a:lnSpc>
              <a:spcPct val="120000"/>
            </a:lnSpc>
            <a:spcBef>
              <a:spcPts val="300"/>
            </a:spcBef>
            <a:spcAft>
              <a:spcPts val="300"/>
            </a:spcAft>
          </a:pPr>
          <a:r>
            <a:rPr lang="en-US">
              <a:latin typeface="Montserrat"/>
              <a:cs typeface="Calibri"/>
            </a:rPr>
            <a:t>INCCRRA help desk </a:t>
          </a:r>
          <a:r>
            <a:rPr lang="en-US">
              <a:solidFill>
                <a:schemeClr val="accent2"/>
              </a:solidFill>
              <a:latin typeface="Montserrat"/>
              <a:cs typeface="Calibri"/>
            </a:rPr>
            <a:t>troubleshoots technical issues</a:t>
          </a:r>
          <a:r>
            <a:rPr lang="en-US">
              <a:latin typeface="Montserrat"/>
              <a:cs typeface="Calibri"/>
            </a:rPr>
            <a:t> and </a:t>
          </a:r>
          <a:r>
            <a:rPr lang="en-US">
              <a:solidFill>
                <a:schemeClr val="accent2"/>
              </a:solidFill>
              <a:latin typeface="Montserrat"/>
              <a:cs typeface="Calibri"/>
            </a:rPr>
            <a:t>answers basic grant questions</a:t>
          </a:r>
        </a:p>
      </dgm:t>
    </dgm:pt>
    <dgm:pt modelId="{E7F0FF86-751F-42CE-80F7-7B895513219B}" type="parTrans" cxnId="{B1D78668-BCFC-42BC-AEB2-D803A7E3ABE3}">
      <dgm:prSet/>
      <dgm:spPr/>
      <dgm:t>
        <a:bodyPr/>
        <a:lstStyle/>
        <a:p>
          <a:endParaRPr lang="en-US"/>
        </a:p>
      </dgm:t>
    </dgm:pt>
    <dgm:pt modelId="{2708EF61-AAB9-4E72-BE33-E3BD99877E73}" type="sibTrans" cxnId="{B1D78668-BCFC-42BC-AEB2-D803A7E3ABE3}">
      <dgm:prSet/>
      <dgm:spPr/>
      <dgm:t>
        <a:bodyPr/>
        <a:lstStyle/>
        <a:p>
          <a:endParaRPr lang="en-US"/>
        </a:p>
      </dgm:t>
    </dgm:pt>
    <dgm:pt modelId="{73508747-6E4C-4463-992C-8CEDE7A3F8CD}">
      <dgm:prSet phldrT="[Text]"/>
      <dgm:spPr/>
      <dgm:t>
        <a:bodyPr/>
        <a:lstStyle/>
        <a:p>
          <a:pPr>
            <a:lnSpc>
              <a:spcPct val="120000"/>
            </a:lnSpc>
            <a:spcBef>
              <a:spcPts val="300"/>
            </a:spcBef>
            <a:spcAft>
              <a:spcPts val="300"/>
            </a:spcAft>
          </a:pPr>
          <a:endParaRPr lang="en-US">
            <a:latin typeface="Montserrat" panose="00000500000000000000" pitchFamily="2" charset="0"/>
          </a:endParaRPr>
        </a:p>
      </dgm:t>
    </dgm:pt>
    <dgm:pt modelId="{60A392E2-4338-4BFD-8C22-6048333927FC}" type="parTrans" cxnId="{395687F9-EDE9-459D-A1EA-2694E904ADE2}">
      <dgm:prSet/>
      <dgm:spPr/>
      <dgm:t>
        <a:bodyPr/>
        <a:lstStyle/>
        <a:p>
          <a:endParaRPr lang="en-US"/>
        </a:p>
      </dgm:t>
    </dgm:pt>
    <dgm:pt modelId="{7ECFB5D2-962C-43CA-9C10-6AE9B4BCF324}" type="sibTrans" cxnId="{395687F9-EDE9-459D-A1EA-2694E904ADE2}">
      <dgm:prSet/>
      <dgm:spPr/>
      <dgm:t>
        <a:bodyPr/>
        <a:lstStyle/>
        <a:p>
          <a:endParaRPr lang="en-US"/>
        </a:p>
      </dgm:t>
    </dgm:pt>
    <dgm:pt modelId="{3CD5E1B8-026C-4E35-9A1A-737256086164}">
      <dgm:prSet/>
      <dgm:spPr/>
      <dgm:t>
        <a:bodyPr/>
        <a:lstStyle/>
        <a:p>
          <a:r>
            <a:rPr lang="en-US" b="1">
              <a:latin typeface="Montserrat" panose="00000500000000000000" pitchFamily="2" charset="0"/>
            </a:rPr>
            <a:t>Develop resources</a:t>
          </a:r>
          <a:endParaRPr lang="en-US" b="1">
            <a:latin typeface="Montserrat"/>
            <a:cs typeface="Calibri"/>
          </a:endParaRPr>
        </a:p>
      </dgm:t>
    </dgm:pt>
    <dgm:pt modelId="{A09DDE13-7A3E-446D-96BE-3735F18DA270}" type="parTrans" cxnId="{DEC31E6C-40CF-4522-92A3-7D65FDFF34A5}">
      <dgm:prSet/>
      <dgm:spPr/>
      <dgm:t>
        <a:bodyPr/>
        <a:lstStyle/>
        <a:p>
          <a:endParaRPr lang="en-US"/>
        </a:p>
      </dgm:t>
    </dgm:pt>
    <dgm:pt modelId="{5B0AFE54-AFF2-4983-8005-D41328F289D4}" type="sibTrans" cxnId="{DEC31E6C-40CF-4522-92A3-7D65FDFF34A5}">
      <dgm:prSet/>
      <dgm:spPr/>
      <dgm:t>
        <a:bodyPr/>
        <a:lstStyle/>
        <a:p>
          <a:endParaRPr lang="en-US"/>
        </a:p>
      </dgm:t>
    </dgm:pt>
    <dgm:pt modelId="{9966FC85-D982-4531-97D9-7936777267E9}">
      <dgm:prSet/>
      <dgm:spPr/>
      <dgm:t>
        <a:bodyPr/>
        <a:lstStyle/>
        <a:p>
          <a:pPr>
            <a:lnSpc>
              <a:spcPct val="120000"/>
            </a:lnSpc>
            <a:spcBef>
              <a:spcPts val="300"/>
            </a:spcBef>
            <a:spcAft>
              <a:spcPts val="300"/>
            </a:spcAft>
          </a:pPr>
          <a:r>
            <a:rPr lang="en-US">
              <a:latin typeface="Montserrat"/>
              <a:cs typeface="Calibri"/>
            </a:rPr>
            <a:t>Hire a dedicated Smart Start Workforce Grants Coordinator who </a:t>
          </a:r>
          <a:r>
            <a:rPr lang="en-US">
              <a:solidFill>
                <a:schemeClr val="accent2"/>
              </a:solidFill>
              <a:latin typeface="Montserrat"/>
              <a:cs typeface="Calibri"/>
            </a:rPr>
            <a:t>creates </a:t>
          </a:r>
          <a:r>
            <a:rPr lang="en-US" b="0" i="0">
              <a:solidFill>
                <a:schemeClr val="accent2"/>
              </a:solidFill>
              <a:effectLst/>
              <a:latin typeface="Montserrat"/>
            </a:rPr>
            <a:t>training and technical assistance materials </a:t>
          </a:r>
          <a:r>
            <a:rPr lang="en-US" b="0" i="0">
              <a:effectLst/>
              <a:latin typeface="Montserrat"/>
            </a:rPr>
            <a:t>for Smart Start Workforce Grants</a:t>
          </a:r>
          <a:endParaRPr lang="en-US">
            <a:latin typeface="Montserrat"/>
            <a:cs typeface="Calibri"/>
          </a:endParaRPr>
        </a:p>
      </dgm:t>
    </dgm:pt>
    <dgm:pt modelId="{9669A6EB-5870-4B6E-A87A-E4CF2EE22238}" type="parTrans" cxnId="{88D1E2D1-9963-41D5-BFCE-9AFDB954DC3B}">
      <dgm:prSet/>
      <dgm:spPr/>
      <dgm:t>
        <a:bodyPr/>
        <a:lstStyle/>
        <a:p>
          <a:endParaRPr lang="en-US"/>
        </a:p>
      </dgm:t>
    </dgm:pt>
    <dgm:pt modelId="{D0A8D2CF-B813-4861-A681-0581E13B154E}" type="sibTrans" cxnId="{88D1E2D1-9963-41D5-BFCE-9AFDB954DC3B}">
      <dgm:prSet/>
      <dgm:spPr/>
      <dgm:t>
        <a:bodyPr/>
        <a:lstStyle/>
        <a:p>
          <a:endParaRPr lang="en-US"/>
        </a:p>
      </dgm:t>
    </dgm:pt>
    <dgm:pt modelId="{06CE92D3-64B7-410A-BD9A-556614E2A4C8}">
      <dgm:prSet/>
      <dgm:spPr/>
      <dgm:t>
        <a:bodyPr/>
        <a:lstStyle/>
        <a:p>
          <a:pPr>
            <a:lnSpc>
              <a:spcPct val="120000"/>
            </a:lnSpc>
            <a:spcBef>
              <a:spcPts val="300"/>
            </a:spcBef>
            <a:spcAft>
              <a:spcPts val="300"/>
            </a:spcAft>
          </a:pPr>
          <a:r>
            <a:rPr lang="en-US">
              <a:solidFill>
                <a:schemeClr val="accent2"/>
              </a:solidFill>
              <a:latin typeface="Montserrat"/>
              <a:cs typeface="Calibri"/>
            </a:rPr>
            <a:t>Organize resource sharing </a:t>
          </a:r>
          <a:r>
            <a:rPr lang="en-US">
              <a:latin typeface="Montserrat"/>
              <a:cs typeface="Calibri"/>
            </a:rPr>
            <a:t>across CCR&amp;Rs </a:t>
          </a:r>
          <a:endParaRPr lang="en-US">
            <a:latin typeface="Montserrat" panose="00000500000000000000" pitchFamily="2" charset="0"/>
            <a:cs typeface="Calibri"/>
          </a:endParaRPr>
        </a:p>
      </dgm:t>
    </dgm:pt>
    <dgm:pt modelId="{C78FC825-B6A6-441C-9B8C-699DA99ED02A}" type="parTrans" cxnId="{92B792A2-85AB-4C84-96E4-FD6A10DFFB6B}">
      <dgm:prSet/>
      <dgm:spPr/>
      <dgm:t>
        <a:bodyPr/>
        <a:lstStyle/>
        <a:p>
          <a:endParaRPr lang="en-US"/>
        </a:p>
      </dgm:t>
    </dgm:pt>
    <dgm:pt modelId="{CAE62A95-66B7-4A22-A1FE-FC6A1187D777}" type="sibTrans" cxnId="{92B792A2-85AB-4C84-96E4-FD6A10DFFB6B}">
      <dgm:prSet/>
      <dgm:spPr/>
      <dgm:t>
        <a:bodyPr/>
        <a:lstStyle/>
        <a:p>
          <a:endParaRPr lang="en-US"/>
        </a:p>
      </dgm:t>
    </dgm:pt>
    <dgm:pt modelId="{F70B75FA-2B5F-4228-B9C8-3490228B2CF4}">
      <dgm:prSet/>
      <dgm:spPr/>
      <dgm:t>
        <a:bodyPr/>
        <a:lstStyle/>
        <a:p>
          <a:pPr>
            <a:lnSpc>
              <a:spcPct val="120000"/>
            </a:lnSpc>
            <a:spcBef>
              <a:spcPts val="300"/>
            </a:spcBef>
            <a:spcAft>
              <a:spcPts val="300"/>
            </a:spcAft>
          </a:pPr>
          <a:r>
            <a:rPr lang="en-US">
              <a:solidFill>
                <a:schemeClr val="accent2"/>
              </a:solidFill>
              <a:latin typeface="Montserrat"/>
              <a:cs typeface="Calibri"/>
            </a:rPr>
            <a:t>Communicate timely policy changes </a:t>
          </a:r>
          <a:r>
            <a:rPr lang="en-US">
              <a:latin typeface="Montserrat"/>
              <a:cs typeface="Calibri"/>
            </a:rPr>
            <a:t>with CCR&amp;Rs</a:t>
          </a:r>
        </a:p>
      </dgm:t>
    </dgm:pt>
    <dgm:pt modelId="{790F601F-6EB9-4EE6-88CD-37A3B015A030}" type="parTrans" cxnId="{C3DD10DE-871A-478E-BF24-94C628E7F931}">
      <dgm:prSet/>
      <dgm:spPr/>
      <dgm:t>
        <a:bodyPr/>
        <a:lstStyle/>
        <a:p>
          <a:endParaRPr lang="en-US"/>
        </a:p>
      </dgm:t>
    </dgm:pt>
    <dgm:pt modelId="{E571010A-4845-4491-BD76-1CDC8788FD94}" type="sibTrans" cxnId="{C3DD10DE-871A-478E-BF24-94C628E7F931}">
      <dgm:prSet/>
      <dgm:spPr/>
      <dgm:t>
        <a:bodyPr/>
        <a:lstStyle/>
        <a:p>
          <a:endParaRPr lang="en-US"/>
        </a:p>
      </dgm:t>
    </dgm:pt>
    <dgm:pt modelId="{59C81791-C5C5-40A2-83C0-C9BF3477A385}">
      <dgm:prSet/>
      <dgm:spPr/>
      <dgm:t>
        <a:bodyPr/>
        <a:lstStyle/>
        <a:p>
          <a:pPr>
            <a:lnSpc>
              <a:spcPct val="120000"/>
            </a:lnSpc>
            <a:spcBef>
              <a:spcPts val="300"/>
            </a:spcBef>
            <a:spcAft>
              <a:spcPts val="300"/>
            </a:spcAft>
          </a:pPr>
          <a:r>
            <a:rPr lang="en-US">
              <a:solidFill>
                <a:schemeClr val="accent2"/>
              </a:solidFill>
              <a:latin typeface="Montserrat"/>
              <a:cs typeface="Calibri"/>
            </a:rPr>
            <a:t>Answer questions from CCR&amp;Rs </a:t>
          </a:r>
          <a:r>
            <a:rPr lang="en-US">
              <a:latin typeface="Montserrat"/>
              <a:cs typeface="Calibri"/>
            </a:rPr>
            <a:t>about Smart Start Workforce Grants</a:t>
          </a:r>
        </a:p>
      </dgm:t>
    </dgm:pt>
    <dgm:pt modelId="{EE36BCB6-FB9A-48F2-8180-599731FBCFE4}" type="parTrans" cxnId="{90398F03-00A7-4553-96A1-ECBB6D2ED66E}">
      <dgm:prSet/>
      <dgm:spPr/>
      <dgm:t>
        <a:bodyPr/>
        <a:lstStyle/>
        <a:p>
          <a:endParaRPr lang="en-US"/>
        </a:p>
      </dgm:t>
    </dgm:pt>
    <dgm:pt modelId="{739CA606-250E-4177-BE7A-7CE0B8CB2A2D}" type="sibTrans" cxnId="{90398F03-00A7-4553-96A1-ECBB6D2ED66E}">
      <dgm:prSet/>
      <dgm:spPr/>
      <dgm:t>
        <a:bodyPr/>
        <a:lstStyle/>
        <a:p>
          <a:endParaRPr lang="en-US"/>
        </a:p>
      </dgm:t>
    </dgm:pt>
    <dgm:pt modelId="{60BF2907-CF69-4249-BC00-A0136FAD6FC3}" type="pres">
      <dgm:prSet presAssocID="{58707B4B-9D32-46DE-8363-3DBB73A25B15}" presName="Name0" presStyleCnt="0">
        <dgm:presLayoutVars>
          <dgm:dir/>
          <dgm:animLvl val="lvl"/>
          <dgm:resizeHandles val="exact"/>
        </dgm:presLayoutVars>
      </dgm:prSet>
      <dgm:spPr/>
    </dgm:pt>
    <dgm:pt modelId="{B339A442-AABD-4032-B81B-8BB2CFD96FC0}" type="pres">
      <dgm:prSet presAssocID="{77B96A8A-BDD1-4887-804B-B05B228217E1}" presName="composite" presStyleCnt="0"/>
      <dgm:spPr/>
    </dgm:pt>
    <dgm:pt modelId="{1DADC668-5A55-4DCF-B51C-F57A60529974}" type="pres">
      <dgm:prSet presAssocID="{77B96A8A-BDD1-4887-804B-B05B228217E1}" presName="parTx" presStyleLbl="alignNode1" presStyleIdx="0" presStyleCnt="2">
        <dgm:presLayoutVars>
          <dgm:chMax val="0"/>
          <dgm:chPref val="0"/>
          <dgm:bulletEnabled val="1"/>
        </dgm:presLayoutVars>
      </dgm:prSet>
      <dgm:spPr/>
    </dgm:pt>
    <dgm:pt modelId="{E39C008F-D4A0-4752-B36D-4FF3F8AF6D2C}" type="pres">
      <dgm:prSet presAssocID="{77B96A8A-BDD1-4887-804B-B05B228217E1}" presName="desTx" presStyleLbl="alignAccFollowNode1" presStyleIdx="0" presStyleCnt="2">
        <dgm:presLayoutVars>
          <dgm:bulletEnabled val="1"/>
        </dgm:presLayoutVars>
      </dgm:prSet>
      <dgm:spPr/>
    </dgm:pt>
    <dgm:pt modelId="{A77BA741-3CB7-4DF3-A87B-7BC5E4F1136C}" type="pres">
      <dgm:prSet presAssocID="{4758D31E-FECA-418A-B612-3DAB54DAA004}" presName="space" presStyleCnt="0"/>
      <dgm:spPr/>
    </dgm:pt>
    <dgm:pt modelId="{A609B265-69D1-4815-A650-041731D8C7D0}" type="pres">
      <dgm:prSet presAssocID="{3CD5E1B8-026C-4E35-9A1A-737256086164}" presName="composite" presStyleCnt="0"/>
      <dgm:spPr/>
    </dgm:pt>
    <dgm:pt modelId="{EDA4944B-A830-4C56-856F-664A6299B19E}" type="pres">
      <dgm:prSet presAssocID="{3CD5E1B8-026C-4E35-9A1A-737256086164}" presName="parTx" presStyleLbl="alignNode1" presStyleIdx="1" presStyleCnt="2">
        <dgm:presLayoutVars>
          <dgm:chMax val="0"/>
          <dgm:chPref val="0"/>
          <dgm:bulletEnabled val="1"/>
        </dgm:presLayoutVars>
      </dgm:prSet>
      <dgm:spPr/>
    </dgm:pt>
    <dgm:pt modelId="{1FECECCE-2B30-4607-B43D-D87EA57B2EEE}" type="pres">
      <dgm:prSet presAssocID="{3CD5E1B8-026C-4E35-9A1A-737256086164}" presName="desTx" presStyleLbl="alignAccFollowNode1" presStyleIdx="1" presStyleCnt="2">
        <dgm:presLayoutVars>
          <dgm:bulletEnabled val="1"/>
        </dgm:presLayoutVars>
      </dgm:prSet>
      <dgm:spPr/>
    </dgm:pt>
  </dgm:ptLst>
  <dgm:cxnLst>
    <dgm:cxn modelId="{90398F03-00A7-4553-96A1-ECBB6D2ED66E}" srcId="{3CD5E1B8-026C-4E35-9A1A-737256086164}" destId="{59C81791-C5C5-40A2-83C0-C9BF3477A385}" srcOrd="3" destOrd="0" parTransId="{EE36BCB6-FB9A-48F2-8180-599731FBCFE4}" sibTransId="{739CA606-250E-4177-BE7A-7CE0B8CB2A2D}"/>
    <dgm:cxn modelId="{5597700C-8D41-446A-BA34-E913DE8A1B3E}" type="presOf" srcId="{9966FC85-D982-4531-97D9-7936777267E9}" destId="{1FECECCE-2B30-4607-B43D-D87EA57B2EEE}" srcOrd="0" destOrd="0" presId="urn:microsoft.com/office/officeart/2005/8/layout/hList1"/>
    <dgm:cxn modelId="{D5BB8318-215F-4222-A805-F10EE2B2409C}" type="presOf" srcId="{C45586E6-2251-47A2-86F9-41BEF4B498FA}" destId="{E39C008F-D4A0-4752-B36D-4FF3F8AF6D2C}" srcOrd="0" destOrd="0" presId="urn:microsoft.com/office/officeart/2005/8/layout/hList1"/>
    <dgm:cxn modelId="{9DEB211B-F6C4-498F-B25F-6D026BF5B8AE}" srcId="{58707B4B-9D32-46DE-8363-3DBB73A25B15}" destId="{77B96A8A-BDD1-4887-804B-B05B228217E1}" srcOrd="0" destOrd="0" parTransId="{F7CDEFC9-C66F-4815-818D-4955AEBDBD16}" sibTransId="{4758D31E-FECA-418A-B612-3DAB54DAA004}"/>
    <dgm:cxn modelId="{B4D34545-8418-41EA-A10E-1D309F12E64E}" type="presOf" srcId="{06CE92D3-64B7-410A-BD9A-556614E2A4C8}" destId="{1FECECCE-2B30-4607-B43D-D87EA57B2EEE}" srcOrd="0" destOrd="1" presId="urn:microsoft.com/office/officeart/2005/8/layout/hList1"/>
    <dgm:cxn modelId="{1F923E47-5078-4DFF-A0A6-CE5C49EC7460}" type="presOf" srcId="{59C81791-C5C5-40A2-83C0-C9BF3477A385}" destId="{1FECECCE-2B30-4607-B43D-D87EA57B2EEE}" srcOrd="0" destOrd="3" presId="urn:microsoft.com/office/officeart/2005/8/layout/hList1"/>
    <dgm:cxn modelId="{B1D78668-BCFC-42BC-AEB2-D803A7E3ABE3}" srcId="{77B96A8A-BDD1-4887-804B-B05B228217E1}" destId="{9DBB316B-7D62-4FDB-A50C-271882AB8C2A}" srcOrd="2" destOrd="0" parTransId="{E7F0FF86-751F-42CE-80F7-7B895513219B}" sibTransId="{2708EF61-AAB9-4E72-BE33-E3BD99877E73}"/>
    <dgm:cxn modelId="{DEC31E6C-40CF-4522-92A3-7D65FDFF34A5}" srcId="{58707B4B-9D32-46DE-8363-3DBB73A25B15}" destId="{3CD5E1B8-026C-4E35-9A1A-737256086164}" srcOrd="1" destOrd="0" parTransId="{A09DDE13-7A3E-446D-96BE-3735F18DA270}" sibTransId="{5B0AFE54-AFF2-4983-8005-D41328F289D4}"/>
    <dgm:cxn modelId="{53A38597-8B2D-4763-8275-A7F9E63BFED2}" type="presOf" srcId="{3CD5E1B8-026C-4E35-9A1A-737256086164}" destId="{EDA4944B-A830-4C56-856F-664A6299B19E}" srcOrd="0" destOrd="0" presId="urn:microsoft.com/office/officeart/2005/8/layout/hList1"/>
    <dgm:cxn modelId="{92B792A2-85AB-4C84-96E4-FD6A10DFFB6B}" srcId="{3CD5E1B8-026C-4E35-9A1A-737256086164}" destId="{06CE92D3-64B7-410A-BD9A-556614E2A4C8}" srcOrd="1" destOrd="0" parTransId="{C78FC825-B6A6-441C-9B8C-699DA99ED02A}" sibTransId="{CAE62A95-66B7-4A22-A1FE-FC6A1187D777}"/>
    <dgm:cxn modelId="{3B87E3B1-8E52-442C-B395-7BD15E0E35C3}" type="presOf" srcId="{58707B4B-9D32-46DE-8363-3DBB73A25B15}" destId="{60BF2907-CF69-4249-BC00-A0136FAD6FC3}" srcOrd="0" destOrd="0" presId="urn:microsoft.com/office/officeart/2005/8/layout/hList1"/>
    <dgm:cxn modelId="{681236B4-539A-4216-957D-2820A1FF070C}" srcId="{77B96A8A-BDD1-4887-804B-B05B228217E1}" destId="{C45586E6-2251-47A2-86F9-41BEF4B498FA}" srcOrd="0" destOrd="0" parTransId="{BA878C2D-D387-4556-A37C-C0A6706D4192}" sibTransId="{0704D8F5-4BE6-4573-AAA1-52A9A95FA7FC}"/>
    <dgm:cxn modelId="{9001F0BE-E50B-489F-846F-7860266C070F}" type="presOf" srcId="{73508747-6E4C-4463-992C-8CEDE7A3F8CD}" destId="{E39C008F-D4A0-4752-B36D-4FF3F8AF6D2C}" srcOrd="0" destOrd="1" presId="urn:microsoft.com/office/officeart/2005/8/layout/hList1"/>
    <dgm:cxn modelId="{88D1E2D1-9963-41D5-BFCE-9AFDB954DC3B}" srcId="{3CD5E1B8-026C-4E35-9A1A-737256086164}" destId="{9966FC85-D982-4531-97D9-7936777267E9}" srcOrd="0" destOrd="0" parTransId="{9669A6EB-5870-4B6E-A87A-E4CF2EE22238}" sibTransId="{D0A8D2CF-B813-4861-A681-0581E13B154E}"/>
    <dgm:cxn modelId="{F215B9DD-D859-4B98-8036-06B18053FD65}" type="presOf" srcId="{F70B75FA-2B5F-4228-B9C8-3490228B2CF4}" destId="{1FECECCE-2B30-4607-B43D-D87EA57B2EEE}" srcOrd="0" destOrd="2" presId="urn:microsoft.com/office/officeart/2005/8/layout/hList1"/>
    <dgm:cxn modelId="{C3DD10DE-871A-478E-BF24-94C628E7F931}" srcId="{3CD5E1B8-026C-4E35-9A1A-737256086164}" destId="{F70B75FA-2B5F-4228-B9C8-3490228B2CF4}" srcOrd="2" destOrd="0" parTransId="{790F601F-6EB9-4EE6-88CD-37A3B015A030}" sibTransId="{E571010A-4845-4491-BD76-1CDC8788FD94}"/>
    <dgm:cxn modelId="{41487EE8-632E-4A41-825A-40B5E1D12AC2}" type="presOf" srcId="{9DBB316B-7D62-4FDB-A50C-271882AB8C2A}" destId="{E39C008F-D4A0-4752-B36D-4FF3F8AF6D2C}" srcOrd="0" destOrd="2" presId="urn:microsoft.com/office/officeart/2005/8/layout/hList1"/>
    <dgm:cxn modelId="{26C9BFE8-0FFF-4A6D-8C82-234484DE218D}" type="presOf" srcId="{77B96A8A-BDD1-4887-804B-B05B228217E1}" destId="{1DADC668-5A55-4DCF-B51C-F57A60529974}" srcOrd="0" destOrd="0" presId="urn:microsoft.com/office/officeart/2005/8/layout/hList1"/>
    <dgm:cxn modelId="{395687F9-EDE9-459D-A1EA-2694E904ADE2}" srcId="{77B96A8A-BDD1-4887-804B-B05B228217E1}" destId="{73508747-6E4C-4463-992C-8CEDE7A3F8CD}" srcOrd="1" destOrd="0" parTransId="{60A392E2-4338-4BFD-8C22-6048333927FC}" sibTransId="{7ECFB5D2-962C-43CA-9C10-6AE9B4BCF324}"/>
    <dgm:cxn modelId="{78FB3304-B78B-4B8C-A1C9-A830349A257D}" type="presParOf" srcId="{60BF2907-CF69-4249-BC00-A0136FAD6FC3}" destId="{B339A442-AABD-4032-B81B-8BB2CFD96FC0}" srcOrd="0" destOrd="0" presId="urn:microsoft.com/office/officeart/2005/8/layout/hList1"/>
    <dgm:cxn modelId="{39238724-8A60-4D01-814F-AB5E624E01B5}" type="presParOf" srcId="{B339A442-AABD-4032-B81B-8BB2CFD96FC0}" destId="{1DADC668-5A55-4DCF-B51C-F57A60529974}" srcOrd="0" destOrd="0" presId="urn:microsoft.com/office/officeart/2005/8/layout/hList1"/>
    <dgm:cxn modelId="{01F7E871-5327-43E9-A87E-724901D663B0}" type="presParOf" srcId="{B339A442-AABD-4032-B81B-8BB2CFD96FC0}" destId="{E39C008F-D4A0-4752-B36D-4FF3F8AF6D2C}" srcOrd="1" destOrd="0" presId="urn:microsoft.com/office/officeart/2005/8/layout/hList1"/>
    <dgm:cxn modelId="{99E980A8-1733-46BF-A490-65DE12616AEA}" type="presParOf" srcId="{60BF2907-CF69-4249-BC00-A0136FAD6FC3}" destId="{A77BA741-3CB7-4DF3-A87B-7BC5E4F1136C}" srcOrd="1" destOrd="0" presId="urn:microsoft.com/office/officeart/2005/8/layout/hList1"/>
    <dgm:cxn modelId="{D395BDE6-1EF2-4935-B6DF-A14E42FAE651}" type="presParOf" srcId="{60BF2907-CF69-4249-BC00-A0136FAD6FC3}" destId="{A609B265-69D1-4815-A650-041731D8C7D0}" srcOrd="2" destOrd="0" presId="urn:microsoft.com/office/officeart/2005/8/layout/hList1"/>
    <dgm:cxn modelId="{48A11FA1-D83F-4D9E-AA95-05CFCCF9E44F}" type="presParOf" srcId="{A609B265-69D1-4815-A650-041731D8C7D0}" destId="{EDA4944B-A830-4C56-856F-664A6299B19E}" srcOrd="0" destOrd="0" presId="urn:microsoft.com/office/officeart/2005/8/layout/hList1"/>
    <dgm:cxn modelId="{A7239411-1832-41D3-B742-C2DD044E1CFC}" type="presParOf" srcId="{A609B265-69D1-4815-A650-041731D8C7D0}" destId="{1FECECCE-2B30-4607-B43D-D87EA57B2EEE}"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5DD5AB4-6305-4A52-BA26-49FE9D3604B5}" type="doc">
      <dgm:prSet loTypeId="urn:diagrams.loki3.com/BracketList" loCatId="list" qsTypeId="urn:microsoft.com/office/officeart/2005/8/quickstyle/simple3" qsCatId="simple" csTypeId="urn:microsoft.com/office/officeart/2005/8/colors/accent1_1" csCatId="accent1" phldr="1"/>
      <dgm:spPr/>
      <dgm:t>
        <a:bodyPr/>
        <a:lstStyle/>
        <a:p>
          <a:endParaRPr lang="en-US"/>
        </a:p>
      </dgm:t>
    </dgm:pt>
    <dgm:pt modelId="{6E30DF8A-0288-4DEB-B03A-88AECD10323D}">
      <dgm:prSet custT="1"/>
      <dgm:spPr/>
      <dgm:t>
        <a:bodyPr/>
        <a:lstStyle/>
        <a:p>
          <a:pPr>
            <a:lnSpc>
              <a:spcPct val="120000"/>
            </a:lnSpc>
            <a:spcBef>
              <a:spcPts val="300"/>
            </a:spcBef>
            <a:spcAft>
              <a:spcPts val="300"/>
            </a:spcAft>
          </a:pPr>
          <a:r>
            <a:rPr lang="en-US" sz="1600">
              <a:latin typeface="Montserrat" panose="00000500000000000000" pitchFamily="2" charset="0"/>
              <a:cs typeface="Calibri"/>
            </a:rPr>
            <a:t>Identify and </a:t>
          </a:r>
          <a:r>
            <a:rPr lang="en-US" sz="1600" b="1">
              <a:solidFill>
                <a:schemeClr val="accent5">
                  <a:lumMod val="75000"/>
                </a:schemeClr>
              </a:solidFill>
              <a:latin typeface="Montserrat SemiBold" panose="00000700000000000000" pitchFamily="2" charset="0"/>
              <a:cs typeface="Calibri"/>
            </a:rPr>
            <a:t>share barriers to accessing Smart Start Workforce Grants</a:t>
          </a:r>
          <a:r>
            <a:rPr lang="en-US" sz="1600">
              <a:solidFill>
                <a:schemeClr val="accent5">
                  <a:lumMod val="75000"/>
                </a:schemeClr>
              </a:solidFill>
              <a:latin typeface="Montserrat SemiBold" panose="00000700000000000000" pitchFamily="2" charset="0"/>
              <a:cs typeface="Calibri"/>
            </a:rPr>
            <a:t> </a:t>
          </a:r>
          <a:r>
            <a:rPr lang="en-US" sz="1600">
              <a:latin typeface="Montserrat" panose="00000500000000000000" pitchFamily="2" charset="0"/>
              <a:cs typeface="Calibri"/>
            </a:rPr>
            <a:t>with INCCRRA to inform resource development</a:t>
          </a:r>
          <a:endParaRPr lang="en-US" sz="1600"/>
        </a:p>
      </dgm:t>
    </dgm:pt>
    <dgm:pt modelId="{085EA06A-3FBB-4070-A89E-5E65DC5A8C72}" type="parTrans" cxnId="{2990AEF8-CF44-4683-A2A8-6DB506CFD5A6}">
      <dgm:prSet/>
      <dgm:spPr/>
      <dgm:t>
        <a:bodyPr/>
        <a:lstStyle/>
        <a:p>
          <a:endParaRPr lang="en-US"/>
        </a:p>
      </dgm:t>
    </dgm:pt>
    <dgm:pt modelId="{9A791B4E-E960-4923-8FB4-CF00A2230D4D}" type="sibTrans" cxnId="{2990AEF8-CF44-4683-A2A8-6DB506CFD5A6}">
      <dgm:prSet/>
      <dgm:spPr/>
      <dgm:t>
        <a:bodyPr/>
        <a:lstStyle/>
        <a:p>
          <a:endParaRPr lang="en-US"/>
        </a:p>
      </dgm:t>
    </dgm:pt>
    <dgm:pt modelId="{7D7F72A2-17ED-4ABF-96FB-47DA6C1BE138}">
      <dgm:prSet phldrT="[Text]" custT="1"/>
      <dgm:spPr/>
      <dgm:t>
        <a:bodyPr/>
        <a:lstStyle/>
        <a:p>
          <a:pPr algn="l">
            <a:lnSpc>
              <a:spcPct val="120000"/>
            </a:lnSpc>
            <a:spcBef>
              <a:spcPts val="300"/>
            </a:spcBef>
            <a:spcAft>
              <a:spcPts val="300"/>
            </a:spcAft>
            <a:buFont typeface="Arial" panose="020B0604020202020204" pitchFamily="34" charset="0"/>
            <a:buChar char="•"/>
          </a:pPr>
          <a:r>
            <a:rPr lang="en-US" sz="1600" b="0" i="0">
              <a:effectLst/>
              <a:latin typeface="Montserrat" panose="00000500000000000000" pitchFamily="2" charset="0"/>
            </a:rPr>
            <a:t>Determine a staff member to be a </a:t>
          </a:r>
          <a:r>
            <a:rPr lang="en-US" sz="1600" b="1" i="0">
              <a:solidFill>
                <a:schemeClr val="accent5">
                  <a:lumMod val="75000"/>
                </a:schemeClr>
              </a:solidFill>
              <a:effectLst/>
              <a:latin typeface="Montserrat SemiBold" panose="00000700000000000000" pitchFamily="2" charset="0"/>
            </a:rPr>
            <a:t>“</a:t>
          </a:r>
          <a:r>
            <a:rPr lang="en-US" sz="1600" b="0" i="0">
              <a:solidFill>
                <a:schemeClr val="accent5">
                  <a:lumMod val="75000"/>
                </a:schemeClr>
              </a:solidFill>
              <a:effectLst/>
              <a:latin typeface="Montserrat SemiBold" panose="00000700000000000000" pitchFamily="2" charset="0"/>
            </a:rPr>
            <a:t>local expert” </a:t>
          </a:r>
          <a:r>
            <a:rPr lang="en-US" sz="1600" b="0" i="0">
              <a:effectLst/>
              <a:latin typeface="Montserrat" panose="00000500000000000000" pitchFamily="2" charset="0"/>
            </a:rPr>
            <a:t>to be a point of contact with INCCRRA, receive training on grantee support, </a:t>
          </a:r>
          <a:r>
            <a:rPr lang="en-US" sz="1600">
              <a:latin typeface="Montserrat" panose="00000500000000000000" pitchFamily="2" charset="0"/>
            </a:rPr>
            <a:t>and train other CCR&amp;R staff on Smart Start Workforce Grants</a:t>
          </a:r>
          <a:endParaRPr lang="en-US" sz="1600"/>
        </a:p>
      </dgm:t>
    </dgm:pt>
    <dgm:pt modelId="{85177D5F-FDAA-40D2-A198-920484017B86}" type="parTrans" cxnId="{1714A333-5244-4D68-B42E-0B1B536B8573}">
      <dgm:prSet/>
      <dgm:spPr/>
      <dgm:t>
        <a:bodyPr/>
        <a:lstStyle/>
        <a:p>
          <a:endParaRPr lang="en-US"/>
        </a:p>
      </dgm:t>
    </dgm:pt>
    <dgm:pt modelId="{978F8DEF-884A-489F-97E9-3592ECA589E3}" type="sibTrans" cxnId="{1714A333-5244-4D68-B42E-0B1B536B8573}">
      <dgm:prSet/>
      <dgm:spPr/>
      <dgm:t>
        <a:bodyPr/>
        <a:lstStyle/>
        <a:p>
          <a:endParaRPr lang="en-US"/>
        </a:p>
      </dgm:t>
    </dgm:pt>
    <dgm:pt modelId="{A829D9A6-DAA1-4301-BAEE-99B83BB1953D}">
      <dgm:prSet phldrT="[Text]" custT="1"/>
      <dgm:spPr/>
      <dgm:t>
        <a:bodyPr/>
        <a:lstStyle/>
        <a:p>
          <a:pPr algn="l">
            <a:buFont typeface="Arial" panose="020B0604020202020204" pitchFamily="34" charset="0"/>
            <a:buChar char="•"/>
          </a:pPr>
          <a:r>
            <a:rPr lang="en-US" sz="1600">
              <a:solidFill>
                <a:schemeClr val="tx2"/>
              </a:solidFill>
              <a:latin typeface="Montserrat SemiBold" panose="00000700000000000000" pitchFamily="2" charset="0"/>
            </a:rPr>
            <a:t>Coordinate across the ECE system</a:t>
          </a:r>
        </a:p>
      </dgm:t>
    </dgm:pt>
    <dgm:pt modelId="{88EF680B-B8A5-4483-8BD8-8A277CB60EE9}" type="parTrans" cxnId="{A25C511D-38DC-4DB9-AF35-5695238EE1CA}">
      <dgm:prSet/>
      <dgm:spPr/>
      <dgm:t>
        <a:bodyPr/>
        <a:lstStyle/>
        <a:p>
          <a:endParaRPr lang="en-US"/>
        </a:p>
      </dgm:t>
    </dgm:pt>
    <dgm:pt modelId="{44664818-569B-4029-9F26-DAEE334643D6}" type="sibTrans" cxnId="{A25C511D-38DC-4DB9-AF35-5695238EE1CA}">
      <dgm:prSet/>
      <dgm:spPr/>
      <dgm:t>
        <a:bodyPr/>
        <a:lstStyle/>
        <a:p>
          <a:endParaRPr lang="en-US"/>
        </a:p>
      </dgm:t>
    </dgm:pt>
    <dgm:pt modelId="{6AB9FD09-7B16-4EA0-945D-FEBC9252AB6C}">
      <dgm:prSet phldrT="[Text]" custT="1"/>
      <dgm:spPr/>
      <dgm:t>
        <a:bodyPr/>
        <a:lstStyle/>
        <a:p>
          <a:pPr>
            <a:lnSpc>
              <a:spcPct val="120000"/>
            </a:lnSpc>
            <a:spcBef>
              <a:spcPts val="300"/>
            </a:spcBef>
            <a:spcAft>
              <a:spcPts val="300"/>
            </a:spcAft>
            <a:buFont typeface="Arial" panose="020B0604020202020204" pitchFamily="34" charset="0"/>
            <a:buChar char="•"/>
          </a:pPr>
          <a:r>
            <a:rPr lang="en-US" sz="1600" b="1" i="0">
              <a:solidFill>
                <a:schemeClr val="tx2"/>
              </a:solidFill>
              <a:effectLst/>
              <a:latin typeface="Montserrat SemiBold" panose="00000700000000000000" pitchFamily="2" charset="0"/>
            </a:rPr>
            <a:t>Provide technical assistance</a:t>
          </a:r>
          <a:endParaRPr lang="en-US" sz="1600"/>
        </a:p>
      </dgm:t>
    </dgm:pt>
    <dgm:pt modelId="{63D49057-C862-498C-ABB7-0B74C0B3688C}" type="parTrans" cxnId="{4E2910E6-65AF-4375-BA63-111D8DA69A1C}">
      <dgm:prSet/>
      <dgm:spPr/>
      <dgm:t>
        <a:bodyPr/>
        <a:lstStyle/>
        <a:p>
          <a:endParaRPr lang="en-US"/>
        </a:p>
      </dgm:t>
    </dgm:pt>
    <dgm:pt modelId="{27AC0AC9-A2D7-489F-9F05-2A8056A33761}" type="sibTrans" cxnId="{4E2910E6-65AF-4375-BA63-111D8DA69A1C}">
      <dgm:prSet/>
      <dgm:spPr/>
      <dgm:t>
        <a:bodyPr/>
        <a:lstStyle/>
        <a:p>
          <a:endParaRPr lang="en-US"/>
        </a:p>
      </dgm:t>
    </dgm:pt>
    <dgm:pt modelId="{15230C0F-CA58-490D-AD98-7FAFB7925C19}">
      <dgm:prSet custT="1"/>
      <dgm:spPr/>
      <dgm:t>
        <a:bodyPr/>
        <a:lstStyle/>
        <a:p>
          <a:pPr>
            <a:lnSpc>
              <a:spcPct val="120000"/>
            </a:lnSpc>
            <a:spcBef>
              <a:spcPts val="300"/>
            </a:spcBef>
            <a:spcAft>
              <a:spcPts val="300"/>
            </a:spcAft>
          </a:pPr>
          <a:r>
            <a:rPr lang="en-US" sz="1600">
              <a:latin typeface="Montserrat" panose="00000500000000000000" pitchFamily="2" charset="0"/>
            </a:rPr>
            <a:t>Share information about Smart Start Workforce Grants, support providers with </a:t>
          </a:r>
          <a:r>
            <a:rPr lang="en-US" sz="1600" b="1">
              <a:solidFill>
                <a:schemeClr val="accent5">
                  <a:lumMod val="75000"/>
                </a:schemeClr>
              </a:solidFill>
              <a:latin typeface="Montserrat SemiBold" panose="00000700000000000000" pitchFamily="2" charset="0"/>
            </a:rPr>
            <a:t>applications and reporting</a:t>
          </a:r>
          <a:r>
            <a:rPr lang="en-US" sz="1600">
              <a:solidFill>
                <a:schemeClr val="accent5">
                  <a:lumMod val="75000"/>
                </a:schemeClr>
              </a:solidFill>
              <a:latin typeface="Montserrat SemiBold" panose="00000700000000000000" pitchFamily="2" charset="0"/>
            </a:rPr>
            <a:t>, </a:t>
          </a:r>
          <a:r>
            <a:rPr lang="en-US" sz="1600">
              <a:latin typeface="Montserrat" panose="00000500000000000000" pitchFamily="2" charset="0"/>
            </a:rPr>
            <a:t>and provide </a:t>
          </a:r>
          <a:r>
            <a:rPr lang="en-US" sz="1600" b="0">
              <a:solidFill>
                <a:schemeClr val="accent5">
                  <a:lumMod val="75000"/>
                </a:schemeClr>
              </a:solidFill>
              <a:latin typeface="Montserrat SemiBold" panose="00000700000000000000" pitchFamily="2" charset="0"/>
            </a:rPr>
            <a:t>technical assistance </a:t>
          </a:r>
          <a:r>
            <a:rPr lang="en-US" sz="1600">
              <a:solidFill>
                <a:schemeClr val="tx1"/>
              </a:solidFill>
              <a:latin typeface="Montserrat" panose="00000500000000000000" pitchFamily="2" charset="0"/>
            </a:rPr>
            <a:t>on </a:t>
          </a:r>
          <a:r>
            <a:rPr lang="en-US" sz="1600">
              <a:latin typeface="Montserrat" panose="00000500000000000000" pitchFamily="2" charset="0"/>
            </a:rPr>
            <a:t>topics relevant to Smart Start Workforce Grants</a:t>
          </a:r>
          <a:r>
            <a:rPr lang="en-US" sz="1600" b="0" i="0">
              <a:effectLst/>
              <a:latin typeface="Montserrat" panose="00000500000000000000" pitchFamily="2" charset="0"/>
            </a:rPr>
            <a:t> </a:t>
          </a:r>
          <a:endParaRPr lang="en-US" sz="1600"/>
        </a:p>
      </dgm:t>
    </dgm:pt>
    <dgm:pt modelId="{45FD3194-4AF1-46A4-BE10-BF1C89B013E2}" type="parTrans" cxnId="{609863C9-3929-43B2-893A-440A7673B690}">
      <dgm:prSet/>
      <dgm:spPr/>
      <dgm:t>
        <a:bodyPr/>
        <a:lstStyle/>
        <a:p>
          <a:endParaRPr lang="en-US"/>
        </a:p>
      </dgm:t>
    </dgm:pt>
    <dgm:pt modelId="{F0267828-B8B6-46BD-842C-DEF46AB3CCB2}" type="sibTrans" cxnId="{609863C9-3929-43B2-893A-440A7673B690}">
      <dgm:prSet/>
      <dgm:spPr/>
      <dgm:t>
        <a:bodyPr/>
        <a:lstStyle/>
        <a:p>
          <a:endParaRPr lang="en-US"/>
        </a:p>
      </dgm:t>
    </dgm:pt>
    <dgm:pt modelId="{BFE8ECD4-A2C1-4037-97F5-DE93D4970890}">
      <dgm:prSet custT="1"/>
      <dgm:spPr/>
      <dgm:t>
        <a:bodyPr/>
        <a:lstStyle/>
        <a:p>
          <a:pPr>
            <a:lnSpc>
              <a:spcPct val="120000"/>
            </a:lnSpc>
            <a:spcBef>
              <a:spcPts val="300"/>
            </a:spcBef>
            <a:spcAft>
              <a:spcPts val="300"/>
            </a:spcAft>
          </a:pPr>
          <a:r>
            <a:rPr lang="en-US" sz="1600" b="1">
              <a:solidFill>
                <a:schemeClr val="accent5">
                  <a:lumMod val="75000"/>
                </a:schemeClr>
              </a:solidFill>
              <a:latin typeface="Montserrat SemiBold" panose="00000700000000000000" pitchFamily="2" charset="0"/>
              <a:cs typeface="Calibri"/>
            </a:rPr>
            <a:t>Build and maintain relationships</a:t>
          </a:r>
          <a:r>
            <a:rPr lang="en-US" sz="1600">
              <a:solidFill>
                <a:schemeClr val="accent5">
                  <a:lumMod val="75000"/>
                </a:schemeClr>
              </a:solidFill>
              <a:latin typeface="Montserrat SemiBold" panose="00000700000000000000" pitchFamily="2" charset="0"/>
              <a:cs typeface="Calibri"/>
            </a:rPr>
            <a:t> </a:t>
          </a:r>
          <a:r>
            <a:rPr lang="en-US" sz="1600">
              <a:latin typeface="Montserrat" panose="00000500000000000000" pitchFamily="2" charset="0"/>
              <a:cs typeface="Calibri"/>
            </a:rPr>
            <a:t>with programs involved in Smart Start Workforce Grants</a:t>
          </a:r>
          <a:endParaRPr lang="en-US" sz="1600"/>
        </a:p>
      </dgm:t>
    </dgm:pt>
    <dgm:pt modelId="{EC9AD5CD-CB3D-4012-A948-D43F4A987791}" type="parTrans" cxnId="{EBFF9BFF-C113-438F-BF55-BB4A3398F23A}">
      <dgm:prSet/>
      <dgm:spPr/>
      <dgm:t>
        <a:bodyPr/>
        <a:lstStyle/>
        <a:p>
          <a:endParaRPr lang="en-US"/>
        </a:p>
      </dgm:t>
    </dgm:pt>
    <dgm:pt modelId="{9EA2DF44-0541-49A2-BF09-EADE8AFB8E13}" type="sibTrans" cxnId="{EBFF9BFF-C113-438F-BF55-BB4A3398F23A}">
      <dgm:prSet/>
      <dgm:spPr/>
      <dgm:t>
        <a:bodyPr/>
        <a:lstStyle/>
        <a:p>
          <a:endParaRPr lang="en-US"/>
        </a:p>
      </dgm:t>
    </dgm:pt>
    <dgm:pt modelId="{E31831AE-3A74-45DA-B355-DFFE9ECDC1B7}" type="pres">
      <dgm:prSet presAssocID="{25DD5AB4-6305-4A52-BA26-49FE9D3604B5}" presName="Name0" presStyleCnt="0">
        <dgm:presLayoutVars>
          <dgm:dir/>
          <dgm:animLvl val="lvl"/>
          <dgm:resizeHandles val="exact"/>
        </dgm:presLayoutVars>
      </dgm:prSet>
      <dgm:spPr/>
    </dgm:pt>
    <dgm:pt modelId="{E7769650-5B67-4752-96F5-281A3EF75B19}" type="pres">
      <dgm:prSet presAssocID="{A829D9A6-DAA1-4301-BAEE-99B83BB1953D}" presName="linNode" presStyleCnt="0"/>
      <dgm:spPr/>
    </dgm:pt>
    <dgm:pt modelId="{52623654-5870-4389-B804-931334106FE2}" type="pres">
      <dgm:prSet presAssocID="{A829D9A6-DAA1-4301-BAEE-99B83BB1953D}" presName="parTx" presStyleLbl="revTx" presStyleIdx="0" presStyleCnt="2">
        <dgm:presLayoutVars>
          <dgm:chMax val="1"/>
          <dgm:bulletEnabled val="1"/>
        </dgm:presLayoutVars>
      </dgm:prSet>
      <dgm:spPr/>
    </dgm:pt>
    <dgm:pt modelId="{B0D10D90-25BA-4917-8BDF-D55C98445A1E}" type="pres">
      <dgm:prSet presAssocID="{A829D9A6-DAA1-4301-BAEE-99B83BB1953D}" presName="bracket" presStyleLbl="parChTrans1D1" presStyleIdx="0" presStyleCnt="2"/>
      <dgm:spPr/>
    </dgm:pt>
    <dgm:pt modelId="{9E2957B4-5128-4A85-AD6F-F28F314361CA}" type="pres">
      <dgm:prSet presAssocID="{A829D9A6-DAA1-4301-BAEE-99B83BB1953D}" presName="spH" presStyleCnt="0"/>
      <dgm:spPr/>
    </dgm:pt>
    <dgm:pt modelId="{757DD1ED-5601-49CD-B174-766D68524ECA}" type="pres">
      <dgm:prSet presAssocID="{A829D9A6-DAA1-4301-BAEE-99B83BB1953D}" presName="desTx" presStyleLbl="node1" presStyleIdx="0" presStyleCnt="2">
        <dgm:presLayoutVars>
          <dgm:bulletEnabled val="1"/>
        </dgm:presLayoutVars>
      </dgm:prSet>
      <dgm:spPr/>
    </dgm:pt>
    <dgm:pt modelId="{098E730E-3361-4602-8314-CE7813F80713}" type="pres">
      <dgm:prSet presAssocID="{44664818-569B-4029-9F26-DAEE334643D6}" presName="spV" presStyleCnt="0"/>
      <dgm:spPr/>
    </dgm:pt>
    <dgm:pt modelId="{DE9E00DA-7F38-4E3D-B826-4B49A492A9BF}" type="pres">
      <dgm:prSet presAssocID="{6AB9FD09-7B16-4EA0-945D-FEBC9252AB6C}" presName="linNode" presStyleCnt="0"/>
      <dgm:spPr/>
    </dgm:pt>
    <dgm:pt modelId="{600C2EA4-9BDE-4B7F-A506-7BE44CFB9741}" type="pres">
      <dgm:prSet presAssocID="{6AB9FD09-7B16-4EA0-945D-FEBC9252AB6C}" presName="parTx" presStyleLbl="revTx" presStyleIdx="1" presStyleCnt="2">
        <dgm:presLayoutVars>
          <dgm:chMax val="1"/>
          <dgm:bulletEnabled val="1"/>
        </dgm:presLayoutVars>
      </dgm:prSet>
      <dgm:spPr/>
    </dgm:pt>
    <dgm:pt modelId="{83E9DC04-36B1-4C39-98DF-C6506C7C8023}" type="pres">
      <dgm:prSet presAssocID="{6AB9FD09-7B16-4EA0-945D-FEBC9252AB6C}" presName="bracket" presStyleLbl="parChTrans1D1" presStyleIdx="1" presStyleCnt="2"/>
      <dgm:spPr/>
    </dgm:pt>
    <dgm:pt modelId="{1996DD94-D927-4715-A1DA-F1C7C7D4118A}" type="pres">
      <dgm:prSet presAssocID="{6AB9FD09-7B16-4EA0-945D-FEBC9252AB6C}" presName="spH" presStyleCnt="0"/>
      <dgm:spPr/>
    </dgm:pt>
    <dgm:pt modelId="{B9653E9E-DA4F-4037-B89E-C8C65818C3E1}" type="pres">
      <dgm:prSet presAssocID="{6AB9FD09-7B16-4EA0-945D-FEBC9252AB6C}" presName="desTx" presStyleLbl="node1" presStyleIdx="1" presStyleCnt="2">
        <dgm:presLayoutVars>
          <dgm:bulletEnabled val="1"/>
        </dgm:presLayoutVars>
      </dgm:prSet>
      <dgm:spPr/>
    </dgm:pt>
  </dgm:ptLst>
  <dgm:cxnLst>
    <dgm:cxn modelId="{A25C511D-38DC-4DB9-AF35-5695238EE1CA}" srcId="{25DD5AB4-6305-4A52-BA26-49FE9D3604B5}" destId="{A829D9A6-DAA1-4301-BAEE-99B83BB1953D}" srcOrd="0" destOrd="0" parTransId="{88EF680B-B8A5-4483-8BD8-8A277CB60EE9}" sibTransId="{44664818-569B-4029-9F26-DAEE334643D6}"/>
    <dgm:cxn modelId="{1714A333-5244-4D68-B42E-0B1B536B8573}" srcId="{A829D9A6-DAA1-4301-BAEE-99B83BB1953D}" destId="{7D7F72A2-17ED-4ABF-96FB-47DA6C1BE138}" srcOrd="0" destOrd="0" parTransId="{85177D5F-FDAA-40D2-A198-920484017B86}" sibTransId="{978F8DEF-884A-489F-97E9-3592ECA589E3}"/>
    <dgm:cxn modelId="{9D3D706D-D33E-4396-905D-CD715C303AF5}" type="presOf" srcId="{A829D9A6-DAA1-4301-BAEE-99B83BB1953D}" destId="{52623654-5870-4389-B804-931334106FE2}" srcOrd="0" destOrd="0" presId="urn:diagrams.loki3.com/BracketList"/>
    <dgm:cxn modelId="{C4E9D54D-BB6B-4AE8-B19A-C9BDF2517D00}" type="presOf" srcId="{6E30DF8A-0288-4DEB-B03A-88AECD10323D}" destId="{757DD1ED-5601-49CD-B174-766D68524ECA}" srcOrd="0" destOrd="1" presId="urn:diagrams.loki3.com/BracketList"/>
    <dgm:cxn modelId="{7A31E26F-4EB5-4466-9721-3B7CB6DD7A53}" type="presOf" srcId="{15230C0F-CA58-490D-AD98-7FAFB7925C19}" destId="{B9653E9E-DA4F-4037-B89E-C8C65818C3E1}" srcOrd="0" destOrd="0" presId="urn:diagrams.loki3.com/BracketList"/>
    <dgm:cxn modelId="{480F3190-13E6-48BC-B2D9-917117BD2E65}" type="presOf" srcId="{BFE8ECD4-A2C1-4037-97F5-DE93D4970890}" destId="{B9653E9E-DA4F-4037-B89E-C8C65818C3E1}" srcOrd="0" destOrd="1" presId="urn:diagrams.loki3.com/BracketList"/>
    <dgm:cxn modelId="{03B26393-BF0C-45BC-8E3C-E75E18BD31D6}" type="presOf" srcId="{25DD5AB4-6305-4A52-BA26-49FE9D3604B5}" destId="{E31831AE-3A74-45DA-B355-DFFE9ECDC1B7}" srcOrd="0" destOrd="0" presId="urn:diagrams.loki3.com/BracketList"/>
    <dgm:cxn modelId="{3144E9B5-8F4D-45AA-A909-79FE57F467D6}" type="presOf" srcId="{6AB9FD09-7B16-4EA0-945D-FEBC9252AB6C}" destId="{600C2EA4-9BDE-4B7F-A506-7BE44CFB9741}" srcOrd="0" destOrd="0" presId="urn:diagrams.loki3.com/BracketList"/>
    <dgm:cxn modelId="{609863C9-3929-43B2-893A-440A7673B690}" srcId="{6AB9FD09-7B16-4EA0-945D-FEBC9252AB6C}" destId="{15230C0F-CA58-490D-AD98-7FAFB7925C19}" srcOrd="0" destOrd="0" parTransId="{45FD3194-4AF1-46A4-BE10-BF1C89B013E2}" sibTransId="{F0267828-B8B6-46BD-842C-DEF46AB3CCB2}"/>
    <dgm:cxn modelId="{DD800AD5-5EC8-4A6D-B68F-ADEDB6C4E1CA}" type="presOf" srcId="{7D7F72A2-17ED-4ABF-96FB-47DA6C1BE138}" destId="{757DD1ED-5601-49CD-B174-766D68524ECA}" srcOrd="0" destOrd="0" presId="urn:diagrams.loki3.com/BracketList"/>
    <dgm:cxn modelId="{4E2910E6-65AF-4375-BA63-111D8DA69A1C}" srcId="{25DD5AB4-6305-4A52-BA26-49FE9D3604B5}" destId="{6AB9FD09-7B16-4EA0-945D-FEBC9252AB6C}" srcOrd="1" destOrd="0" parTransId="{63D49057-C862-498C-ABB7-0B74C0B3688C}" sibTransId="{27AC0AC9-A2D7-489F-9F05-2A8056A33761}"/>
    <dgm:cxn modelId="{2990AEF8-CF44-4683-A2A8-6DB506CFD5A6}" srcId="{A829D9A6-DAA1-4301-BAEE-99B83BB1953D}" destId="{6E30DF8A-0288-4DEB-B03A-88AECD10323D}" srcOrd="1" destOrd="0" parTransId="{085EA06A-3FBB-4070-A89E-5E65DC5A8C72}" sibTransId="{9A791B4E-E960-4923-8FB4-CF00A2230D4D}"/>
    <dgm:cxn modelId="{EBFF9BFF-C113-438F-BF55-BB4A3398F23A}" srcId="{6AB9FD09-7B16-4EA0-945D-FEBC9252AB6C}" destId="{BFE8ECD4-A2C1-4037-97F5-DE93D4970890}" srcOrd="1" destOrd="0" parTransId="{EC9AD5CD-CB3D-4012-A948-D43F4A987791}" sibTransId="{9EA2DF44-0541-49A2-BF09-EADE8AFB8E13}"/>
    <dgm:cxn modelId="{0D559C07-695B-43CA-A5BF-9E7E44DAB3CF}" type="presParOf" srcId="{E31831AE-3A74-45DA-B355-DFFE9ECDC1B7}" destId="{E7769650-5B67-4752-96F5-281A3EF75B19}" srcOrd="0" destOrd="0" presId="urn:diagrams.loki3.com/BracketList"/>
    <dgm:cxn modelId="{69A91709-B050-438D-A682-C66FDCD5560C}" type="presParOf" srcId="{E7769650-5B67-4752-96F5-281A3EF75B19}" destId="{52623654-5870-4389-B804-931334106FE2}" srcOrd="0" destOrd="0" presId="urn:diagrams.loki3.com/BracketList"/>
    <dgm:cxn modelId="{3A6C7E41-9AE2-4261-A57F-73C5C4CFA36F}" type="presParOf" srcId="{E7769650-5B67-4752-96F5-281A3EF75B19}" destId="{B0D10D90-25BA-4917-8BDF-D55C98445A1E}" srcOrd="1" destOrd="0" presId="urn:diagrams.loki3.com/BracketList"/>
    <dgm:cxn modelId="{045A76C2-EB8E-4966-8221-3F7EE01F72D7}" type="presParOf" srcId="{E7769650-5B67-4752-96F5-281A3EF75B19}" destId="{9E2957B4-5128-4A85-AD6F-F28F314361CA}" srcOrd="2" destOrd="0" presId="urn:diagrams.loki3.com/BracketList"/>
    <dgm:cxn modelId="{4B1B48FE-9754-43D7-9D36-8A5096138E7B}" type="presParOf" srcId="{E7769650-5B67-4752-96F5-281A3EF75B19}" destId="{757DD1ED-5601-49CD-B174-766D68524ECA}" srcOrd="3" destOrd="0" presId="urn:diagrams.loki3.com/BracketList"/>
    <dgm:cxn modelId="{57A9BAFC-D277-4B99-B52A-374AE71CE42D}" type="presParOf" srcId="{E31831AE-3A74-45DA-B355-DFFE9ECDC1B7}" destId="{098E730E-3361-4602-8314-CE7813F80713}" srcOrd="1" destOrd="0" presId="urn:diagrams.loki3.com/BracketList"/>
    <dgm:cxn modelId="{30609E32-C14C-4AD4-A215-38454AECD2E6}" type="presParOf" srcId="{E31831AE-3A74-45DA-B355-DFFE9ECDC1B7}" destId="{DE9E00DA-7F38-4E3D-B826-4B49A492A9BF}" srcOrd="2" destOrd="0" presId="urn:diagrams.loki3.com/BracketList"/>
    <dgm:cxn modelId="{58FB8DD7-08E4-4E52-8EEC-1CEE8D14358A}" type="presParOf" srcId="{DE9E00DA-7F38-4E3D-B826-4B49A492A9BF}" destId="{600C2EA4-9BDE-4B7F-A506-7BE44CFB9741}" srcOrd="0" destOrd="0" presId="urn:diagrams.loki3.com/BracketList"/>
    <dgm:cxn modelId="{2B277D26-1604-4AE7-8055-11D70DE907B2}" type="presParOf" srcId="{DE9E00DA-7F38-4E3D-B826-4B49A492A9BF}" destId="{83E9DC04-36B1-4C39-98DF-C6506C7C8023}" srcOrd="1" destOrd="0" presId="urn:diagrams.loki3.com/BracketList"/>
    <dgm:cxn modelId="{7C338F38-9C86-490E-ACF1-40926ACD178B}" type="presParOf" srcId="{DE9E00DA-7F38-4E3D-B826-4B49A492A9BF}" destId="{1996DD94-D927-4715-A1DA-F1C7C7D4118A}" srcOrd="2" destOrd="0" presId="urn:diagrams.loki3.com/BracketList"/>
    <dgm:cxn modelId="{DD5CABD8-F83E-41F5-BA8B-9F3BF63E1117}" type="presParOf" srcId="{DE9E00DA-7F38-4E3D-B826-4B49A492A9BF}" destId="{B9653E9E-DA4F-4037-B89E-C8C65818C3E1}" srcOrd="3" destOrd="0" presId="urn:diagrams.loki3.com/Bracke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C521A4F-2B88-46DE-8381-190495D138EF}" type="doc">
      <dgm:prSet loTypeId="urn:microsoft.com/office/officeart/2005/8/layout/vList3" loCatId="list" qsTypeId="urn:microsoft.com/office/officeart/2005/8/quickstyle/simple3" qsCatId="simple" csTypeId="urn:microsoft.com/office/officeart/2005/8/colors/accent1_1" csCatId="accent1" phldr="1"/>
      <dgm:spPr/>
      <dgm:t>
        <a:bodyPr/>
        <a:lstStyle/>
        <a:p>
          <a:endParaRPr lang="en-US"/>
        </a:p>
      </dgm:t>
    </dgm:pt>
    <dgm:pt modelId="{F6EED95E-6DEF-426F-BE6D-E434782B2C58}">
      <dgm:prSet phldrT="[Text]" custT="1"/>
      <dgm:spPr/>
      <dgm:t>
        <a:bodyPr/>
        <a:lstStyle/>
        <a:p>
          <a:pPr>
            <a:buFont typeface="Arial" panose="020B0604020202020204" pitchFamily="34" charset="0"/>
            <a:buChar char="•"/>
          </a:pPr>
          <a:r>
            <a:rPr lang="en-US" sz="1800">
              <a:latin typeface="Montserrat" panose="00000500000000000000" pitchFamily="2" charset="0"/>
            </a:rPr>
            <a:t>Empowering CCR&amp;Rs to design supports that meet the local needs of their community </a:t>
          </a:r>
          <a:endParaRPr lang="en-US" sz="1800"/>
        </a:p>
      </dgm:t>
    </dgm:pt>
    <dgm:pt modelId="{CAF47095-7879-4F85-A27B-24A4AB4D4EF0}" type="parTrans" cxnId="{136FEFAF-CBF5-4F92-A3E4-D51858E0C31A}">
      <dgm:prSet/>
      <dgm:spPr/>
      <dgm:t>
        <a:bodyPr/>
        <a:lstStyle/>
        <a:p>
          <a:endParaRPr lang="en-US"/>
        </a:p>
      </dgm:t>
    </dgm:pt>
    <dgm:pt modelId="{3B59E4AD-453B-44BB-B479-6DAC39869EB2}" type="sibTrans" cxnId="{136FEFAF-CBF5-4F92-A3E4-D51858E0C31A}">
      <dgm:prSet/>
      <dgm:spPr/>
      <dgm:t>
        <a:bodyPr/>
        <a:lstStyle/>
        <a:p>
          <a:endParaRPr lang="en-US"/>
        </a:p>
      </dgm:t>
    </dgm:pt>
    <dgm:pt modelId="{514C1273-C3D9-473B-9C25-28E08972F1D2}">
      <dgm:prSet custT="1"/>
      <dgm:spPr/>
      <dgm:t>
        <a:bodyPr/>
        <a:lstStyle/>
        <a:p>
          <a:r>
            <a:rPr lang="en-US" sz="1800">
              <a:latin typeface="Montserrat" panose="00000500000000000000" pitchFamily="2" charset="0"/>
            </a:rPr>
            <a:t>Creating feedback loops to understand barriers and address challenges so grants are accessible for providers</a:t>
          </a:r>
        </a:p>
      </dgm:t>
    </dgm:pt>
    <dgm:pt modelId="{762B01E5-D1FF-4B7D-9705-2A7B30BE4435}" type="parTrans" cxnId="{BB4FBFAF-0B59-47D0-8B35-F547004D682B}">
      <dgm:prSet/>
      <dgm:spPr/>
      <dgm:t>
        <a:bodyPr/>
        <a:lstStyle/>
        <a:p>
          <a:endParaRPr lang="en-US"/>
        </a:p>
      </dgm:t>
    </dgm:pt>
    <dgm:pt modelId="{06D32BF5-1D98-4D38-86DE-87768B39ECC4}" type="sibTrans" cxnId="{BB4FBFAF-0B59-47D0-8B35-F547004D682B}">
      <dgm:prSet/>
      <dgm:spPr/>
      <dgm:t>
        <a:bodyPr/>
        <a:lstStyle/>
        <a:p>
          <a:endParaRPr lang="en-US"/>
        </a:p>
      </dgm:t>
    </dgm:pt>
    <dgm:pt modelId="{6C0781C2-9A83-4C04-9D94-D45BA41EE798}">
      <dgm:prSet custT="1"/>
      <dgm:spPr/>
      <dgm:t>
        <a:bodyPr/>
        <a:lstStyle/>
        <a:p>
          <a:r>
            <a:rPr lang="en-US" sz="1800">
              <a:latin typeface="Montserrat" panose="00000500000000000000" pitchFamily="2" charset="0"/>
            </a:rPr>
            <a:t>Offering support in languages other than English, including Spanish</a:t>
          </a:r>
        </a:p>
      </dgm:t>
    </dgm:pt>
    <dgm:pt modelId="{6EE795DC-83F2-4EFD-AAE9-8853F7DB7A92}" type="parTrans" cxnId="{A65A0DFB-A157-49F3-8EBC-422B0AF6EC79}">
      <dgm:prSet/>
      <dgm:spPr/>
      <dgm:t>
        <a:bodyPr/>
        <a:lstStyle/>
        <a:p>
          <a:endParaRPr lang="en-US"/>
        </a:p>
      </dgm:t>
    </dgm:pt>
    <dgm:pt modelId="{AB34DB15-705C-45ED-8DC9-2CCE83CD488C}" type="sibTrans" cxnId="{A65A0DFB-A157-49F3-8EBC-422B0AF6EC79}">
      <dgm:prSet/>
      <dgm:spPr/>
      <dgm:t>
        <a:bodyPr/>
        <a:lstStyle/>
        <a:p>
          <a:endParaRPr lang="en-US"/>
        </a:p>
      </dgm:t>
    </dgm:pt>
    <dgm:pt modelId="{6CFE34B6-862A-4A52-98CE-89F723BB5D96}">
      <dgm:prSet custT="1"/>
      <dgm:spPr/>
      <dgm:t>
        <a:bodyPr/>
        <a:lstStyle/>
        <a:p>
          <a:r>
            <a:rPr lang="en-US" sz="1800">
              <a:latin typeface="Montserrat" panose="00000500000000000000" pitchFamily="2" charset="0"/>
            </a:rPr>
            <a:t>Developing technical assistance and resources unique to homes and center-based programs</a:t>
          </a:r>
        </a:p>
      </dgm:t>
    </dgm:pt>
    <dgm:pt modelId="{F3BD8C43-07D7-47EB-945A-D0698CB08F10}" type="parTrans" cxnId="{6EB6A67B-474B-4419-B79A-58857161640D}">
      <dgm:prSet/>
      <dgm:spPr/>
      <dgm:t>
        <a:bodyPr/>
        <a:lstStyle/>
        <a:p>
          <a:endParaRPr lang="en-US"/>
        </a:p>
      </dgm:t>
    </dgm:pt>
    <dgm:pt modelId="{98B9C0B0-CCF4-48DB-92CD-902270127805}" type="sibTrans" cxnId="{6EB6A67B-474B-4419-B79A-58857161640D}">
      <dgm:prSet/>
      <dgm:spPr/>
      <dgm:t>
        <a:bodyPr/>
        <a:lstStyle/>
        <a:p>
          <a:endParaRPr lang="en-US"/>
        </a:p>
      </dgm:t>
    </dgm:pt>
    <dgm:pt modelId="{D5B24014-12F2-4150-B068-07EA8B18F238}">
      <dgm:prSet custT="1"/>
      <dgm:spPr/>
      <dgm:t>
        <a:bodyPr/>
        <a:lstStyle/>
        <a:p>
          <a:r>
            <a:rPr lang="en-US" sz="1800">
              <a:latin typeface="Montserrat" panose="00000500000000000000" pitchFamily="2" charset="0"/>
            </a:rPr>
            <a:t>Collecting data for further decision-making in subsequent years</a:t>
          </a:r>
        </a:p>
      </dgm:t>
    </dgm:pt>
    <dgm:pt modelId="{74744E37-DEEC-43AE-B593-62E3ED7C1A66}" type="parTrans" cxnId="{85C74EF3-DDFC-45F4-AB66-487688939FFC}">
      <dgm:prSet/>
      <dgm:spPr/>
      <dgm:t>
        <a:bodyPr/>
        <a:lstStyle/>
        <a:p>
          <a:endParaRPr lang="en-US"/>
        </a:p>
      </dgm:t>
    </dgm:pt>
    <dgm:pt modelId="{5C806FD4-BFCB-44A2-BFF0-272F3ACF49CE}" type="sibTrans" cxnId="{85C74EF3-DDFC-45F4-AB66-487688939FFC}">
      <dgm:prSet/>
      <dgm:spPr/>
      <dgm:t>
        <a:bodyPr/>
        <a:lstStyle/>
        <a:p>
          <a:endParaRPr lang="en-US"/>
        </a:p>
      </dgm:t>
    </dgm:pt>
    <dgm:pt modelId="{C95DBCCB-6F85-4456-ABDA-9B0CB095B269}" type="pres">
      <dgm:prSet presAssocID="{BC521A4F-2B88-46DE-8381-190495D138EF}" presName="linearFlow" presStyleCnt="0">
        <dgm:presLayoutVars>
          <dgm:dir/>
          <dgm:resizeHandles val="exact"/>
        </dgm:presLayoutVars>
      </dgm:prSet>
      <dgm:spPr/>
    </dgm:pt>
    <dgm:pt modelId="{65C8E0F0-7D25-4FCF-A758-AB67963C16B7}" type="pres">
      <dgm:prSet presAssocID="{F6EED95E-6DEF-426F-BE6D-E434782B2C58}" presName="composite" presStyleCnt="0"/>
      <dgm:spPr/>
    </dgm:pt>
    <dgm:pt modelId="{0C59A266-011D-4373-AB9A-89339291AD3C}" type="pres">
      <dgm:prSet presAssocID="{F6EED95E-6DEF-426F-BE6D-E434782B2C58}" presName="imgShp" presStyleLbl="fgImgPlace1" presStyleIdx="0" presStyleCnt="5"/>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Group with solid fill"/>
        </a:ext>
      </dgm:extLst>
    </dgm:pt>
    <dgm:pt modelId="{4A503491-1CA6-49CD-968B-C271FFDA875D}" type="pres">
      <dgm:prSet presAssocID="{F6EED95E-6DEF-426F-BE6D-E434782B2C58}" presName="txShp" presStyleLbl="node1" presStyleIdx="0" presStyleCnt="5">
        <dgm:presLayoutVars>
          <dgm:bulletEnabled val="1"/>
        </dgm:presLayoutVars>
      </dgm:prSet>
      <dgm:spPr/>
    </dgm:pt>
    <dgm:pt modelId="{019731E5-6AB9-494C-A630-A3DFB0F6A7E8}" type="pres">
      <dgm:prSet presAssocID="{3B59E4AD-453B-44BB-B479-6DAC39869EB2}" presName="spacing" presStyleCnt="0"/>
      <dgm:spPr/>
    </dgm:pt>
    <dgm:pt modelId="{0DA22ECB-034A-4247-8229-88991FB321AC}" type="pres">
      <dgm:prSet presAssocID="{514C1273-C3D9-473B-9C25-28E08972F1D2}" presName="composite" presStyleCnt="0"/>
      <dgm:spPr/>
    </dgm:pt>
    <dgm:pt modelId="{84323F6A-65BC-464A-9747-2216B4FF2C42}" type="pres">
      <dgm:prSet presAssocID="{514C1273-C3D9-473B-9C25-28E08972F1D2}" presName="imgShp" presStyleLbl="fgImgPlace1" presStyleIdx="1" presStyleCnt="5"/>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Arrow circle with solid fill"/>
        </a:ext>
      </dgm:extLst>
    </dgm:pt>
    <dgm:pt modelId="{33F9D9A2-7CE7-40DF-B6A6-BCB4DC7FFDC1}" type="pres">
      <dgm:prSet presAssocID="{514C1273-C3D9-473B-9C25-28E08972F1D2}" presName="txShp" presStyleLbl="node1" presStyleIdx="1" presStyleCnt="5">
        <dgm:presLayoutVars>
          <dgm:bulletEnabled val="1"/>
        </dgm:presLayoutVars>
      </dgm:prSet>
      <dgm:spPr/>
    </dgm:pt>
    <dgm:pt modelId="{902EE606-7733-4A34-BE0B-8EFD508987DC}" type="pres">
      <dgm:prSet presAssocID="{06D32BF5-1D98-4D38-86DE-87768B39ECC4}" presName="spacing" presStyleCnt="0"/>
      <dgm:spPr/>
    </dgm:pt>
    <dgm:pt modelId="{5B6DC4DD-2A96-49B0-A654-80AC63CE167C}" type="pres">
      <dgm:prSet presAssocID="{6C0781C2-9A83-4C04-9D94-D45BA41EE798}" presName="composite" presStyleCnt="0"/>
      <dgm:spPr/>
    </dgm:pt>
    <dgm:pt modelId="{F746F598-31E1-453A-878F-A31B709A854B}" type="pres">
      <dgm:prSet presAssocID="{6C0781C2-9A83-4C04-9D94-D45BA41EE798}" presName="imgShp" presStyleLbl="fgImgPlac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Speech with solid fill"/>
        </a:ext>
      </dgm:extLst>
    </dgm:pt>
    <dgm:pt modelId="{28BDCAF1-FF71-476B-8182-AAE036C429BB}" type="pres">
      <dgm:prSet presAssocID="{6C0781C2-9A83-4C04-9D94-D45BA41EE798}" presName="txShp" presStyleLbl="node1" presStyleIdx="2" presStyleCnt="5">
        <dgm:presLayoutVars>
          <dgm:bulletEnabled val="1"/>
        </dgm:presLayoutVars>
      </dgm:prSet>
      <dgm:spPr/>
    </dgm:pt>
    <dgm:pt modelId="{904513E5-1E0C-4F39-B758-5A3C55A1AC27}" type="pres">
      <dgm:prSet presAssocID="{AB34DB15-705C-45ED-8DC9-2CCE83CD488C}" presName="spacing" presStyleCnt="0"/>
      <dgm:spPr/>
    </dgm:pt>
    <dgm:pt modelId="{A8102BEF-D4E3-409A-B313-EEAD7F6982C5}" type="pres">
      <dgm:prSet presAssocID="{6CFE34B6-862A-4A52-98CE-89F723BB5D96}" presName="composite" presStyleCnt="0"/>
      <dgm:spPr/>
    </dgm:pt>
    <dgm:pt modelId="{CD463FA6-1944-4EC8-8BBC-153465BD2CC8}" type="pres">
      <dgm:prSet presAssocID="{6CFE34B6-862A-4A52-98CE-89F723BB5D96}" presName="imgShp" presStyleLbl="fgImgPlac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House with solid fill"/>
        </a:ext>
      </dgm:extLst>
    </dgm:pt>
    <dgm:pt modelId="{0BF4400D-BE95-4786-B50B-DB62AB5A3CF9}" type="pres">
      <dgm:prSet presAssocID="{6CFE34B6-862A-4A52-98CE-89F723BB5D96}" presName="txShp" presStyleLbl="node1" presStyleIdx="3" presStyleCnt="5">
        <dgm:presLayoutVars>
          <dgm:bulletEnabled val="1"/>
        </dgm:presLayoutVars>
      </dgm:prSet>
      <dgm:spPr/>
    </dgm:pt>
    <dgm:pt modelId="{C6DE4152-5B10-4D94-A3C6-D9E3456A2054}" type="pres">
      <dgm:prSet presAssocID="{98B9C0B0-CCF4-48DB-92CD-902270127805}" presName="spacing" presStyleCnt="0"/>
      <dgm:spPr/>
    </dgm:pt>
    <dgm:pt modelId="{63D5E4CE-7B13-45BE-BE1A-0B1DED2560AD}" type="pres">
      <dgm:prSet presAssocID="{D5B24014-12F2-4150-B068-07EA8B18F238}" presName="composite" presStyleCnt="0"/>
      <dgm:spPr/>
    </dgm:pt>
    <dgm:pt modelId="{3ABE56BC-EAE0-47A4-B23D-9AF5979BB6D9}" type="pres">
      <dgm:prSet presAssocID="{D5B24014-12F2-4150-B068-07EA8B18F238}" presName="imgShp" presStyleLbl="fgImgPlac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Research with solid fill"/>
        </a:ext>
      </dgm:extLst>
    </dgm:pt>
    <dgm:pt modelId="{28A544B9-1D9F-467F-B1D9-88F7DD3BF4AD}" type="pres">
      <dgm:prSet presAssocID="{D5B24014-12F2-4150-B068-07EA8B18F238}" presName="txShp" presStyleLbl="node1" presStyleIdx="4" presStyleCnt="5">
        <dgm:presLayoutVars>
          <dgm:bulletEnabled val="1"/>
        </dgm:presLayoutVars>
      </dgm:prSet>
      <dgm:spPr/>
    </dgm:pt>
  </dgm:ptLst>
  <dgm:cxnLst>
    <dgm:cxn modelId="{963B1621-FB1E-4FF4-83A5-EE9705D8EAE5}" type="presOf" srcId="{6CFE34B6-862A-4A52-98CE-89F723BB5D96}" destId="{0BF4400D-BE95-4786-B50B-DB62AB5A3CF9}" srcOrd="0" destOrd="0" presId="urn:microsoft.com/office/officeart/2005/8/layout/vList3"/>
    <dgm:cxn modelId="{4348642A-566C-402C-9817-27C72F5DB517}" type="presOf" srcId="{6C0781C2-9A83-4C04-9D94-D45BA41EE798}" destId="{28BDCAF1-FF71-476B-8182-AAE036C429BB}" srcOrd="0" destOrd="0" presId="urn:microsoft.com/office/officeart/2005/8/layout/vList3"/>
    <dgm:cxn modelId="{DDE5FF3F-267C-479A-8B8C-D90933CCD021}" type="presOf" srcId="{F6EED95E-6DEF-426F-BE6D-E434782B2C58}" destId="{4A503491-1CA6-49CD-968B-C271FFDA875D}" srcOrd="0" destOrd="0" presId="urn:microsoft.com/office/officeart/2005/8/layout/vList3"/>
    <dgm:cxn modelId="{6EB6A67B-474B-4419-B79A-58857161640D}" srcId="{BC521A4F-2B88-46DE-8381-190495D138EF}" destId="{6CFE34B6-862A-4A52-98CE-89F723BB5D96}" srcOrd="3" destOrd="0" parTransId="{F3BD8C43-07D7-47EB-945A-D0698CB08F10}" sibTransId="{98B9C0B0-CCF4-48DB-92CD-902270127805}"/>
    <dgm:cxn modelId="{1585F18C-0753-4EE4-A4FC-36832714A02F}" type="presOf" srcId="{514C1273-C3D9-473B-9C25-28E08972F1D2}" destId="{33F9D9A2-7CE7-40DF-B6A6-BCB4DC7FFDC1}" srcOrd="0" destOrd="0" presId="urn:microsoft.com/office/officeart/2005/8/layout/vList3"/>
    <dgm:cxn modelId="{7513D18E-CAF1-4721-86F5-C46FAC0CA0DA}" type="presOf" srcId="{D5B24014-12F2-4150-B068-07EA8B18F238}" destId="{28A544B9-1D9F-467F-B1D9-88F7DD3BF4AD}" srcOrd="0" destOrd="0" presId="urn:microsoft.com/office/officeart/2005/8/layout/vList3"/>
    <dgm:cxn modelId="{BB4FBFAF-0B59-47D0-8B35-F547004D682B}" srcId="{BC521A4F-2B88-46DE-8381-190495D138EF}" destId="{514C1273-C3D9-473B-9C25-28E08972F1D2}" srcOrd="1" destOrd="0" parTransId="{762B01E5-D1FF-4B7D-9705-2A7B30BE4435}" sibTransId="{06D32BF5-1D98-4D38-86DE-87768B39ECC4}"/>
    <dgm:cxn modelId="{136FEFAF-CBF5-4F92-A3E4-D51858E0C31A}" srcId="{BC521A4F-2B88-46DE-8381-190495D138EF}" destId="{F6EED95E-6DEF-426F-BE6D-E434782B2C58}" srcOrd="0" destOrd="0" parTransId="{CAF47095-7879-4F85-A27B-24A4AB4D4EF0}" sibTransId="{3B59E4AD-453B-44BB-B479-6DAC39869EB2}"/>
    <dgm:cxn modelId="{96ECFABA-8FC0-4006-A59D-D99B1A226F59}" type="presOf" srcId="{BC521A4F-2B88-46DE-8381-190495D138EF}" destId="{C95DBCCB-6F85-4456-ABDA-9B0CB095B269}" srcOrd="0" destOrd="0" presId="urn:microsoft.com/office/officeart/2005/8/layout/vList3"/>
    <dgm:cxn modelId="{85C74EF3-DDFC-45F4-AB66-487688939FFC}" srcId="{BC521A4F-2B88-46DE-8381-190495D138EF}" destId="{D5B24014-12F2-4150-B068-07EA8B18F238}" srcOrd="4" destOrd="0" parTransId="{74744E37-DEEC-43AE-B593-62E3ED7C1A66}" sibTransId="{5C806FD4-BFCB-44A2-BFF0-272F3ACF49CE}"/>
    <dgm:cxn modelId="{A65A0DFB-A157-49F3-8EBC-422B0AF6EC79}" srcId="{BC521A4F-2B88-46DE-8381-190495D138EF}" destId="{6C0781C2-9A83-4C04-9D94-D45BA41EE798}" srcOrd="2" destOrd="0" parTransId="{6EE795DC-83F2-4EFD-AAE9-8853F7DB7A92}" sibTransId="{AB34DB15-705C-45ED-8DC9-2CCE83CD488C}"/>
    <dgm:cxn modelId="{46FD6125-228A-4CE8-A230-50B2D05BC312}" type="presParOf" srcId="{C95DBCCB-6F85-4456-ABDA-9B0CB095B269}" destId="{65C8E0F0-7D25-4FCF-A758-AB67963C16B7}" srcOrd="0" destOrd="0" presId="urn:microsoft.com/office/officeart/2005/8/layout/vList3"/>
    <dgm:cxn modelId="{BA6780E4-7986-4F31-B9E1-6B65B39BF1FC}" type="presParOf" srcId="{65C8E0F0-7D25-4FCF-A758-AB67963C16B7}" destId="{0C59A266-011D-4373-AB9A-89339291AD3C}" srcOrd="0" destOrd="0" presId="urn:microsoft.com/office/officeart/2005/8/layout/vList3"/>
    <dgm:cxn modelId="{35555CF1-8D8D-41DF-938F-520976926A0C}" type="presParOf" srcId="{65C8E0F0-7D25-4FCF-A758-AB67963C16B7}" destId="{4A503491-1CA6-49CD-968B-C271FFDA875D}" srcOrd="1" destOrd="0" presId="urn:microsoft.com/office/officeart/2005/8/layout/vList3"/>
    <dgm:cxn modelId="{C76F5C74-DE42-4F4D-B7A8-FD8198979DFD}" type="presParOf" srcId="{C95DBCCB-6F85-4456-ABDA-9B0CB095B269}" destId="{019731E5-6AB9-494C-A630-A3DFB0F6A7E8}" srcOrd="1" destOrd="0" presId="urn:microsoft.com/office/officeart/2005/8/layout/vList3"/>
    <dgm:cxn modelId="{09E5CEF2-E3CB-473C-A77F-427BABA365BE}" type="presParOf" srcId="{C95DBCCB-6F85-4456-ABDA-9B0CB095B269}" destId="{0DA22ECB-034A-4247-8229-88991FB321AC}" srcOrd="2" destOrd="0" presId="urn:microsoft.com/office/officeart/2005/8/layout/vList3"/>
    <dgm:cxn modelId="{A2527697-67C0-48EC-9FD3-64B603B446D6}" type="presParOf" srcId="{0DA22ECB-034A-4247-8229-88991FB321AC}" destId="{84323F6A-65BC-464A-9747-2216B4FF2C42}" srcOrd="0" destOrd="0" presId="urn:microsoft.com/office/officeart/2005/8/layout/vList3"/>
    <dgm:cxn modelId="{C1498CA4-A127-4FC7-9F8B-BCE718B02830}" type="presParOf" srcId="{0DA22ECB-034A-4247-8229-88991FB321AC}" destId="{33F9D9A2-7CE7-40DF-B6A6-BCB4DC7FFDC1}" srcOrd="1" destOrd="0" presId="urn:microsoft.com/office/officeart/2005/8/layout/vList3"/>
    <dgm:cxn modelId="{0E4769F7-757A-4AF6-A4D3-2A25658FC446}" type="presParOf" srcId="{C95DBCCB-6F85-4456-ABDA-9B0CB095B269}" destId="{902EE606-7733-4A34-BE0B-8EFD508987DC}" srcOrd="3" destOrd="0" presId="urn:microsoft.com/office/officeart/2005/8/layout/vList3"/>
    <dgm:cxn modelId="{F92C90A2-4D1D-4E2D-B5EF-40019C9897C1}" type="presParOf" srcId="{C95DBCCB-6F85-4456-ABDA-9B0CB095B269}" destId="{5B6DC4DD-2A96-49B0-A654-80AC63CE167C}" srcOrd="4" destOrd="0" presId="urn:microsoft.com/office/officeart/2005/8/layout/vList3"/>
    <dgm:cxn modelId="{12391078-C90B-413F-B989-AB6A2522B674}" type="presParOf" srcId="{5B6DC4DD-2A96-49B0-A654-80AC63CE167C}" destId="{F746F598-31E1-453A-878F-A31B709A854B}" srcOrd="0" destOrd="0" presId="urn:microsoft.com/office/officeart/2005/8/layout/vList3"/>
    <dgm:cxn modelId="{2FEBFA4F-3D4D-4502-AE60-ADDF87D98E0E}" type="presParOf" srcId="{5B6DC4DD-2A96-49B0-A654-80AC63CE167C}" destId="{28BDCAF1-FF71-476B-8182-AAE036C429BB}" srcOrd="1" destOrd="0" presId="urn:microsoft.com/office/officeart/2005/8/layout/vList3"/>
    <dgm:cxn modelId="{9D8E27E3-BF15-4256-A470-B8355CD6E033}" type="presParOf" srcId="{C95DBCCB-6F85-4456-ABDA-9B0CB095B269}" destId="{904513E5-1E0C-4F39-B758-5A3C55A1AC27}" srcOrd="5" destOrd="0" presId="urn:microsoft.com/office/officeart/2005/8/layout/vList3"/>
    <dgm:cxn modelId="{06D5A8A0-1D6F-482A-98F4-D8C389633C3E}" type="presParOf" srcId="{C95DBCCB-6F85-4456-ABDA-9B0CB095B269}" destId="{A8102BEF-D4E3-409A-B313-EEAD7F6982C5}" srcOrd="6" destOrd="0" presId="urn:microsoft.com/office/officeart/2005/8/layout/vList3"/>
    <dgm:cxn modelId="{EDE30AB6-3240-4325-AA47-64194A65CEAE}" type="presParOf" srcId="{A8102BEF-D4E3-409A-B313-EEAD7F6982C5}" destId="{CD463FA6-1944-4EC8-8BBC-153465BD2CC8}" srcOrd="0" destOrd="0" presId="urn:microsoft.com/office/officeart/2005/8/layout/vList3"/>
    <dgm:cxn modelId="{A070F313-4C80-4A73-A37A-E57310D6BCA4}" type="presParOf" srcId="{A8102BEF-D4E3-409A-B313-EEAD7F6982C5}" destId="{0BF4400D-BE95-4786-B50B-DB62AB5A3CF9}" srcOrd="1" destOrd="0" presId="urn:microsoft.com/office/officeart/2005/8/layout/vList3"/>
    <dgm:cxn modelId="{E56F2260-9599-43AC-BC18-491892245608}" type="presParOf" srcId="{C95DBCCB-6F85-4456-ABDA-9B0CB095B269}" destId="{C6DE4152-5B10-4D94-A3C6-D9E3456A2054}" srcOrd="7" destOrd="0" presId="urn:microsoft.com/office/officeart/2005/8/layout/vList3"/>
    <dgm:cxn modelId="{29863ED0-7841-463F-BB5B-5CD8BA804F15}" type="presParOf" srcId="{C95DBCCB-6F85-4456-ABDA-9B0CB095B269}" destId="{63D5E4CE-7B13-45BE-BE1A-0B1DED2560AD}" srcOrd="8" destOrd="0" presId="urn:microsoft.com/office/officeart/2005/8/layout/vList3"/>
    <dgm:cxn modelId="{FC2814DB-23B1-4425-AB59-F2CEE9012630}" type="presParOf" srcId="{63D5E4CE-7B13-45BE-BE1A-0B1DED2560AD}" destId="{3ABE56BC-EAE0-47A4-B23D-9AF5979BB6D9}" srcOrd="0" destOrd="0" presId="urn:microsoft.com/office/officeart/2005/8/layout/vList3"/>
    <dgm:cxn modelId="{4278120B-6320-4940-BEBA-A7BADE7270B4}" type="presParOf" srcId="{63D5E4CE-7B13-45BE-BE1A-0B1DED2560AD}" destId="{28A544B9-1D9F-467F-B1D9-88F7DD3BF4AD}"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5F161C-B156-44AE-8201-2CA51C419C4B}">
      <dsp:nvSpPr>
        <dsp:cNvPr id="0" name=""/>
        <dsp:cNvSpPr/>
      </dsp:nvSpPr>
      <dsp:spPr>
        <a:xfrm>
          <a:off x="60364" y="0"/>
          <a:ext cx="2301357" cy="4188623"/>
        </a:xfrm>
        <a:prstGeom prst="roundRect">
          <a:avLst>
            <a:gd name="adj" fmla="val 10000"/>
          </a:avLst>
        </a:prstGeom>
        <a:solidFill>
          <a:schemeClr val="accent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marL="0" lvl="0" indent="0" algn="ctr" defTabSz="889000">
            <a:lnSpc>
              <a:spcPct val="90000"/>
            </a:lnSpc>
            <a:spcBef>
              <a:spcPct val="0"/>
            </a:spcBef>
            <a:spcAft>
              <a:spcPct val="35000"/>
            </a:spcAft>
            <a:buNone/>
          </a:pPr>
          <a:r>
            <a:rPr lang="en-US" sz="2000" kern="1200">
              <a:solidFill>
                <a:schemeClr val="tx2"/>
              </a:solidFill>
              <a:latin typeface="Montserrat" panose="00000500000000000000" pitchFamily="2" charset="0"/>
            </a:rPr>
            <a:t>Build </a:t>
          </a:r>
          <a:r>
            <a:rPr lang="en-US" sz="2000" b="1" kern="1200">
              <a:solidFill>
                <a:schemeClr val="tx2"/>
              </a:solidFill>
              <a:latin typeface="Montserrat" panose="00000500000000000000" pitchFamily="2" charset="0"/>
            </a:rPr>
            <a:t>understanding and alignment </a:t>
          </a:r>
          <a:r>
            <a:rPr lang="en-US" sz="2000" kern="1200">
              <a:solidFill>
                <a:schemeClr val="tx2"/>
              </a:solidFill>
              <a:latin typeface="Montserrat" panose="00000500000000000000" pitchFamily="2" charset="0"/>
            </a:rPr>
            <a:t>on strategic intent and goals</a:t>
          </a:r>
        </a:p>
      </dsp:txBody>
      <dsp:txXfrm>
        <a:off x="60364" y="1675449"/>
        <a:ext cx="2301357" cy="1675449"/>
      </dsp:txXfrm>
    </dsp:sp>
    <dsp:sp modelId="{F253F0E0-D6B2-4342-ABDB-AD9FB2F003CF}">
      <dsp:nvSpPr>
        <dsp:cNvPr id="0" name=""/>
        <dsp:cNvSpPr/>
      </dsp:nvSpPr>
      <dsp:spPr>
        <a:xfrm>
          <a:off x="674336" y="302325"/>
          <a:ext cx="952684" cy="952684"/>
        </a:xfrm>
        <a:prstGeom prst="ellipse">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9050" cap="flat" cmpd="sng" algn="ctr">
          <a:solidFill>
            <a:schemeClr val="tx2"/>
          </a:solidFill>
          <a:prstDash val="solid"/>
          <a:miter lim="800000"/>
        </a:ln>
        <a:effectLst/>
      </dsp:spPr>
      <dsp:style>
        <a:lnRef idx="2">
          <a:scrgbClr r="0" g="0" b="0"/>
        </a:lnRef>
        <a:fillRef idx="1">
          <a:scrgbClr r="0" g="0" b="0"/>
        </a:fillRef>
        <a:effectRef idx="0">
          <a:scrgbClr r="0" g="0" b="0"/>
        </a:effectRef>
        <a:fontRef idx="minor"/>
      </dsp:style>
    </dsp:sp>
    <dsp:sp modelId="{95390305-8D27-4A89-B870-2E3B6E710B0D}">
      <dsp:nvSpPr>
        <dsp:cNvPr id="0" name=""/>
        <dsp:cNvSpPr/>
      </dsp:nvSpPr>
      <dsp:spPr>
        <a:xfrm>
          <a:off x="2370398" y="0"/>
          <a:ext cx="2301357" cy="4188623"/>
        </a:xfrm>
        <a:prstGeom prst="roundRect">
          <a:avLst>
            <a:gd name="adj" fmla="val 10000"/>
          </a:avLst>
        </a:prstGeom>
        <a:solidFill>
          <a:schemeClr val="accent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marL="0" lvl="0" indent="0" algn="ctr" defTabSz="889000">
            <a:lnSpc>
              <a:spcPct val="90000"/>
            </a:lnSpc>
            <a:spcBef>
              <a:spcPct val="0"/>
            </a:spcBef>
            <a:spcAft>
              <a:spcPct val="35000"/>
            </a:spcAft>
            <a:buNone/>
          </a:pPr>
          <a:r>
            <a:rPr lang="en-US" sz="2000" kern="1200">
              <a:solidFill>
                <a:schemeClr val="tx2"/>
              </a:solidFill>
              <a:latin typeface="Montserrat" panose="00000500000000000000" pitchFamily="2" charset="0"/>
            </a:rPr>
            <a:t>Provide </a:t>
          </a:r>
          <a:r>
            <a:rPr lang="en-US" sz="2000" b="1" kern="1200">
              <a:solidFill>
                <a:schemeClr val="tx2"/>
              </a:solidFill>
              <a:latin typeface="Montserrat" panose="00000500000000000000" pitchFamily="2" charset="0"/>
            </a:rPr>
            <a:t>input and feedback </a:t>
          </a:r>
          <a:r>
            <a:rPr lang="en-US" sz="2000" kern="1200">
              <a:solidFill>
                <a:schemeClr val="tx2"/>
              </a:solidFill>
              <a:latin typeface="Montserrat" panose="00000500000000000000" pitchFamily="2" charset="0"/>
            </a:rPr>
            <a:t>throughout the design process</a:t>
          </a:r>
        </a:p>
      </dsp:txBody>
      <dsp:txXfrm>
        <a:off x="2370398" y="1675449"/>
        <a:ext cx="2301357" cy="1675449"/>
      </dsp:txXfrm>
    </dsp:sp>
    <dsp:sp modelId="{9C3EAF7F-E767-4901-B4FA-BC6915634D5E}">
      <dsp:nvSpPr>
        <dsp:cNvPr id="0" name=""/>
        <dsp:cNvSpPr/>
      </dsp:nvSpPr>
      <dsp:spPr>
        <a:xfrm>
          <a:off x="3044735" y="302325"/>
          <a:ext cx="952684" cy="952684"/>
        </a:xfrm>
        <a:prstGeom prst="ellipse">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solidFill>
            <a:schemeClr val="tx2"/>
          </a:solidFill>
          <a:prstDash val="solid"/>
          <a:miter lim="800000"/>
        </a:ln>
        <a:effectLst/>
      </dsp:spPr>
      <dsp:style>
        <a:lnRef idx="2">
          <a:scrgbClr r="0" g="0" b="0"/>
        </a:lnRef>
        <a:fillRef idx="1">
          <a:scrgbClr r="0" g="0" b="0"/>
        </a:fillRef>
        <a:effectRef idx="0">
          <a:scrgbClr r="0" g="0" b="0"/>
        </a:effectRef>
        <a:fontRef idx="minor"/>
      </dsp:style>
    </dsp:sp>
    <dsp:sp modelId="{785E1A89-3A3C-4616-845B-202BA5E8F27C}">
      <dsp:nvSpPr>
        <dsp:cNvPr id="0" name=""/>
        <dsp:cNvSpPr/>
      </dsp:nvSpPr>
      <dsp:spPr>
        <a:xfrm>
          <a:off x="4740796" y="0"/>
          <a:ext cx="2301357" cy="4188623"/>
        </a:xfrm>
        <a:prstGeom prst="roundRect">
          <a:avLst>
            <a:gd name="adj" fmla="val 10000"/>
          </a:avLst>
        </a:prstGeom>
        <a:solidFill>
          <a:schemeClr val="accent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kern="1200">
              <a:solidFill>
                <a:schemeClr val="tx2"/>
              </a:solidFill>
              <a:latin typeface="Montserrat" panose="00000500000000000000" pitchFamily="2" charset="0"/>
            </a:rPr>
            <a:t>Review and pressure-test </a:t>
          </a:r>
          <a:r>
            <a:rPr lang="en-US" sz="2000" kern="1200">
              <a:solidFill>
                <a:schemeClr val="tx2"/>
              </a:solidFill>
              <a:latin typeface="Montserrat" panose="00000500000000000000" pitchFamily="2" charset="0"/>
            </a:rPr>
            <a:t>relevant cost analyses, potential policy options, and administrative options</a:t>
          </a:r>
        </a:p>
      </dsp:txBody>
      <dsp:txXfrm>
        <a:off x="4740796" y="1675449"/>
        <a:ext cx="2301357" cy="1675449"/>
      </dsp:txXfrm>
    </dsp:sp>
    <dsp:sp modelId="{B09B86FC-E03A-428E-A908-4AC62F38829C}">
      <dsp:nvSpPr>
        <dsp:cNvPr id="0" name=""/>
        <dsp:cNvSpPr/>
      </dsp:nvSpPr>
      <dsp:spPr>
        <a:xfrm>
          <a:off x="5415133" y="302325"/>
          <a:ext cx="952684" cy="952684"/>
        </a:xfrm>
        <a:prstGeom prst="ellipse">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9050" cap="flat" cmpd="sng" algn="ctr">
          <a:solidFill>
            <a:schemeClr val="tx2"/>
          </a:solidFill>
          <a:prstDash val="solid"/>
          <a:miter lim="800000"/>
        </a:ln>
        <a:effectLst/>
      </dsp:spPr>
      <dsp:style>
        <a:lnRef idx="2">
          <a:scrgbClr r="0" g="0" b="0"/>
        </a:lnRef>
        <a:fillRef idx="1">
          <a:scrgbClr r="0" g="0" b="0"/>
        </a:fillRef>
        <a:effectRef idx="0">
          <a:scrgbClr r="0" g="0" b="0"/>
        </a:effectRef>
        <a:fontRef idx="minor"/>
      </dsp:style>
    </dsp:sp>
    <dsp:sp modelId="{A89A8F1A-36C1-4FE7-AB23-569291E06552}">
      <dsp:nvSpPr>
        <dsp:cNvPr id="0" name=""/>
        <dsp:cNvSpPr/>
      </dsp:nvSpPr>
      <dsp:spPr>
        <a:xfrm>
          <a:off x="7111195" y="0"/>
          <a:ext cx="2301357" cy="4188623"/>
        </a:xfrm>
        <a:prstGeom prst="roundRect">
          <a:avLst>
            <a:gd name="adj" fmla="val 10000"/>
          </a:avLst>
        </a:prstGeom>
        <a:solidFill>
          <a:schemeClr val="accent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marL="0" lvl="0" indent="0" algn="ctr" defTabSz="889000">
            <a:lnSpc>
              <a:spcPct val="90000"/>
            </a:lnSpc>
            <a:spcBef>
              <a:spcPct val="0"/>
            </a:spcBef>
            <a:spcAft>
              <a:spcPct val="35000"/>
            </a:spcAft>
            <a:buNone/>
          </a:pPr>
          <a:r>
            <a:rPr lang="en-US" sz="2000" kern="1200">
              <a:solidFill>
                <a:schemeClr val="tx2"/>
              </a:solidFill>
              <a:latin typeface="Montserrat" panose="00000500000000000000" pitchFamily="2" charset="0"/>
            </a:rPr>
            <a:t>Surface any </a:t>
          </a:r>
          <a:r>
            <a:rPr lang="en-US" sz="2000" b="1" kern="1200">
              <a:solidFill>
                <a:schemeClr val="tx2"/>
              </a:solidFill>
              <a:latin typeface="Montserrat" panose="00000500000000000000" pitchFamily="2" charset="0"/>
            </a:rPr>
            <a:t>potential risks and opportunities</a:t>
          </a:r>
        </a:p>
      </dsp:txBody>
      <dsp:txXfrm>
        <a:off x="7111195" y="1675449"/>
        <a:ext cx="2301357" cy="1675449"/>
      </dsp:txXfrm>
    </dsp:sp>
    <dsp:sp modelId="{E5DD3C97-5DF0-45CE-B2F4-540D700E9E38}">
      <dsp:nvSpPr>
        <dsp:cNvPr id="0" name=""/>
        <dsp:cNvSpPr/>
      </dsp:nvSpPr>
      <dsp:spPr>
        <a:xfrm>
          <a:off x="7785531" y="302325"/>
          <a:ext cx="952684" cy="952684"/>
        </a:xfrm>
        <a:prstGeom prst="ellipse">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9050" cap="flat" cmpd="sng" algn="ctr">
          <a:solidFill>
            <a:schemeClr val="tx2"/>
          </a:solidFill>
          <a:prstDash val="solid"/>
          <a:miter lim="800000"/>
        </a:ln>
        <a:effectLst/>
      </dsp:spPr>
      <dsp:style>
        <a:lnRef idx="2">
          <a:scrgbClr r="0" g="0" b="0"/>
        </a:lnRef>
        <a:fillRef idx="1">
          <a:scrgbClr r="0" g="0" b="0"/>
        </a:fillRef>
        <a:effectRef idx="0">
          <a:scrgbClr r="0" g="0" b="0"/>
        </a:effectRef>
        <a:fontRef idx="minor"/>
      </dsp:style>
    </dsp:sp>
    <dsp:sp modelId="{A2E7938F-AD63-49A0-8E48-29921F48677C}">
      <dsp:nvSpPr>
        <dsp:cNvPr id="0" name=""/>
        <dsp:cNvSpPr/>
      </dsp:nvSpPr>
      <dsp:spPr>
        <a:xfrm>
          <a:off x="9481593" y="0"/>
          <a:ext cx="2301357" cy="4188623"/>
        </a:xfrm>
        <a:prstGeom prst="roundRect">
          <a:avLst>
            <a:gd name="adj" fmla="val 10000"/>
          </a:avLst>
        </a:prstGeom>
        <a:solidFill>
          <a:schemeClr val="accent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marL="0" lvl="0" indent="0" algn="ctr" defTabSz="889000">
            <a:lnSpc>
              <a:spcPct val="90000"/>
            </a:lnSpc>
            <a:spcBef>
              <a:spcPct val="0"/>
            </a:spcBef>
            <a:spcAft>
              <a:spcPct val="35000"/>
            </a:spcAft>
            <a:buNone/>
          </a:pPr>
          <a:r>
            <a:rPr lang="en-US" sz="2000" kern="1200">
              <a:solidFill>
                <a:schemeClr val="tx2"/>
              </a:solidFill>
              <a:latin typeface="Montserrat" panose="00000500000000000000" pitchFamily="2" charset="0"/>
            </a:rPr>
            <a:t>Support overall plan development and </a:t>
          </a:r>
          <a:r>
            <a:rPr lang="en-US" sz="2000" b="1" kern="1200">
              <a:solidFill>
                <a:schemeClr val="tx2"/>
              </a:solidFill>
              <a:latin typeface="Montserrat" panose="00000500000000000000" pitchFamily="2" charset="0"/>
            </a:rPr>
            <a:t>champion it among stakeholder groups</a:t>
          </a:r>
        </a:p>
      </dsp:txBody>
      <dsp:txXfrm>
        <a:off x="9481593" y="1675449"/>
        <a:ext cx="2301357" cy="1675449"/>
      </dsp:txXfrm>
    </dsp:sp>
    <dsp:sp modelId="{C0B9AF17-3A57-4675-A436-6639EDC49B3E}">
      <dsp:nvSpPr>
        <dsp:cNvPr id="0" name=""/>
        <dsp:cNvSpPr/>
      </dsp:nvSpPr>
      <dsp:spPr>
        <a:xfrm>
          <a:off x="10155930" y="302325"/>
          <a:ext cx="952684" cy="952684"/>
        </a:xfrm>
        <a:prstGeom prst="ellipse">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9050" cap="flat" cmpd="sng" algn="ctr">
          <a:solidFill>
            <a:schemeClr val="tx2"/>
          </a:solidFill>
          <a:prstDash val="solid"/>
          <a:miter lim="800000"/>
        </a:ln>
        <a:effectLst/>
      </dsp:spPr>
      <dsp:style>
        <a:lnRef idx="2">
          <a:scrgbClr r="0" g="0" b="0"/>
        </a:lnRef>
        <a:fillRef idx="1">
          <a:scrgbClr r="0" g="0" b="0"/>
        </a:fillRef>
        <a:effectRef idx="0">
          <a:scrgbClr r="0" g="0" b="0"/>
        </a:effectRef>
        <a:fontRef idx="minor"/>
      </dsp:style>
    </dsp:sp>
    <dsp:sp modelId="{DC130EFA-E93C-48B3-AAFC-D81C7BA3F245}">
      <dsp:nvSpPr>
        <dsp:cNvPr id="0" name=""/>
        <dsp:cNvSpPr/>
      </dsp:nvSpPr>
      <dsp:spPr>
        <a:xfrm>
          <a:off x="6910356" y="4185594"/>
          <a:ext cx="52250" cy="3028"/>
        </a:xfrm>
        <a:prstGeom prst="leftRightArrow">
          <a:avLst/>
        </a:prstGeom>
        <a:solidFill>
          <a:schemeClr val="accent1">
            <a:tint val="55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9DBA3C-BA50-4898-935F-760A92DDFC05}">
      <dsp:nvSpPr>
        <dsp:cNvPr id="0" name=""/>
        <dsp:cNvSpPr/>
      </dsp:nvSpPr>
      <dsp:spPr>
        <a:xfrm>
          <a:off x="1082947" y="1511"/>
          <a:ext cx="2604817" cy="1562890"/>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0" kern="1200">
              <a:latin typeface="Montserrat" panose="00000500000000000000" pitchFamily="2" charset="0"/>
            </a:rPr>
            <a:t>One-on-one support</a:t>
          </a:r>
        </a:p>
      </dsp:txBody>
      <dsp:txXfrm>
        <a:off x="1082947" y="1511"/>
        <a:ext cx="2604817" cy="1562890"/>
      </dsp:txXfrm>
    </dsp:sp>
    <dsp:sp modelId="{6D4B6A2C-C684-4032-961B-F298C5A4B741}">
      <dsp:nvSpPr>
        <dsp:cNvPr id="0" name=""/>
        <dsp:cNvSpPr/>
      </dsp:nvSpPr>
      <dsp:spPr>
        <a:xfrm>
          <a:off x="3948246" y="1511"/>
          <a:ext cx="2604817" cy="1562890"/>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0" kern="1200">
              <a:latin typeface="Montserrat" panose="00000500000000000000" pitchFamily="2" charset="0"/>
            </a:rPr>
            <a:t>Group sessions</a:t>
          </a:r>
        </a:p>
      </dsp:txBody>
      <dsp:txXfrm>
        <a:off x="3948246" y="1511"/>
        <a:ext cx="2604817" cy="1562890"/>
      </dsp:txXfrm>
    </dsp:sp>
    <dsp:sp modelId="{19AEA176-C8F5-4E46-925D-7B522007EB8D}">
      <dsp:nvSpPr>
        <dsp:cNvPr id="0" name=""/>
        <dsp:cNvSpPr/>
      </dsp:nvSpPr>
      <dsp:spPr>
        <a:xfrm>
          <a:off x="6813545" y="1511"/>
          <a:ext cx="2604817" cy="1562890"/>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0" kern="1200">
              <a:latin typeface="Montserrat" panose="00000500000000000000" pitchFamily="2" charset="0"/>
            </a:rPr>
            <a:t>Resource documents</a:t>
          </a:r>
        </a:p>
      </dsp:txBody>
      <dsp:txXfrm>
        <a:off x="6813545" y="1511"/>
        <a:ext cx="2604817" cy="1562890"/>
      </dsp:txXfrm>
    </dsp:sp>
    <dsp:sp modelId="{A9F02351-F121-443C-8A64-90EF6B7A68DE}">
      <dsp:nvSpPr>
        <dsp:cNvPr id="0" name=""/>
        <dsp:cNvSpPr/>
      </dsp:nvSpPr>
      <dsp:spPr>
        <a:xfrm>
          <a:off x="2515597" y="1824883"/>
          <a:ext cx="2604817" cy="1562890"/>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0" kern="1200">
              <a:latin typeface="Montserrat" panose="00000500000000000000" pitchFamily="2" charset="0"/>
            </a:rPr>
            <a:t>Webinars</a:t>
          </a:r>
        </a:p>
      </dsp:txBody>
      <dsp:txXfrm>
        <a:off x="2515597" y="1824883"/>
        <a:ext cx="2604817" cy="1562890"/>
      </dsp:txXfrm>
    </dsp:sp>
    <dsp:sp modelId="{47F07E5A-F792-4A9F-ABFF-A11CA5DFF27D}">
      <dsp:nvSpPr>
        <dsp:cNvPr id="0" name=""/>
        <dsp:cNvSpPr/>
      </dsp:nvSpPr>
      <dsp:spPr>
        <a:xfrm>
          <a:off x="5380896" y="1824883"/>
          <a:ext cx="2604817" cy="1562890"/>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0" kern="1200">
              <a:latin typeface="Montserrat" panose="00000500000000000000" pitchFamily="2" charset="0"/>
            </a:rPr>
            <a:t>Training</a:t>
          </a:r>
        </a:p>
      </dsp:txBody>
      <dsp:txXfrm>
        <a:off x="5380896" y="1824883"/>
        <a:ext cx="2604817" cy="15628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ADC668-5A55-4DCF-B51C-F57A60529974}">
      <dsp:nvSpPr>
        <dsp:cNvPr id="0" name=""/>
        <dsp:cNvSpPr/>
      </dsp:nvSpPr>
      <dsp:spPr>
        <a:xfrm>
          <a:off x="51" y="37922"/>
          <a:ext cx="4907107" cy="5184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US" sz="1800" b="1" kern="1200">
              <a:latin typeface="Montserrat" panose="00000500000000000000" pitchFamily="2" charset="0"/>
            </a:rPr>
            <a:t>Manage administrative processes</a:t>
          </a:r>
        </a:p>
      </dsp:txBody>
      <dsp:txXfrm>
        <a:off x="51" y="37922"/>
        <a:ext cx="4907107" cy="518400"/>
      </dsp:txXfrm>
    </dsp:sp>
    <dsp:sp modelId="{E39C008F-D4A0-4752-B36D-4FF3F8AF6D2C}">
      <dsp:nvSpPr>
        <dsp:cNvPr id="0" name=""/>
        <dsp:cNvSpPr/>
      </dsp:nvSpPr>
      <dsp:spPr>
        <a:xfrm>
          <a:off x="51" y="556322"/>
          <a:ext cx="4907107" cy="408558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120000"/>
            </a:lnSpc>
            <a:spcBef>
              <a:spcPct val="0"/>
            </a:spcBef>
            <a:spcAft>
              <a:spcPts val="300"/>
            </a:spcAft>
            <a:buChar char="•"/>
          </a:pPr>
          <a:r>
            <a:rPr lang="en-US" sz="1800" kern="1200">
              <a:latin typeface="Montserrat"/>
              <a:cs typeface="Calibri"/>
            </a:rPr>
            <a:t>Grant specialists </a:t>
          </a:r>
          <a:r>
            <a:rPr lang="en-US" sz="1800" kern="1200">
              <a:solidFill>
                <a:schemeClr val="accent2"/>
              </a:solidFill>
              <a:latin typeface="Montserrat"/>
              <a:cs typeface="Calibri"/>
            </a:rPr>
            <a:t>administer the application and reporting processes </a:t>
          </a:r>
          <a:r>
            <a:rPr lang="en-US" sz="1800" kern="1200">
              <a:latin typeface="Montserrat"/>
              <a:cs typeface="Calibri"/>
            </a:rPr>
            <a:t>and </a:t>
          </a:r>
          <a:r>
            <a:rPr lang="en-US" sz="1800" kern="1200">
              <a:solidFill>
                <a:schemeClr val="accent2"/>
              </a:solidFill>
              <a:latin typeface="Montserrat"/>
              <a:cs typeface="Calibri"/>
            </a:rPr>
            <a:t>provide customer service</a:t>
          </a:r>
          <a:endParaRPr lang="en-US" sz="1800" kern="1200">
            <a:solidFill>
              <a:schemeClr val="accent2"/>
            </a:solidFill>
            <a:latin typeface="Montserrat" panose="00000500000000000000" pitchFamily="2" charset="0"/>
          </a:endParaRPr>
        </a:p>
        <a:p>
          <a:pPr marL="171450" lvl="1" indent="-171450" algn="l" defTabSz="800100">
            <a:lnSpc>
              <a:spcPct val="120000"/>
            </a:lnSpc>
            <a:spcBef>
              <a:spcPct val="0"/>
            </a:spcBef>
            <a:spcAft>
              <a:spcPts val="300"/>
            </a:spcAft>
            <a:buChar char="•"/>
          </a:pPr>
          <a:endParaRPr lang="en-US" sz="1800" kern="1200">
            <a:latin typeface="Montserrat" panose="00000500000000000000" pitchFamily="2" charset="0"/>
          </a:endParaRPr>
        </a:p>
        <a:p>
          <a:pPr marL="171450" lvl="1" indent="-171450" algn="l" defTabSz="800100">
            <a:lnSpc>
              <a:spcPct val="120000"/>
            </a:lnSpc>
            <a:spcBef>
              <a:spcPct val="0"/>
            </a:spcBef>
            <a:spcAft>
              <a:spcPts val="300"/>
            </a:spcAft>
            <a:buChar char="•"/>
          </a:pPr>
          <a:r>
            <a:rPr lang="en-US" sz="1800" kern="1200">
              <a:latin typeface="Montserrat"/>
              <a:cs typeface="Calibri"/>
            </a:rPr>
            <a:t>INCCRRA help desk </a:t>
          </a:r>
          <a:r>
            <a:rPr lang="en-US" sz="1800" kern="1200">
              <a:solidFill>
                <a:schemeClr val="accent2"/>
              </a:solidFill>
              <a:latin typeface="Montserrat"/>
              <a:cs typeface="Calibri"/>
            </a:rPr>
            <a:t>troubleshoots technical issues</a:t>
          </a:r>
          <a:r>
            <a:rPr lang="en-US" sz="1800" kern="1200">
              <a:latin typeface="Montserrat"/>
              <a:cs typeface="Calibri"/>
            </a:rPr>
            <a:t> and </a:t>
          </a:r>
          <a:r>
            <a:rPr lang="en-US" sz="1800" kern="1200">
              <a:solidFill>
                <a:schemeClr val="accent2"/>
              </a:solidFill>
              <a:latin typeface="Montserrat"/>
              <a:cs typeface="Calibri"/>
            </a:rPr>
            <a:t>answers basic grant questions</a:t>
          </a:r>
        </a:p>
      </dsp:txBody>
      <dsp:txXfrm>
        <a:off x="51" y="556322"/>
        <a:ext cx="4907107" cy="4085589"/>
      </dsp:txXfrm>
    </dsp:sp>
    <dsp:sp modelId="{EDA4944B-A830-4C56-856F-664A6299B19E}">
      <dsp:nvSpPr>
        <dsp:cNvPr id="0" name=""/>
        <dsp:cNvSpPr/>
      </dsp:nvSpPr>
      <dsp:spPr>
        <a:xfrm>
          <a:off x="5594153" y="37922"/>
          <a:ext cx="4907107" cy="5184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US" sz="1800" b="1" kern="1200">
              <a:latin typeface="Montserrat" panose="00000500000000000000" pitchFamily="2" charset="0"/>
            </a:rPr>
            <a:t>Develop resources</a:t>
          </a:r>
          <a:endParaRPr lang="en-US" sz="1800" b="1" kern="1200">
            <a:latin typeface="Montserrat"/>
            <a:cs typeface="Calibri"/>
          </a:endParaRPr>
        </a:p>
      </dsp:txBody>
      <dsp:txXfrm>
        <a:off x="5594153" y="37922"/>
        <a:ext cx="4907107" cy="518400"/>
      </dsp:txXfrm>
    </dsp:sp>
    <dsp:sp modelId="{1FECECCE-2B30-4607-B43D-D87EA57B2EEE}">
      <dsp:nvSpPr>
        <dsp:cNvPr id="0" name=""/>
        <dsp:cNvSpPr/>
      </dsp:nvSpPr>
      <dsp:spPr>
        <a:xfrm>
          <a:off x="5594153" y="556322"/>
          <a:ext cx="4907107" cy="408558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120000"/>
            </a:lnSpc>
            <a:spcBef>
              <a:spcPct val="0"/>
            </a:spcBef>
            <a:spcAft>
              <a:spcPts val="300"/>
            </a:spcAft>
            <a:buChar char="•"/>
          </a:pPr>
          <a:r>
            <a:rPr lang="en-US" sz="1800" kern="1200">
              <a:latin typeface="Montserrat"/>
              <a:cs typeface="Calibri"/>
            </a:rPr>
            <a:t>Hire a dedicated Smart Start Workforce Grants Coordinator who </a:t>
          </a:r>
          <a:r>
            <a:rPr lang="en-US" sz="1800" kern="1200">
              <a:solidFill>
                <a:schemeClr val="accent2"/>
              </a:solidFill>
              <a:latin typeface="Montserrat"/>
              <a:cs typeface="Calibri"/>
            </a:rPr>
            <a:t>creates </a:t>
          </a:r>
          <a:r>
            <a:rPr lang="en-US" sz="1800" b="0" i="0" kern="1200">
              <a:solidFill>
                <a:schemeClr val="accent2"/>
              </a:solidFill>
              <a:effectLst/>
              <a:latin typeface="Montserrat"/>
            </a:rPr>
            <a:t>training and technical assistance materials </a:t>
          </a:r>
          <a:r>
            <a:rPr lang="en-US" sz="1800" b="0" i="0" kern="1200">
              <a:effectLst/>
              <a:latin typeface="Montserrat"/>
            </a:rPr>
            <a:t>for Smart Start Workforce Grants</a:t>
          </a:r>
          <a:endParaRPr lang="en-US" sz="1800" kern="1200">
            <a:latin typeface="Montserrat"/>
            <a:cs typeface="Calibri"/>
          </a:endParaRPr>
        </a:p>
        <a:p>
          <a:pPr marL="171450" lvl="1" indent="-171450" algn="l" defTabSz="800100">
            <a:lnSpc>
              <a:spcPct val="120000"/>
            </a:lnSpc>
            <a:spcBef>
              <a:spcPct val="0"/>
            </a:spcBef>
            <a:spcAft>
              <a:spcPts val="300"/>
            </a:spcAft>
            <a:buChar char="•"/>
          </a:pPr>
          <a:r>
            <a:rPr lang="en-US" sz="1800" kern="1200">
              <a:solidFill>
                <a:schemeClr val="accent2"/>
              </a:solidFill>
              <a:latin typeface="Montserrat"/>
              <a:cs typeface="Calibri"/>
            </a:rPr>
            <a:t>Organize resource sharing </a:t>
          </a:r>
          <a:r>
            <a:rPr lang="en-US" sz="1800" kern="1200">
              <a:latin typeface="Montserrat"/>
              <a:cs typeface="Calibri"/>
            </a:rPr>
            <a:t>across CCR&amp;Rs </a:t>
          </a:r>
          <a:endParaRPr lang="en-US" sz="1800" kern="1200">
            <a:latin typeface="Montserrat" panose="00000500000000000000" pitchFamily="2" charset="0"/>
            <a:cs typeface="Calibri"/>
          </a:endParaRPr>
        </a:p>
        <a:p>
          <a:pPr marL="171450" lvl="1" indent="-171450" algn="l" defTabSz="800100">
            <a:lnSpc>
              <a:spcPct val="120000"/>
            </a:lnSpc>
            <a:spcBef>
              <a:spcPct val="0"/>
            </a:spcBef>
            <a:spcAft>
              <a:spcPts val="300"/>
            </a:spcAft>
            <a:buChar char="•"/>
          </a:pPr>
          <a:r>
            <a:rPr lang="en-US" sz="1800" kern="1200">
              <a:solidFill>
                <a:schemeClr val="accent2"/>
              </a:solidFill>
              <a:latin typeface="Montserrat"/>
              <a:cs typeface="Calibri"/>
            </a:rPr>
            <a:t>Communicate timely policy changes </a:t>
          </a:r>
          <a:r>
            <a:rPr lang="en-US" sz="1800" kern="1200">
              <a:latin typeface="Montserrat"/>
              <a:cs typeface="Calibri"/>
            </a:rPr>
            <a:t>with CCR&amp;Rs</a:t>
          </a:r>
        </a:p>
        <a:p>
          <a:pPr marL="171450" lvl="1" indent="-171450" algn="l" defTabSz="800100">
            <a:lnSpc>
              <a:spcPct val="120000"/>
            </a:lnSpc>
            <a:spcBef>
              <a:spcPct val="0"/>
            </a:spcBef>
            <a:spcAft>
              <a:spcPts val="300"/>
            </a:spcAft>
            <a:buChar char="•"/>
          </a:pPr>
          <a:r>
            <a:rPr lang="en-US" sz="1800" kern="1200">
              <a:solidFill>
                <a:schemeClr val="accent2"/>
              </a:solidFill>
              <a:latin typeface="Montserrat"/>
              <a:cs typeface="Calibri"/>
            </a:rPr>
            <a:t>Answer questions from CCR&amp;Rs </a:t>
          </a:r>
          <a:r>
            <a:rPr lang="en-US" sz="1800" kern="1200">
              <a:latin typeface="Montserrat"/>
              <a:cs typeface="Calibri"/>
            </a:rPr>
            <a:t>about Smart Start Workforce Grants</a:t>
          </a:r>
        </a:p>
      </dsp:txBody>
      <dsp:txXfrm>
        <a:off x="5594153" y="556322"/>
        <a:ext cx="4907107" cy="408558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623654-5870-4389-B804-931334106FE2}">
      <dsp:nvSpPr>
        <dsp:cNvPr id="0" name=""/>
        <dsp:cNvSpPr/>
      </dsp:nvSpPr>
      <dsp:spPr>
        <a:xfrm>
          <a:off x="0" y="253645"/>
          <a:ext cx="2741487" cy="1287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40640" rIns="113792" bIns="40640" numCol="1" spcCol="1270" anchor="ctr" anchorCtr="0">
          <a:noAutofit/>
        </a:bodyPr>
        <a:lstStyle/>
        <a:p>
          <a:pPr marL="0" lvl="0" indent="0" algn="l" defTabSz="711200">
            <a:lnSpc>
              <a:spcPct val="90000"/>
            </a:lnSpc>
            <a:spcBef>
              <a:spcPct val="0"/>
            </a:spcBef>
            <a:spcAft>
              <a:spcPct val="35000"/>
            </a:spcAft>
            <a:buFont typeface="Arial" panose="020B0604020202020204" pitchFamily="34" charset="0"/>
            <a:buNone/>
          </a:pPr>
          <a:r>
            <a:rPr lang="en-US" sz="1600" kern="1200">
              <a:solidFill>
                <a:schemeClr val="tx2"/>
              </a:solidFill>
              <a:latin typeface="Montserrat SemiBold" panose="00000700000000000000" pitchFamily="2" charset="0"/>
            </a:rPr>
            <a:t>Coordinate across the ECE system</a:t>
          </a:r>
        </a:p>
      </dsp:txBody>
      <dsp:txXfrm>
        <a:off x="0" y="253645"/>
        <a:ext cx="2741487" cy="1287000"/>
      </dsp:txXfrm>
    </dsp:sp>
    <dsp:sp modelId="{B0D10D90-25BA-4917-8BDF-D55C98445A1E}">
      <dsp:nvSpPr>
        <dsp:cNvPr id="0" name=""/>
        <dsp:cNvSpPr/>
      </dsp:nvSpPr>
      <dsp:spPr>
        <a:xfrm>
          <a:off x="2741487" y="72660"/>
          <a:ext cx="548297" cy="1648968"/>
        </a:xfrm>
        <a:prstGeom prst="leftBrace">
          <a:avLst>
            <a:gd name="adj1" fmla="val 35000"/>
            <a:gd name="adj2" fmla="val 5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57DD1ED-5601-49CD-B174-766D68524ECA}">
      <dsp:nvSpPr>
        <dsp:cNvPr id="0" name=""/>
        <dsp:cNvSpPr/>
      </dsp:nvSpPr>
      <dsp:spPr>
        <a:xfrm>
          <a:off x="3509103" y="72660"/>
          <a:ext cx="7456846" cy="1648968"/>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171450" lvl="1" indent="-171450" algn="l" defTabSz="711200">
            <a:lnSpc>
              <a:spcPct val="120000"/>
            </a:lnSpc>
            <a:spcBef>
              <a:spcPct val="0"/>
            </a:spcBef>
            <a:spcAft>
              <a:spcPts val="300"/>
            </a:spcAft>
            <a:buFont typeface="Arial" panose="020B0604020202020204" pitchFamily="34" charset="0"/>
            <a:buChar char="•"/>
          </a:pPr>
          <a:r>
            <a:rPr lang="en-US" sz="1600" b="0" i="0" kern="1200">
              <a:effectLst/>
              <a:latin typeface="Montserrat" panose="00000500000000000000" pitchFamily="2" charset="0"/>
            </a:rPr>
            <a:t>Determine a staff member to be a </a:t>
          </a:r>
          <a:r>
            <a:rPr lang="en-US" sz="1600" b="1" i="0" kern="1200">
              <a:solidFill>
                <a:schemeClr val="accent5">
                  <a:lumMod val="75000"/>
                </a:schemeClr>
              </a:solidFill>
              <a:effectLst/>
              <a:latin typeface="Montserrat SemiBold" panose="00000700000000000000" pitchFamily="2" charset="0"/>
            </a:rPr>
            <a:t>“</a:t>
          </a:r>
          <a:r>
            <a:rPr lang="en-US" sz="1600" b="0" i="0" kern="1200">
              <a:solidFill>
                <a:schemeClr val="accent5">
                  <a:lumMod val="75000"/>
                </a:schemeClr>
              </a:solidFill>
              <a:effectLst/>
              <a:latin typeface="Montserrat SemiBold" panose="00000700000000000000" pitchFamily="2" charset="0"/>
            </a:rPr>
            <a:t>local expert” </a:t>
          </a:r>
          <a:r>
            <a:rPr lang="en-US" sz="1600" b="0" i="0" kern="1200">
              <a:effectLst/>
              <a:latin typeface="Montserrat" panose="00000500000000000000" pitchFamily="2" charset="0"/>
            </a:rPr>
            <a:t>to be a point of contact with INCCRRA, receive training on grantee support, </a:t>
          </a:r>
          <a:r>
            <a:rPr lang="en-US" sz="1600" kern="1200">
              <a:latin typeface="Montserrat" panose="00000500000000000000" pitchFamily="2" charset="0"/>
            </a:rPr>
            <a:t>and train other CCR&amp;R staff on Smart Start Workforce Grants</a:t>
          </a:r>
          <a:endParaRPr lang="en-US" sz="1600" kern="1200"/>
        </a:p>
        <a:p>
          <a:pPr marL="171450" lvl="1" indent="-171450" algn="l" defTabSz="711200">
            <a:lnSpc>
              <a:spcPct val="120000"/>
            </a:lnSpc>
            <a:spcBef>
              <a:spcPct val="0"/>
            </a:spcBef>
            <a:spcAft>
              <a:spcPts val="300"/>
            </a:spcAft>
            <a:buChar char="•"/>
          </a:pPr>
          <a:r>
            <a:rPr lang="en-US" sz="1600" kern="1200">
              <a:latin typeface="Montserrat" panose="00000500000000000000" pitchFamily="2" charset="0"/>
              <a:cs typeface="Calibri"/>
            </a:rPr>
            <a:t>Identify and </a:t>
          </a:r>
          <a:r>
            <a:rPr lang="en-US" sz="1600" b="1" kern="1200">
              <a:solidFill>
                <a:schemeClr val="accent5">
                  <a:lumMod val="75000"/>
                </a:schemeClr>
              </a:solidFill>
              <a:latin typeface="Montserrat SemiBold" panose="00000700000000000000" pitchFamily="2" charset="0"/>
              <a:cs typeface="Calibri"/>
            </a:rPr>
            <a:t>share barriers to accessing Smart Start Workforce Grants</a:t>
          </a:r>
          <a:r>
            <a:rPr lang="en-US" sz="1600" kern="1200">
              <a:solidFill>
                <a:schemeClr val="accent5">
                  <a:lumMod val="75000"/>
                </a:schemeClr>
              </a:solidFill>
              <a:latin typeface="Montserrat SemiBold" panose="00000700000000000000" pitchFamily="2" charset="0"/>
              <a:cs typeface="Calibri"/>
            </a:rPr>
            <a:t> </a:t>
          </a:r>
          <a:r>
            <a:rPr lang="en-US" sz="1600" kern="1200">
              <a:latin typeface="Montserrat" panose="00000500000000000000" pitchFamily="2" charset="0"/>
              <a:cs typeface="Calibri"/>
            </a:rPr>
            <a:t>with INCCRRA to inform resource development</a:t>
          </a:r>
          <a:endParaRPr lang="en-US" sz="1600" kern="1200"/>
        </a:p>
      </dsp:txBody>
      <dsp:txXfrm>
        <a:off x="3509103" y="72660"/>
        <a:ext cx="7456846" cy="1648968"/>
      </dsp:txXfrm>
    </dsp:sp>
    <dsp:sp modelId="{600C2EA4-9BDE-4B7F-A506-7BE44CFB9741}">
      <dsp:nvSpPr>
        <dsp:cNvPr id="0" name=""/>
        <dsp:cNvSpPr/>
      </dsp:nvSpPr>
      <dsp:spPr>
        <a:xfrm>
          <a:off x="0" y="2136613"/>
          <a:ext cx="2741487" cy="1287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40640" rIns="113792" bIns="40640" numCol="1" spcCol="1270" anchor="ctr" anchorCtr="0">
          <a:noAutofit/>
        </a:bodyPr>
        <a:lstStyle/>
        <a:p>
          <a:pPr marL="0" lvl="0" indent="0" algn="r" defTabSz="711200">
            <a:lnSpc>
              <a:spcPct val="120000"/>
            </a:lnSpc>
            <a:spcBef>
              <a:spcPct val="0"/>
            </a:spcBef>
            <a:spcAft>
              <a:spcPts val="300"/>
            </a:spcAft>
            <a:buFont typeface="Arial" panose="020B0604020202020204" pitchFamily="34" charset="0"/>
            <a:buNone/>
          </a:pPr>
          <a:r>
            <a:rPr lang="en-US" sz="1600" b="1" i="0" kern="1200">
              <a:solidFill>
                <a:schemeClr val="tx2"/>
              </a:solidFill>
              <a:effectLst/>
              <a:latin typeface="Montserrat SemiBold" panose="00000700000000000000" pitchFamily="2" charset="0"/>
            </a:rPr>
            <a:t>Provide technical assistance</a:t>
          </a:r>
          <a:endParaRPr lang="en-US" sz="1600" kern="1200"/>
        </a:p>
      </dsp:txBody>
      <dsp:txXfrm>
        <a:off x="0" y="2136613"/>
        <a:ext cx="2741487" cy="1287000"/>
      </dsp:txXfrm>
    </dsp:sp>
    <dsp:sp modelId="{83E9DC04-36B1-4C39-98DF-C6506C7C8023}">
      <dsp:nvSpPr>
        <dsp:cNvPr id="0" name=""/>
        <dsp:cNvSpPr/>
      </dsp:nvSpPr>
      <dsp:spPr>
        <a:xfrm>
          <a:off x="2741487" y="1955629"/>
          <a:ext cx="548297" cy="1648968"/>
        </a:xfrm>
        <a:prstGeom prst="leftBrace">
          <a:avLst>
            <a:gd name="adj1" fmla="val 35000"/>
            <a:gd name="adj2" fmla="val 5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9653E9E-DA4F-4037-B89E-C8C65818C3E1}">
      <dsp:nvSpPr>
        <dsp:cNvPr id="0" name=""/>
        <dsp:cNvSpPr/>
      </dsp:nvSpPr>
      <dsp:spPr>
        <a:xfrm>
          <a:off x="3509103" y="1955629"/>
          <a:ext cx="7456846" cy="1648968"/>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171450" lvl="1" indent="-171450" algn="l" defTabSz="711200">
            <a:lnSpc>
              <a:spcPct val="120000"/>
            </a:lnSpc>
            <a:spcBef>
              <a:spcPct val="0"/>
            </a:spcBef>
            <a:spcAft>
              <a:spcPts val="300"/>
            </a:spcAft>
            <a:buChar char="•"/>
          </a:pPr>
          <a:r>
            <a:rPr lang="en-US" sz="1600" kern="1200">
              <a:latin typeface="Montserrat" panose="00000500000000000000" pitchFamily="2" charset="0"/>
            </a:rPr>
            <a:t>Share information about Smart Start Workforce Grants, support providers with </a:t>
          </a:r>
          <a:r>
            <a:rPr lang="en-US" sz="1600" b="1" kern="1200">
              <a:solidFill>
                <a:schemeClr val="accent5">
                  <a:lumMod val="75000"/>
                </a:schemeClr>
              </a:solidFill>
              <a:latin typeface="Montserrat SemiBold" panose="00000700000000000000" pitchFamily="2" charset="0"/>
            </a:rPr>
            <a:t>applications and reporting</a:t>
          </a:r>
          <a:r>
            <a:rPr lang="en-US" sz="1600" kern="1200">
              <a:solidFill>
                <a:schemeClr val="accent5">
                  <a:lumMod val="75000"/>
                </a:schemeClr>
              </a:solidFill>
              <a:latin typeface="Montserrat SemiBold" panose="00000700000000000000" pitchFamily="2" charset="0"/>
            </a:rPr>
            <a:t>, </a:t>
          </a:r>
          <a:r>
            <a:rPr lang="en-US" sz="1600" kern="1200">
              <a:latin typeface="Montserrat" panose="00000500000000000000" pitchFamily="2" charset="0"/>
            </a:rPr>
            <a:t>and provide </a:t>
          </a:r>
          <a:r>
            <a:rPr lang="en-US" sz="1600" b="0" kern="1200">
              <a:solidFill>
                <a:schemeClr val="accent5">
                  <a:lumMod val="75000"/>
                </a:schemeClr>
              </a:solidFill>
              <a:latin typeface="Montserrat SemiBold" panose="00000700000000000000" pitchFamily="2" charset="0"/>
            </a:rPr>
            <a:t>technical assistance </a:t>
          </a:r>
          <a:r>
            <a:rPr lang="en-US" sz="1600" kern="1200">
              <a:solidFill>
                <a:schemeClr val="tx1"/>
              </a:solidFill>
              <a:latin typeface="Montserrat" panose="00000500000000000000" pitchFamily="2" charset="0"/>
            </a:rPr>
            <a:t>on </a:t>
          </a:r>
          <a:r>
            <a:rPr lang="en-US" sz="1600" kern="1200">
              <a:latin typeface="Montserrat" panose="00000500000000000000" pitchFamily="2" charset="0"/>
            </a:rPr>
            <a:t>topics relevant to Smart Start Workforce Grants</a:t>
          </a:r>
          <a:r>
            <a:rPr lang="en-US" sz="1600" b="0" i="0" kern="1200">
              <a:effectLst/>
              <a:latin typeface="Montserrat" panose="00000500000000000000" pitchFamily="2" charset="0"/>
            </a:rPr>
            <a:t> </a:t>
          </a:r>
          <a:endParaRPr lang="en-US" sz="1600" kern="1200"/>
        </a:p>
        <a:p>
          <a:pPr marL="171450" lvl="1" indent="-171450" algn="l" defTabSz="711200">
            <a:lnSpc>
              <a:spcPct val="120000"/>
            </a:lnSpc>
            <a:spcBef>
              <a:spcPct val="0"/>
            </a:spcBef>
            <a:spcAft>
              <a:spcPts val="300"/>
            </a:spcAft>
            <a:buChar char="•"/>
          </a:pPr>
          <a:r>
            <a:rPr lang="en-US" sz="1600" b="1" kern="1200">
              <a:solidFill>
                <a:schemeClr val="accent5">
                  <a:lumMod val="75000"/>
                </a:schemeClr>
              </a:solidFill>
              <a:latin typeface="Montserrat SemiBold" panose="00000700000000000000" pitchFamily="2" charset="0"/>
              <a:cs typeface="Calibri"/>
            </a:rPr>
            <a:t>Build and maintain relationships</a:t>
          </a:r>
          <a:r>
            <a:rPr lang="en-US" sz="1600" kern="1200">
              <a:solidFill>
                <a:schemeClr val="accent5">
                  <a:lumMod val="75000"/>
                </a:schemeClr>
              </a:solidFill>
              <a:latin typeface="Montserrat SemiBold" panose="00000700000000000000" pitchFamily="2" charset="0"/>
              <a:cs typeface="Calibri"/>
            </a:rPr>
            <a:t> </a:t>
          </a:r>
          <a:r>
            <a:rPr lang="en-US" sz="1600" kern="1200">
              <a:latin typeface="Montserrat" panose="00000500000000000000" pitchFamily="2" charset="0"/>
              <a:cs typeface="Calibri"/>
            </a:rPr>
            <a:t>with programs involved in Smart Start Workforce Grants</a:t>
          </a:r>
          <a:endParaRPr lang="en-US" sz="1600" kern="1200"/>
        </a:p>
      </dsp:txBody>
      <dsp:txXfrm>
        <a:off x="3509103" y="1955629"/>
        <a:ext cx="7456846" cy="164896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503491-1CA6-49CD-968B-C271FFDA875D}">
      <dsp:nvSpPr>
        <dsp:cNvPr id="0" name=""/>
        <dsp:cNvSpPr/>
      </dsp:nvSpPr>
      <dsp:spPr>
        <a:xfrm rot="10800000">
          <a:off x="2774484" y="1942"/>
          <a:ext cx="10357561" cy="662498"/>
        </a:xfrm>
        <a:prstGeom prst="homePlat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92144" tIns="68580" rIns="128016" bIns="68580" numCol="1" spcCol="1270" anchor="ctr" anchorCtr="0">
          <a:noAutofit/>
        </a:bodyPr>
        <a:lstStyle/>
        <a:p>
          <a:pPr marL="0" lvl="0" indent="0" algn="ctr" defTabSz="800100">
            <a:lnSpc>
              <a:spcPct val="90000"/>
            </a:lnSpc>
            <a:spcBef>
              <a:spcPct val="0"/>
            </a:spcBef>
            <a:spcAft>
              <a:spcPct val="35000"/>
            </a:spcAft>
            <a:buFont typeface="Arial" panose="020B0604020202020204" pitchFamily="34" charset="0"/>
            <a:buNone/>
          </a:pPr>
          <a:r>
            <a:rPr lang="en-US" sz="1800" kern="1200">
              <a:latin typeface="Montserrat" panose="00000500000000000000" pitchFamily="2" charset="0"/>
            </a:rPr>
            <a:t>Empowering CCR&amp;Rs to design supports that meet the local needs of their community </a:t>
          </a:r>
          <a:endParaRPr lang="en-US" sz="1800" kern="1200"/>
        </a:p>
      </dsp:txBody>
      <dsp:txXfrm rot="10800000">
        <a:off x="2940108" y="1942"/>
        <a:ext cx="10191937" cy="662498"/>
      </dsp:txXfrm>
    </dsp:sp>
    <dsp:sp modelId="{0C59A266-011D-4373-AB9A-89339291AD3C}">
      <dsp:nvSpPr>
        <dsp:cNvPr id="0" name=""/>
        <dsp:cNvSpPr/>
      </dsp:nvSpPr>
      <dsp:spPr>
        <a:xfrm>
          <a:off x="2443234" y="1942"/>
          <a:ext cx="662498" cy="662498"/>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33F9D9A2-7CE7-40DF-B6A6-BCB4DC7FFDC1}">
      <dsp:nvSpPr>
        <dsp:cNvPr id="0" name=""/>
        <dsp:cNvSpPr/>
      </dsp:nvSpPr>
      <dsp:spPr>
        <a:xfrm rot="10800000">
          <a:off x="2774484" y="830066"/>
          <a:ext cx="10357561" cy="662498"/>
        </a:xfrm>
        <a:prstGeom prst="homePlat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92144" tIns="68580" rIns="128016" bIns="68580" numCol="1" spcCol="1270" anchor="ctr" anchorCtr="0">
          <a:noAutofit/>
        </a:bodyPr>
        <a:lstStyle/>
        <a:p>
          <a:pPr marL="0" lvl="0" indent="0" algn="ctr" defTabSz="800100">
            <a:lnSpc>
              <a:spcPct val="90000"/>
            </a:lnSpc>
            <a:spcBef>
              <a:spcPct val="0"/>
            </a:spcBef>
            <a:spcAft>
              <a:spcPct val="35000"/>
            </a:spcAft>
            <a:buNone/>
          </a:pPr>
          <a:r>
            <a:rPr lang="en-US" sz="1800" kern="1200">
              <a:latin typeface="Montserrat" panose="00000500000000000000" pitchFamily="2" charset="0"/>
            </a:rPr>
            <a:t>Creating feedback loops to understand barriers and address challenges so grants are accessible for providers</a:t>
          </a:r>
        </a:p>
      </dsp:txBody>
      <dsp:txXfrm rot="10800000">
        <a:off x="2940108" y="830066"/>
        <a:ext cx="10191937" cy="662498"/>
      </dsp:txXfrm>
    </dsp:sp>
    <dsp:sp modelId="{84323F6A-65BC-464A-9747-2216B4FF2C42}">
      <dsp:nvSpPr>
        <dsp:cNvPr id="0" name=""/>
        <dsp:cNvSpPr/>
      </dsp:nvSpPr>
      <dsp:spPr>
        <a:xfrm>
          <a:off x="2443234" y="830066"/>
          <a:ext cx="662498" cy="662498"/>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28BDCAF1-FF71-476B-8182-AAE036C429BB}">
      <dsp:nvSpPr>
        <dsp:cNvPr id="0" name=""/>
        <dsp:cNvSpPr/>
      </dsp:nvSpPr>
      <dsp:spPr>
        <a:xfrm rot="10800000">
          <a:off x="2774484" y="1658189"/>
          <a:ext cx="10357561" cy="662498"/>
        </a:xfrm>
        <a:prstGeom prst="homePlat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92144" tIns="68580" rIns="128016" bIns="68580" numCol="1" spcCol="1270" anchor="ctr" anchorCtr="0">
          <a:noAutofit/>
        </a:bodyPr>
        <a:lstStyle/>
        <a:p>
          <a:pPr marL="0" lvl="0" indent="0" algn="ctr" defTabSz="800100">
            <a:lnSpc>
              <a:spcPct val="90000"/>
            </a:lnSpc>
            <a:spcBef>
              <a:spcPct val="0"/>
            </a:spcBef>
            <a:spcAft>
              <a:spcPct val="35000"/>
            </a:spcAft>
            <a:buNone/>
          </a:pPr>
          <a:r>
            <a:rPr lang="en-US" sz="1800" kern="1200">
              <a:latin typeface="Montserrat" panose="00000500000000000000" pitchFamily="2" charset="0"/>
            </a:rPr>
            <a:t>Offering support in languages other than English, including Spanish</a:t>
          </a:r>
        </a:p>
      </dsp:txBody>
      <dsp:txXfrm rot="10800000">
        <a:off x="2940108" y="1658189"/>
        <a:ext cx="10191937" cy="662498"/>
      </dsp:txXfrm>
    </dsp:sp>
    <dsp:sp modelId="{F746F598-31E1-453A-878F-A31B709A854B}">
      <dsp:nvSpPr>
        <dsp:cNvPr id="0" name=""/>
        <dsp:cNvSpPr/>
      </dsp:nvSpPr>
      <dsp:spPr>
        <a:xfrm>
          <a:off x="2443234" y="1658189"/>
          <a:ext cx="662498" cy="662498"/>
        </a:xfrm>
        <a:prstGeom prst="ellipse">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0BF4400D-BE95-4786-B50B-DB62AB5A3CF9}">
      <dsp:nvSpPr>
        <dsp:cNvPr id="0" name=""/>
        <dsp:cNvSpPr/>
      </dsp:nvSpPr>
      <dsp:spPr>
        <a:xfrm rot="10800000">
          <a:off x="2774484" y="2486313"/>
          <a:ext cx="10357561" cy="662498"/>
        </a:xfrm>
        <a:prstGeom prst="homePlat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92144" tIns="68580" rIns="128016" bIns="68580" numCol="1" spcCol="1270" anchor="ctr" anchorCtr="0">
          <a:noAutofit/>
        </a:bodyPr>
        <a:lstStyle/>
        <a:p>
          <a:pPr marL="0" lvl="0" indent="0" algn="ctr" defTabSz="800100">
            <a:lnSpc>
              <a:spcPct val="90000"/>
            </a:lnSpc>
            <a:spcBef>
              <a:spcPct val="0"/>
            </a:spcBef>
            <a:spcAft>
              <a:spcPct val="35000"/>
            </a:spcAft>
            <a:buNone/>
          </a:pPr>
          <a:r>
            <a:rPr lang="en-US" sz="1800" kern="1200">
              <a:latin typeface="Montserrat" panose="00000500000000000000" pitchFamily="2" charset="0"/>
            </a:rPr>
            <a:t>Developing technical assistance and resources unique to homes and center-based programs</a:t>
          </a:r>
        </a:p>
      </dsp:txBody>
      <dsp:txXfrm rot="10800000">
        <a:off x="2940108" y="2486313"/>
        <a:ext cx="10191937" cy="662498"/>
      </dsp:txXfrm>
    </dsp:sp>
    <dsp:sp modelId="{CD463FA6-1944-4EC8-8BBC-153465BD2CC8}">
      <dsp:nvSpPr>
        <dsp:cNvPr id="0" name=""/>
        <dsp:cNvSpPr/>
      </dsp:nvSpPr>
      <dsp:spPr>
        <a:xfrm>
          <a:off x="2443234" y="2486313"/>
          <a:ext cx="662498" cy="662498"/>
        </a:xfrm>
        <a:prstGeom prst="ellipse">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28A544B9-1D9F-467F-B1D9-88F7DD3BF4AD}">
      <dsp:nvSpPr>
        <dsp:cNvPr id="0" name=""/>
        <dsp:cNvSpPr/>
      </dsp:nvSpPr>
      <dsp:spPr>
        <a:xfrm rot="10800000">
          <a:off x="2774484" y="3314436"/>
          <a:ext cx="10357561" cy="662498"/>
        </a:xfrm>
        <a:prstGeom prst="homePlat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92144" tIns="68580" rIns="128016" bIns="68580" numCol="1" spcCol="1270" anchor="ctr" anchorCtr="0">
          <a:noAutofit/>
        </a:bodyPr>
        <a:lstStyle/>
        <a:p>
          <a:pPr marL="0" lvl="0" indent="0" algn="ctr" defTabSz="800100">
            <a:lnSpc>
              <a:spcPct val="90000"/>
            </a:lnSpc>
            <a:spcBef>
              <a:spcPct val="0"/>
            </a:spcBef>
            <a:spcAft>
              <a:spcPct val="35000"/>
            </a:spcAft>
            <a:buNone/>
          </a:pPr>
          <a:r>
            <a:rPr lang="en-US" sz="1800" kern="1200">
              <a:latin typeface="Montserrat" panose="00000500000000000000" pitchFamily="2" charset="0"/>
            </a:rPr>
            <a:t>Collecting data for further decision-making in subsequent years</a:t>
          </a:r>
        </a:p>
      </dsp:txBody>
      <dsp:txXfrm rot="10800000">
        <a:off x="2940108" y="3314436"/>
        <a:ext cx="10191937" cy="662498"/>
      </dsp:txXfrm>
    </dsp:sp>
    <dsp:sp modelId="{3ABE56BC-EAE0-47A4-B23D-9AF5979BB6D9}">
      <dsp:nvSpPr>
        <dsp:cNvPr id="0" name=""/>
        <dsp:cNvSpPr/>
      </dsp:nvSpPr>
      <dsp:spPr>
        <a:xfrm>
          <a:off x="2443234" y="3314436"/>
          <a:ext cx="662498" cy="662498"/>
        </a:xfrm>
        <a:prstGeom prst="ellipse">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diagrams.loki3.com/BracketList">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5" tIns="47113" rIns="94225" bIns="47113" rtlCol="0"/>
          <a:lstStyle>
            <a:lvl1pPr algn="l">
              <a:defRPr sz="13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5" tIns="47113" rIns="94225" bIns="47113" rtlCol="0"/>
          <a:lstStyle>
            <a:lvl1pPr algn="r">
              <a:defRPr sz="1300"/>
            </a:lvl1pPr>
          </a:lstStyle>
          <a:p>
            <a:fld id="{2460E669-6C50-4341-B8EC-6E2685160FEF}" type="datetimeFigureOut">
              <a:rPr lang="en-US" smtClean="0"/>
              <a:t>3/26/2024</a:t>
            </a:fld>
            <a:endParaRPr lang="en-US"/>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5" tIns="47113" rIns="94225" bIns="47113" rtlCol="0" anchor="ctr"/>
          <a:lstStyle/>
          <a:p>
            <a:endParaRPr lang="en-US"/>
          </a:p>
        </p:txBody>
      </p:sp>
      <p:sp>
        <p:nvSpPr>
          <p:cNvPr id="5" name="Notes Placeholder 4"/>
          <p:cNvSpPr>
            <a:spLocks noGrp="1"/>
          </p:cNvSpPr>
          <p:nvPr>
            <p:ph type="body" sz="quarter" idx="3"/>
          </p:nvPr>
        </p:nvSpPr>
        <p:spPr>
          <a:xfrm>
            <a:off x="710248" y="4518203"/>
            <a:ext cx="5681980" cy="3696713"/>
          </a:xfrm>
          <a:prstGeom prst="rect">
            <a:avLst/>
          </a:prstGeom>
        </p:spPr>
        <p:txBody>
          <a:bodyPr vert="horz" lIns="94225" tIns="47113" rIns="94225" bIns="4711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5" tIns="47113" rIns="94225" bIns="47113" rtlCol="0" anchor="b"/>
          <a:lstStyle>
            <a:lvl1pPr algn="l">
              <a:defRPr sz="13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5" tIns="47113" rIns="94225" bIns="47113" rtlCol="0" anchor="b"/>
          <a:lstStyle>
            <a:lvl1pPr algn="r">
              <a:defRPr sz="1300"/>
            </a:lvl1pPr>
          </a:lstStyle>
          <a:p>
            <a:fld id="{F25490C2-7C91-C143-8C99-540B81EFBE60}" type="slidenum">
              <a:rPr lang="en-US" smtClean="0"/>
              <a:t>‹#›</a:t>
            </a:fld>
            <a:endParaRPr lang="en-US"/>
          </a:p>
        </p:txBody>
      </p:sp>
    </p:spTree>
    <p:extLst>
      <p:ext uri="{BB962C8B-B14F-4D97-AF65-F5344CB8AC3E}">
        <p14:creationId xmlns:p14="http://schemas.microsoft.com/office/powerpoint/2010/main" val="37759705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oecd.illinois.gov/content/dam/soi/en/web/oecd/earlylearningcouncil/access/documents/priority-populations-updated-2021.pdf"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Bethany</a:t>
            </a:r>
          </a:p>
          <a:p>
            <a:endParaRPr lang="en-US"/>
          </a:p>
          <a:p>
            <a:r>
              <a:rPr lang="en-US"/>
              <a:t>Welcome! Thank you for joining today. </a:t>
            </a:r>
          </a:p>
        </p:txBody>
      </p:sp>
      <p:sp>
        <p:nvSpPr>
          <p:cNvPr id="4" name="Slide Number Placeholder 3"/>
          <p:cNvSpPr>
            <a:spLocks noGrp="1"/>
          </p:cNvSpPr>
          <p:nvPr>
            <p:ph type="sldNum" sz="quarter" idx="5"/>
          </p:nvPr>
        </p:nvSpPr>
        <p:spPr/>
        <p:txBody>
          <a:bodyPr/>
          <a:lstStyle/>
          <a:p>
            <a:fld id="{F25490C2-7C91-C143-8C99-540B81EFBE60}" type="slidenum">
              <a:rPr lang="en-US" smtClean="0"/>
              <a:t>1</a:t>
            </a:fld>
            <a:endParaRPr lang="en-US"/>
          </a:p>
        </p:txBody>
      </p:sp>
    </p:spTree>
    <p:extLst>
      <p:ext uri="{BB962C8B-B14F-4D97-AF65-F5344CB8AC3E}">
        <p14:creationId xmlns:p14="http://schemas.microsoft.com/office/powerpoint/2010/main" val="13570753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Michelle</a:t>
            </a:r>
          </a:p>
          <a:p>
            <a:endParaRPr lang="en-US">
              <a:cs typeface="Calibri"/>
            </a:endParaRPr>
          </a:p>
          <a:p>
            <a:r>
              <a:rPr lang="en-US">
                <a:cs typeface="Calibri"/>
              </a:rPr>
              <a:t>In addition to the goals and potential topics for technical assistance, we want to describe the types of technical assistance activities that could support providers with Smart Start Workforce Grants.</a:t>
            </a:r>
          </a:p>
          <a:p>
            <a:endParaRPr lang="en-US">
              <a:cs typeface="Calibri"/>
            </a:endParaRPr>
          </a:p>
          <a:p>
            <a:r>
              <a:rPr lang="en-US">
                <a:cs typeface="Calibri"/>
              </a:rPr>
              <a:t>Technical assistance may look like: </a:t>
            </a:r>
          </a:p>
          <a:p>
            <a:pPr marL="171450" indent="-171450">
              <a:buFont typeface="Arial" panose="020B0604020202020204" pitchFamily="34" charset="0"/>
              <a:buChar char="•"/>
            </a:pPr>
            <a:r>
              <a:rPr lang="en-US">
                <a:cs typeface="Calibri"/>
              </a:rPr>
              <a:t>One-on-one support</a:t>
            </a:r>
          </a:p>
          <a:p>
            <a:pPr marL="171450" indent="-171450">
              <a:buFont typeface="Arial" panose="020B0604020202020204" pitchFamily="34" charset="0"/>
              <a:buChar char="•"/>
            </a:pPr>
            <a:r>
              <a:rPr lang="en-US">
                <a:cs typeface="Calibri"/>
              </a:rPr>
              <a:t>Group sessions</a:t>
            </a:r>
          </a:p>
          <a:p>
            <a:pPr marL="171450" indent="-171450">
              <a:buFont typeface="Arial" panose="020B0604020202020204" pitchFamily="34" charset="0"/>
              <a:buChar char="•"/>
            </a:pPr>
            <a:r>
              <a:rPr lang="en-US">
                <a:cs typeface="Calibri"/>
              </a:rPr>
              <a:t>Resource documents</a:t>
            </a:r>
          </a:p>
          <a:p>
            <a:pPr marL="171450" indent="-171450">
              <a:buFont typeface="Arial" panose="020B0604020202020204" pitchFamily="34" charset="0"/>
              <a:buChar char="•"/>
            </a:pPr>
            <a:r>
              <a:rPr lang="en-US">
                <a:cs typeface="Calibri"/>
              </a:rPr>
              <a:t>Webinars</a:t>
            </a:r>
          </a:p>
          <a:p>
            <a:pPr marL="171450" indent="-171450">
              <a:buFont typeface="Arial" panose="020B0604020202020204" pitchFamily="34" charset="0"/>
              <a:buChar char="•"/>
            </a:pPr>
            <a:r>
              <a:rPr lang="en-US">
                <a:cs typeface="Calibri"/>
              </a:rPr>
              <a:t>And training</a:t>
            </a:r>
          </a:p>
          <a:p>
            <a:pPr marL="0" indent="0">
              <a:buFont typeface="Arial" panose="020B0604020202020204" pitchFamily="34" charset="0"/>
              <a:buNone/>
            </a:pPr>
            <a:endParaRPr lang="en-US">
              <a:cs typeface="Calibri"/>
            </a:endParaRPr>
          </a:p>
          <a:p>
            <a:pPr marL="0" indent="0">
              <a:buFont typeface="Arial" panose="020B0604020202020204" pitchFamily="34" charset="0"/>
              <a:buNone/>
            </a:pPr>
            <a:r>
              <a:rPr lang="en-US">
                <a:cs typeface="Calibri"/>
              </a:rPr>
              <a:t>CCR&amp;Rs will work in partnership with INCCRRA to support providers, and CCR&amp;Rs will have flexibility to decide what is most helpful for their communities.</a:t>
            </a:r>
          </a:p>
          <a:p>
            <a:endParaRPr lang="en-US">
              <a:cs typeface="Calibri"/>
            </a:endParaRPr>
          </a:p>
          <a:p>
            <a:r>
              <a:rPr lang="en-US">
                <a:cs typeface="Calibri"/>
              </a:rPr>
              <a:t>Now that we have shared about the basics of the technical assistance plan, we want to ask you to reflect on the following question: </a:t>
            </a:r>
            <a:r>
              <a:rPr lang="en-US">
                <a:latin typeface="Montserrat" panose="00000500000000000000" pitchFamily="2" charset="0"/>
              </a:rPr>
              <a:t>What other technical assistance activities have been helpful for providers to learn about new initiatives and funding opportunities?</a:t>
            </a:r>
          </a:p>
          <a:p>
            <a:endParaRPr lang="en-US">
              <a:cs typeface="Calibri"/>
            </a:endParaRPr>
          </a:p>
          <a:p>
            <a:r>
              <a:rPr lang="en-US">
                <a:cs typeface="Calibri"/>
              </a:rPr>
              <a:t>We'll ask you use the Padlet link shared in the chat to respond to the question now, and at the end of the meeting we'll revisit these same questions in small discussion groups. </a:t>
            </a:r>
            <a:endParaRPr lang="en-US"/>
          </a:p>
        </p:txBody>
      </p:sp>
      <p:sp>
        <p:nvSpPr>
          <p:cNvPr id="4" name="Slide Number Placeholder 3"/>
          <p:cNvSpPr>
            <a:spLocks noGrp="1"/>
          </p:cNvSpPr>
          <p:nvPr>
            <p:ph type="sldNum" sz="quarter" idx="5"/>
          </p:nvPr>
        </p:nvSpPr>
        <p:spPr/>
        <p:txBody>
          <a:bodyPr/>
          <a:lstStyle/>
          <a:p>
            <a:fld id="{F25490C2-7C91-C143-8C99-540B81EFBE60}" type="slidenum">
              <a:rPr lang="en-US" smtClean="0"/>
              <a:t>10</a:t>
            </a:fld>
            <a:endParaRPr lang="en-US"/>
          </a:p>
        </p:txBody>
      </p:sp>
    </p:spTree>
    <p:extLst>
      <p:ext uri="{BB962C8B-B14F-4D97-AF65-F5344CB8AC3E}">
        <p14:creationId xmlns:p14="http://schemas.microsoft.com/office/powerpoint/2010/main" val="1888438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394C55-E1C0-FA80-4FC6-D626247040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ECC815-F127-02B2-1E39-7E5954B18AB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682AB20-A71E-98C4-964A-245800A602FD}"/>
              </a:ext>
            </a:extLst>
          </p:cNvPr>
          <p:cNvSpPr>
            <a:spLocks noGrp="1"/>
          </p:cNvSpPr>
          <p:nvPr>
            <p:ph type="body" idx="1"/>
          </p:nvPr>
        </p:nvSpPr>
        <p:spPr/>
        <p:txBody>
          <a:bodyPr/>
          <a:lstStyle/>
          <a:p>
            <a:r>
              <a:rPr lang="en-US">
                <a:cs typeface="Calibri"/>
              </a:rPr>
              <a:t>Michelle</a:t>
            </a:r>
          </a:p>
          <a:p>
            <a:endParaRPr lang="en-US">
              <a:cs typeface="Calibri"/>
            </a:endParaRPr>
          </a:p>
          <a:p>
            <a:pPr marL="171450" indent="-171450">
              <a:buFont typeface="Arial" panose="020B0604020202020204" pitchFamily="34" charset="0"/>
              <a:buChar char="•"/>
            </a:pPr>
            <a:r>
              <a:rPr lang="en-US">
                <a:latin typeface="Montserrat"/>
              </a:rPr>
              <a:t>Now we want to share about the structure of Smart Start Workforce Grants technical assistance and tell you more about who will provide technical assistance for Workforce Grants. </a:t>
            </a:r>
          </a:p>
          <a:p>
            <a:pPr marL="171450" indent="-171450">
              <a:buFont typeface="Arial" panose="020B0604020202020204" pitchFamily="34" charset="0"/>
              <a:buChar char="•"/>
            </a:pPr>
            <a:r>
              <a:rPr lang="en-US">
                <a:latin typeface="Montserrat"/>
              </a:rPr>
              <a:t>We heard from the field through focus groups and surveys that providers valued their existing relationships with technical assistance providers.</a:t>
            </a:r>
          </a:p>
          <a:p>
            <a:pPr marL="171450" indent="-171450">
              <a:buFont typeface="Arial" panose="020B0604020202020204" pitchFamily="34" charset="0"/>
              <a:buChar char="•"/>
            </a:pPr>
            <a:r>
              <a:rPr lang="en-US">
                <a:latin typeface="Montserrat"/>
              </a:rPr>
              <a:t>Based on this feedback, technical assistance for Smart Start Workforce Grants will be delivered through existing relationships at local CCR&amp;Rs. </a:t>
            </a:r>
          </a:p>
          <a:p>
            <a:pPr marL="171450" indent="-171450">
              <a:buFont typeface="Arial" panose="020B0604020202020204" pitchFamily="34" charset="0"/>
              <a:buChar char="•"/>
            </a:pPr>
            <a:r>
              <a:rPr lang="en-US">
                <a:latin typeface="Montserrat"/>
              </a:rPr>
              <a:t>As you can see from this visual, INCCRRA will hire a Smart Start Workforce Grants Coordinator who will support “Smart Start local experts” at CCR&amp;Rs with resources, tools, data, and information from INCCRRA. </a:t>
            </a:r>
          </a:p>
          <a:p>
            <a:pPr marL="171450" indent="-171450">
              <a:buFont typeface="Arial" panose="020B0604020202020204" pitchFamily="34" charset="0"/>
              <a:buChar char="•"/>
            </a:pPr>
            <a:r>
              <a:rPr lang="en-US">
                <a:latin typeface="Montserrat"/>
              </a:rPr>
              <a:t>Then the local experts will share knowledge about Smart Start Workforce Grants with staff at their CCR&amp;R who have existing relationships with child care programs. CCR&amp;R staff will then provide technical assistance to child care providers and programs. </a:t>
            </a:r>
          </a:p>
          <a:p>
            <a:pPr marL="171450" indent="-171450">
              <a:buFont typeface="Arial" panose="020B0604020202020204" pitchFamily="34" charset="0"/>
              <a:buChar char="•"/>
            </a:pPr>
            <a:r>
              <a:rPr lang="en-US">
                <a:latin typeface="Montserrat"/>
              </a:rPr>
              <a:t>IDHS will be in frequent contact with INCCRRA to provide guidance and support throughout implementation of the technical assistance plan. </a:t>
            </a:r>
          </a:p>
          <a:p>
            <a:endParaRPr lang="en-US">
              <a:latin typeface="Montserrat" panose="00000500000000000000" pitchFamily="2" charset="0"/>
              <a:cs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latin typeface="Montserrat" panose="00000500000000000000" pitchFamily="2" charset="0"/>
            </a:endParaRPr>
          </a:p>
          <a:p>
            <a:endParaRPr lang="en-US"/>
          </a:p>
        </p:txBody>
      </p:sp>
      <p:sp>
        <p:nvSpPr>
          <p:cNvPr id="4" name="Slide Number Placeholder 3">
            <a:extLst>
              <a:ext uri="{FF2B5EF4-FFF2-40B4-BE49-F238E27FC236}">
                <a16:creationId xmlns:a16="http://schemas.microsoft.com/office/drawing/2014/main" id="{AE2FBBFE-15ED-CB86-8CC3-3485831ED033}"/>
              </a:ext>
            </a:extLst>
          </p:cNvPr>
          <p:cNvSpPr>
            <a:spLocks noGrp="1"/>
          </p:cNvSpPr>
          <p:nvPr>
            <p:ph type="sldNum" sz="quarter" idx="5"/>
          </p:nvPr>
        </p:nvSpPr>
        <p:spPr/>
        <p:txBody>
          <a:bodyPr/>
          <a:lstStyle/>
          <a:p>
            <a:fld id="{F25490C2-7C91-C143-8C99-540B81EFBE60}" type="slidenum">
              <a:rPr lang="en-US" smtClean="0"/>
              <a:t>11</a:t>
            </a:fld>
            <a:endParaRPr lang="en-US"/>
          </a:p>
        </p:txBody>
      </p:sp>
    </p:spTree>
    <p:extLst>
      <p:ext uri="{BB962C8B-B14F-4D97-AF65-F5344CB8AC3E}">
        <p14:creationId xmlns:p14="http://schemas.microsoft.com/office/powerpoint/2010/main" val="752448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394C55-E1C0-FA80-4FC6-D626247040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ECC815-F127-02B2-1E39-7E5954B18AB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682AB20-A71E-98C4-964A-245800A602FD}"/>
              </a:ext>
            </a:extLst>
          </p:cNvPr>
          <p:cNvSpPr>
            <a:spLocks noGrp="1"/>
          </p:cNvSpPr>
          <p:nvPr>
            <p:ph type="body" idx="1"/>
          </p:nvPr>
        </p:nvSpPr>
        <p:spPr/>
        <p:txBody>
          <a:bodyPr/>
          <a:lstStyle/>
          <a:p>
            <a:r>
              <a:rPr lang="en-US">
                <a:cs typeface="Calibri"/>
              </a:rPr>
              <a:t>Michelle</a:t>
            </a:r>
          </a:p>
          <a:p>
            <a:endParaRPr lang="en-US">
              <a:latin typeface="Montserrat"/>
            </a:endParaRPr>
          </a:p>
          <a:p>
            <a:pPr marL="171450" indent="-171450">
              <a:buFont typeface="Arial" panose="020B0604020202020204" pitchFamily="34" charset="0"/>
              <a:buChar char="•"/>
            </a:pPr>
            <a:r>
              <a:rPr lang="en-US">
                <a:latin typeface="Montserrat"/>
              </a:rPr>
              <a:t>This structure will also enable a feedback loop to improve Smart Start Workforce Grants. </a:t>
            </a:r>
          </a:p>
          <a:p>
            <a:pPr marL="171450" indent="-171450">
              <a:buFont typeface="Arial" panose="020B0604020202020204" pitchFamily="34" charset="0"/>
              <a:buChar char="•"/>
            </a:pPr>
            <a:r>
              <a:rPr lang="en-US">
                <a:latin typeface="Montserrat"/>
              </a:rPr>
              <a:t>For instance, staff at CCR&amp;Rs who work with providers may identify a huge barrier to entry or notice that the majority of programs they work with do not understand a wage floor. CCR&amp;R staff will share this information with their local expert, who will share it with the grants coordinator at INCCRRA</a:t>
            </a:r>
          </a:p>
          <a:p>
            <a:pPr marL="171450" indent="-171450">
              <a:buFont typeface="Arial" panose="020B0604020202020204" pitchFamily="34" charset="0"/>
              <a:buChar char="•"/>
            </a:pPr>
            <a:r>
              <a:rPr lang="en-US">
                <a:latin typeface="Montserrat"/>
              </a:rPr>
              <a:t>The grants coordinator will then design resources and tools to support programs through technical assistance and share barriers with IDHS. </a:t>
            </a:r>
          </a:p>
          <a:p>
            <a:pPr marL="171450" indent="-171450">
              <a:buFont typeface="Arial" panose="020B0604020202020204" pitchFamily="34" charset="0"/>
              <a:buChar char="•"/>
            </a:pPr>
            <a:r>
              <a:rPr lang="en-US" sz="1200">
                <a:latin typeface="Montserrat"/>
              </a:rPr>
              <a:t>The feedback loop will inform types of technical assistance support </a:t>
            </a:r>
            <a:r>
              <a:rPr lang="en-US" sz="1200" b="1">
                <a:latin typeface="Montserrat"/>
              </a:rPr>
              <a:t>and</a:t>
            </a:r>
            <a:r>
              <a:rPr lang="en-US" sz="1200">
                <a:latin typeface="Montserrat"/>
              </a:rPr>
              <a:t> recommendations to update policies and procedures to ensure equitable access to Smart Start Workforce Grants.</a:t>
            </a:r>
            <a:endParaRPr lang="en-US" sz="1200">
              <a:latin typeface="Montserrat" panose="00000500000000000000"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latin typeface="Montserrat" panose="00000500000000000000" pitchFamily="2" charset="0"/>
            </a:endParaRPr>
          </a:p>
          <a:p>
            <a:endParaRPr lang="en-US"/>
          </a:p>
        </p:txBody>
      </p:sp>
      <p:sp>
        <p:nvSpPr>
          <p:cNvPr id="4" name="Slide Number Placeholder 3">
            <a:extLst>
              <a:ext uri="{FF2B5EF4-FFF2-40B4-BE49-F238E27FC236}">
                <a16:creationId xmlns:a16="http://schemas.microsoft.com/office/drawing/2014/main" id="{AE2FBBFE-15ED-CB86-8CC3-3485831ED033}"/>
              </a:ext>
            </a:extLst>
          </p:cNvPr>
          <p:cNvSpPr>
            <a:spLocks noGrp="1"/>
          </p:cNvSpPr>
          <p:nvPr>
            <p:ph type="sldNum" sz="quarter" idx="5"/>
          </p:nvPr>
        </p:nvSpPr>
        <p:spPr/>
        <p:txBody>
          <a:bodyPr/>
          <a:lstStyle/>
          <a:p>
            <a:fld id="{F25490C2-7C91-C143-8C99-540B81EFBE60}" type="slidenum">
              <a:rPr lang="en-US" smtClean="0"/>
              <a:t>12</a:t>
            </a:fld>
            <a:endParaRPr lang="en-US"/>
          </a:p>
        </p:txBody>
      </p:sp>
    </p:spTree>
    <p:extLst>
      <p:ext uri="{BB962C8B-B14F-4D97-AF65-F5344CB8AC3E}">
        <p14:creationId xmlns:p14="http://schemas.microsoft.com/office/powerpoint/2010/main" val="21345451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CF9221-630A-F88F-3422-4EB975A9F0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C62DD8-9C68-D010-E452-FD0A60A5490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5A56786-1308-FAB4-D4A6-8A74DDB410B4}"/>
              </a:ext>
            </a:extLst>
          </p:cNvPr>
          <p:cNvSpPr>
            <a:spLocks noGrp="1"/>
          </p:cNvSpPr>
          <p:nvPr>
            <p:ph type="body" idx="1"/>
          </p:nvPr>
        </p:nvSpPr>
        <p:spPr/>
        <p:txBody>
          <a:bodyPr/>
          <a:lstStyle/>
          <a:p>
            <a:r>
              <a:rPr lang="en-US">
                <a:cs typeface="Calibri"/>
              </a:rPr>
              <a:t>Michelle</a:t>
            </a:r>
          </a:p>
          <a:p>
            <a:endParaRPr lang="en-US">
              <a:cs typeface="Calibri"/>
            </a:endParaRPr>
          </a:p>
          <a:p>
            <a:pPr marL="171450" indent="-171450">
              <a:buFont typeface="Arial" panose="020B0604020202020204" pitchFamily="34" charset="0"/>
              <a:buChar char="•"/>
            </a:pPr>
            <a:r>
              <a:rPr lang="en-US">
                <a:cs typeface="Calibri"/>
              </a:rPr>
              <a:t>Let’s go into a little more detail about INCCRRA’s role in Smart Start Workforce Grants technical assistance. INCCRRA will manage administrative processes and develop resources for providers.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cs typeface="Calibri"/>
              </a:rPr>
              <a:t>This means that INCCRRA’s role will be similar to past grants in terms of managing administrative processes. INCCRA will continue administer the application and reporting process and offer support on technical issues related to applications and reporting through a help desk. INCCRRA will also be available to answer basic questions about Smart Start Workforce Grants through the help desk.</a:t>
            </a:r>
          </a:p>
          <a:p>
            <a:endParaRPr lang="en-US">
              <a:cs typeface="Calibri"/>
            </a:endParaRPr>
          </a:p>
          <a:p>
            <a:r>
              <a:rPr lang="en-US">
                <a:cs typeface="Calibri"/>
              </a:rPr>
              <a:t>As far as developing resources, INCCRRA will hire a grant coordinator who will create technical assistance materials and organize resource sharing across CCR&amp;Rs. The grants coordinator will train CCR&amp;R local experts on those resources. The coordinator will also stay up to date on policy changes, share updates with CCR&amp;Rs, and be a point of contact for CCR&amp;Rs to ask questions about the grants.</a:t>
            </a:r>
          </a:p>
        </p:txBody>
      </p:sp>
      <p:sp>
        <p:nvSpPr>
          <p:cNvPr id="4" name="Slide Number Placeholder 3">
            <a:extLst>
              <a:ext uri="{FF2B5EF4-FFF2-40B4-BE49-F238E27FC236}">
                <a16:creationId xmlns:a16="http://schemas.microsoft.com/office/drawing/2014/main" id="{90840EC3-E912-F5C7-EA1D-0D45DC1F22FA}"/>
              </a:ext>
            </a:extLst>
          </p:cNvPr>
          <p:cNvSpPr>
            <a:spLocks noGrp="1"/>
          </p:cNvSpPr>
          <p:nvPr>
            <p:ph type="sldNum" sz="quarter" idx="5"/>
          </p:nvPr>
        </p:nvSpPr>
        <p:spPr/>
        <p:txBody>
          <a:bodyPr/>
          <a:lstStyle/>
          <a:p>
            <a:fld id="{F25490C2-7C91-C143-8C99-540B81EFBE60}" type="slidenum">
              <a:rPr lang="en-US" smtClean="0"/>
              <a:t>13</a:t>
            </a:fld>
            <a:endParaRPr lang="en-US"/>
          </a:p>
        </p:txBody>
      </p:sp>
    </p:spTree>
    <p:extLst>
      <p:ext uri="{BB962C8B-B14F-4D97-AF65-F5344CB8AC3E}">
        <p14:creationId xmlns:p14="http://schemas.microsoft.com/office/powerpoint/2010/main" val="6527234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CF9221-630A-F88F-3422-4EB975A9F0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C62DD8-9C68-D010-E452-FD0A60A5490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5A56786-1308-FAB4-D4A6-8A74DDB410B4}"/>
              </a:ext>
            </a:extLst>
          </p:cNvPr>
          <p:cNvSpPr>
            <a:spLocks noGrp="1"/>
          </p:cNvSpPr>
          <p:nvPr>
            <p:ph type="body" idx="1"/>
          </p:nvPr>
        </p:nvSpPr>
        <p:spPr/>
        <p:txBody>
          <a:bodyPr/>
          <a:lstStyle/>
          <a:p>
            <a:r>
              <a:rPr lang="en-US">
                <a:cs typeface="Calibri"/>
              </a:rPr>
              <a:t>Michelle</a:t>
            </a:r>
          </a:p>
          <a:p>
            <a:endParaRPr lang="en-US"/>
          </a:p>
          <a:p>
            <a:r>
              <a:rPr lang="en-US"/>
              <a:t>The CCR&amp;Rs will coordinate across the ECE system and provide technical assistance to providers through their trusted relationships within their community. </a:t>
            </a:r>
          </a:p>
          <a:p>
            <a:endParaRPr lang="en-US"/>
          </a:p>
          <a:p>
            <a:pPr marL="171450" indent="-171450">
              <a:buFont typeface="Arial" panose="020B0604020202020204" pitchFamily="34" charset="0"/>
              <a:buChar char="•"/>
            </a:pPr>
            <a:r>
              <a:rPr lang="en-US"/>
              <a:t>To coordinate across the ECE system, CCR&amp;Rs will choose one “Local Expert” to be the point of contact for Smart Start Workforce Grants for INCCRRA, receive training about workforce grants, and train other CCR&amp;R staff on the grants. They will attend 1-2 workdays at INCCRRA sometime between March and June to receive intensive training on workforce grants, resources available, and areas we anticipate will need technical assistance.</a:t>
            </a:r>
          </a:p>
          <a:p>
            <a:pPr marL="171450" indent="-171450">
              <a:buFont typeface="Arial" panose="020B0604020202020204" pitchFamily="34" charset="0"/>
              <a:buChar char="•"/>
            </a:pPr>
            <a:r>
              <a:rPr lang="en-US"/>
              <a:t>CCR&amp;Rs will also help coordinate across the ECE system by identifying and sharing barriers to accessing Smart Start Workforce Grants with INCCRRA to inform resource development. </a:t>
            </a:r>
          </a:p>
          <a:p>
            <a:pPr marL="171450" indent="-171450">
              <a:buFont typeface="Arial" panose="020B0604020202020204" pitchFamily="34" charset="0"/>
              <a:buChar char="•"/>
            </a:pPr>
            <a:endParaRPr lang="en-US"/>
          </a:p>
          <a:p>
            <a:pPr marL="171450" indent="-171450">
              <a:buFont typeface="Arial" panose="020B0604020202020204" pitchFamily="34" charset="0"/>
              <a:buChar char="•"/>
            </a:pPr>
            <a:r>
              <a:rPr lang="en-US"/>
              <a:t>CCR&amp;Rs will also provide technical assistance to providers in their community. </a:t>
            </a:r>
          </a:p>
          <a:p>
            <a:pPr marL="171450" indent="-171450">
              <a:buFont typeface="Arial" panose="020B0604020202020204" pitchFamily="34" charset="0"/>
              <a:buChar char="•"/>
            </a:pPr>
            <a:r>
              <a:rPr lang="en-US"/>
              <a:t>After local experts share about workforce grants with other staff at CCR&amp;Rs, multiple staff members at CCR&amp;Rs can provide technical assistance to providers. Technical assistance will likely focus on helping providers with applications and reporting and working with them on foundational practices that will be allow them to successfully participate in the program- like budgeting for staffing and wages. </a:t>
            </a:r>
            <a:endParaRPr lang="en-US">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cs typeface="Calibri"/>
            </a:endParaRPr>
          </a:p>
          <a:p>
            <a:r>
              <a:rPr lang="en-US">
                <a:cs typeface="Calibri"/>
              </a:rPr>
              <a:t>Let’s pause to hear your feedback. Please use the Padlet to respond to our second discussion question: </a:t>
            </a:r>
            <a:r>
              <a:rPr lang="en-US" sz="1200">
                <a:effectLst/>
                <a:latin typeface="Montserrat" panose="00000500000000000000" pitchFamily="2" charset="0"/>
              </a:rPr>
              <a:t>Will this proposed technical assistance from INCCRRA and CCR&amp;Rs help providers successfully participate in SSWGs? Why or why not? What is missing here?</a:t>
            </a:r>
            <a:endParaRPr lang="en-US">
              <a:cs typeface="Calibri"/>
            </a:endParaRPr>
          </a:p>
        </p:txBody>
      </p:sp>
      <p:sp>
        <p:nvSpPr>
          <p:cNvPr id="4" name="Slide Number Placeholder 3">
            <a:extLst>
              <a:ext uri="{FF2B5EF4-FFF2-40B4-BE49-F238E27FC236}">
                <a16:creationId xmlns:a16="http://schemas.microsoft.com/office/drawing/2014/main" id="{90840EC3-E912-F5C7-EA1D-0D45DC1F22FA}"/>
              </a:ext>
            </a:extLst>
          </p:cNvPr>
          <p:cNvSpPr>
            <a:spLocks noGrp="1"/>
          </p:cNvSpPr>
          <p:nvPr>
            <p:ph type="sldNum" sz="quarter" idx="5"/>
          </p:nvPr>
        </p:nvSpPr>
        <p:spPr/>
        <p:txBody>
          <a:bodyPr/>
          <a:lstStyle/>
          <a:p>
            <a:fld id="{F25490C2-7C91-C143-8C99-540B81EFBE60}" type="slidenum">
              <a:rPr lang="en-US" smtClean="0"/>
              <a:t>14</a:t>
            </a:fld>
            <a:endParaRPr lang="en-US"/>
          </a:p>
        </p:txBody>
      </p:sp>
    </p:spTree>
    <p:extLst>
      <p:ext uri="{BB962C8B-B14F-4D97-AF65-F5344CB8AC3E}">
        <p14:creationId xmlns:p14="http://schemas.microsoft.com/office/powerpoint/2010/main" val="8715303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Michelle</a:t>
            </a:r>
          </a:p>
          <a:p>
            <a:endParaRPr lang="en-US">
              <a:cs typeface="Calibri"/>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cs typeface="Calibri"/>
              </a:rPr>
              <a:t>Here is a basic timeline for Smart Start Workforce Grants technical assistance from February to July 2024.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cs typeface="Calibri"/>
              </a:rPr>
              <a:t>You can see in February INCCRRA will hire the Grant Outreach Coordinator and CCR&amp;Rs will identify their Local Experts.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cs typeface="Calibri"/>
              </a:rPr>
              <a:t>We anticipate training CCR&amp;Rs about Smart Start Workforce Grants in April and sharing details about the workforce grants application in May.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cs typeface="Calibri"/>
              </a:rPr>
              <a:t>CCR&amp;Rs will spend June and July helping providers get ready to apply and will support them through the application process beginning in July. </a:t>
            </a:r>
          </a:p>
          <a:p>
            <a:endParaRPr lang="en-US">
              <a:cs typeface="Calibri"/>
            </a:endParaRPr>
          </a:p>
        </p:txBody>
      </p:sp>
      <p:sp>
        <p:nvSpPr>
          <p:cNvPr id="4" name="Slide Number Placeholder 3"/>
          <p:cNvSpPr>
            <a:spLocks noGrp="1"/>
          </p:cNvSpPr>
          <p:nvPr>
            <p:ph type="sldNum" sz="quarter" idx="5"/>
          </p:nvPr>
        </p:nvSpPr>
        <p:spPr/>
        <p:txBody>
          <a:bodyPr/>
          <a:lstStyle/>
          <a:p>
            <a:fld id="{F25490C2-7C91-C143-8C99-540B81EFBE60}" type="slidenum">
              <a:rPr lang="en-US" smtClean="0"/>
              <a:t>15</a:t>
            </a:fld>
            <a:endParaRPr lang="en-US"/>
          </a:p>
        </p:txBody>
      </p:sp>
    </p:spTree>
    <p:extLst>
      <p:ext uri="{BB962C8B-B14F-4D97-AF65-F5344CB8AC3E}">
        <p14:creationId xmlns:p14="http://schemas.microsoft.com/office/powerpoint/2010/main" val="36094625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Trish</a:t>
            </a:r>
            <a:endParaRPr lang="en-US" sz="1200">
              <a:effectLst/>
              <a:latin typeface="+mn-lt"/>
              <a:cs typeface="Calibri"/>
            </a:endParaRPr>
          </a:p>
          <a:p>
            <a:endParaRPr lang="en-US" sz="1200">
              <a:effectLst/>
              <a:latin typeface="+mn-lt"/>
            </a:endParaRPr>
          </a:p>
          <a:p>
            <a:r>
              <a:rPr lang="en-US">
                <a:cs typeface="Calibri"/>
              </a:rPr>
              <a:t>We also want to take this opportunity to revisit our equity check and discuss how equity is being centered in our technical assistance plan. I'll read through these to remind us of the equity considerations:</a:t>
            </a:r>
          </a:p>
          <a:p>
            <a:endParaRPr lang="en-US">
              <a:cs typeface="Calibri"/>
            </a:endParaRPr>
          </a:p>
          <a:p>
            <a:pPr marL="228600" indent="-228600">
              <a:spcBef>
                <a:spcPts val="600"/>
              </a:spcBef>
              <a:spcAft>
                <a:spcPts val="600"/>
              </a:spcAft>
              <a:buFont typeface="Arial"/>
              <a:buChar char="•"/>
            </a:pPr>
            <a:r>
              <a:rPr lang="en-US"/>
              <a:t>Center children and families, especially those identified in the recommended and approved  </a:t>
            </a:r>
            <a:r>
              <a:rPr lang="en-US" u="sng">
                <a:hlinkClick r:id="rId3"/>
              </a:rPr>
              <a:t>ELC priority populations</a:t>
            </a:r>
            <a:r>
              <a:rPr lang="en-US" u="sng"/>
              <a:t>,</a:t>
            </a:r>
            <a:r>
              <a:rPr lang="en-US"/>
              <a:t> focusing on racial equity</a:t>
            </a:r>
            <a:endParaRPr lang="en-US">
              <a:cs typeface="Calibri"/>
            </a:endParaRPr>
          </a:p>
          <a:p>
            <a:pPr marL="228600" indent="-228600">
              <a:spcBef>
                <a:spcPts val="600"/>
              </a:spcBef>
              <a:spcAft>
                <a:spcPts val="600"/>
              </a:spcAft>
              <a:buFont typeface="Arial"/>
              <a:buChar char="•"/>
            </a:pPr>
            <a:r>
              <a:rPr lang="en-US"/>
              <a:t>Focus on the needs and priorities of historically disenfranchised children and families, providers, workforce, and communities</a:t>
            </a:r>
            <a:endParaRPr lang="en-US">
              <a:cs typeface="Calibri"/>
            </a:endParaRPr>
          </a:p>
          <a:p>
            <a:pPr marL="228600" indent="-228600">
              <a:spcBef>
                <a:spcPts val="600"/>
              </a:spcBef>
              <a:spcAft>
                <a:spcPts val="600"/>
              </a:spcAft>
              <a:buFont typeface="Arial"/>
              <a:buChar char="•"/>
            </a:pPr>
            <a:r>
              <a:rPr lang="en-US"/>
              <a:t>Consider how our decisions may benefit or harm historically disenfranchised children and families, providers, workforce, and communities</a:t>
            </a:r>
            <a:endParaRPr lang="en-US">
              <a:cs typeface="Calibri"/>
            </a:endParaRPr>
          </a:p>
          <a:p>
            <a:pPr marL="228600" indent="-228600">
              <a:spcBef>
                <a:spcPts val="600"/>
              </a:spcBef>
              <a:spcAft>
                <a:spcPts val="600"/>
              </a:spcAft>
              <a:buFont typeface="Arial"/>
              <a:buChar char="•"/>
            </a:pPr>
            <a:r>
              <a:rPr lang="en-US"/>
              <a:t>Seek the expertise and input from stakeholders already engaged with our historically disenfranchised children and families, providers, workforce, and communities</a:t>
            </a:r>
            <a:endParaRPr lang="en-US">
              <a:cs typeface="Calibri"/>
            </a:endParaRPr>
          </a:p>
          <a:p>
            <a:pPr marL="228600" indent="-228600">
              <a:spcBef>
                <a:spcPts val="600"/>
              </a:spcBef>
              <a:spcAft>
                <a:spcPts val="600"/>
              </a:spcAft>
              <a:buFont typeface="Arial"/>
              <a:buChar char="•"/>
            </a:pPr>
            <a:r>
              <a:rPr lang="en-US"/>
              <a:t>Where, consider data that provides insight into the relative impact on historically disenfranchised children and families, providers, workforce, and communities</a:t>
            </a:r>
            <a:endParaRPr lang="en-US">
              <a:cs typeface="Calibri"/>
            </a:endParaRPr>
          </a:p>
          <a:p>
            <a:endParaRPr lang="en-US">
              <a:cs typeface="Calibri"/>
            </a:endParaRPr>
          </a:p>
          <a:p>
            <a:r>
              <a:rPr lang="en-US">
                <a:cs typeface="Calibri"/>
              </a:rPr>
              <a:t>With these in mind, we'll take a look at some approaches we've developed to ensure equity in our technical assistance strategy and hear your feedback and input. </a:t>
            </a:r>
            <a:endParaRPr lang="en-US"/>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F25490C2-7C91-C143-8C99-540B81EFBE60}" type="slidenum">
              <a:rPr lang="en-US" smtClean="0"/>
              <a:t>16</a:t>
            </a:fld>
            <a:endParaRPr lang="en-US"/>
          </a:p>
        </p:txBody>
      </p:sp>
    </p:spTree>
    <p:extLst>
      <p:ext uri="{BB962C8B-B14F-4D97-AF65-F5344CB8AC3E}">
        <p14:creationId xmlns:p14="http://schemas.microsoft.com/office/powerpoint/2010/main" val="6704974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Trish</a:t>
            </a:r>
          </a:p>
          <a:p>
            <a:endParaRPr lang="en-US">
              <a:cs typeface="Calibri"/>
            </a:endParaRPr>
          </a:p>
          <a:p>
            <a:r>
              <a:rPr lang="en-US">
                <a:cs typeface="Calibri"/>
              </a:rPr>
              <a:t>The technical assistance plan will honor the equity considerations we just reviewed in the following ways:</a:t>
            </a:r>
          </a:p>
          <a:p>
            <a:endParaRPr lang="en-US">
              <a:cs typeface="Calibri"/>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a:latin typeface="Montserrat" panose="00000500000000000000" pitchFamily="2" charset="0"/>
              </a:rPr>
              <a:t>Empowering CCR&amp;Rs to design supports that meet the local needs of their community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a:latin typeface="Montserrat" panose="00000500000000000000" pitchFamily="2" charset="0"/>
              </a:rPr>
              <a:t>Creating feedback loops to understand barriers and address challenges so grants are accessible for providers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a:latin typeface="Montserrat" panose="00000500000000000000" pitchFamily="2" charset="0"/>
              </a:rPr>
              <a:t>Offering support in languages other than English, including Spanish</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a:latin typeface="Montserrat" panose="00000500000000000000" pitchFamily="2" charset="0"/>
              </a:rPr>
              <a:t>Developing technical assistance and resources unique to homes and center-based programs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a:latin typeface="Montserrat" panose="00000500000000000000" pitchFamily="2" charset="0"/>
              </a:rPr>
              <a:t>Collecting data for further decision-making in subsequent years</a:t>
            </a:r>
          </a:p>
          <a:p>
            <a:pPr marL="0" indent="0">
              <a:lnSpc>
                <a:spcPct val="130000"/>
              </a:lnSpc>
              <a:buFont typeface="Arial,Sans-Serif"/>
              <a:buNone/>
            </a:pPr>
            <a:endParaRPr lang="en-US">
              <a:cs typeface="Calibri"/>
            </a:endParaRPr>
          </a:p>
          <a:p>
            <a:r>
              <a:rPr lang="en-US">
                <a:cs typeface="Calibri"/>
              </a:rPr>
              <a:t>Now, we're going to return to the Padlet to hear from you: </a:t>
            </a:r>
            <a:r>
              <a:rPr lang="en-US">
                <a:latin typeface="Montserrat" panose="00000500000000000000" pitchFamily="2" charset="0"/>
                <a:cs typeface="Calibri"/>
              </a:rPr>
              <a:t>Will this technical assistance plan support people who are least likely to access the grants? What changes/additions should we make to honor equity commitments?</a:t>
            </a:r>
            <a:endParaRPr lang="en-US">
              <a:cs typeface="Calibri"/>
            </a:endParaRPr>
          </a:p>
        </p:txBody>
      </p:sp>
      <p:sp>
        <p:nvSpPr>
          <p:cNvPr id="4" name="Slide Number Placeholder 3"/>
          <p:cNvSpPr>
            <a:spLocks noGrp="1"/>
          </p:cNvSpPr>
          <p:nvPr>
            <p:ph type="sldNum" sz="quarter" idx="5"/>
          </p:nvPr>
        </p:nvSpPr>
        <p:spPr/>
        <p:txBody>
          <a:bodyPr/>
          <a:lstStyle/>
          <a:p>
            <a:fld id="{F25490C2-7C91-C143-8C99-540B81EFBE60}" type="slidenum">
              <a:rPr lang="en-US" smtClean="0"/>
              <a:t>17</a:t>
            </a:fld>
            <a:endParaRPr lang="en-US"/>
          </a:p>
        </p:txBody>
      </p:sp>
    </p:spTree>
    <p:extLst>
      <p:ext uri="{BB962C8B-B14F-4D97-AF65-F5344CB8AC3E}">
        <p14:creationId xmlns:p14="http://schemas.microsoft.com/office/powerpoint/2010/main" val="2601836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Megan</a:t>
            </a:r>
          </a:p>
          <a:p>
            <a:endParaRPr lang="en-US">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Thank you all for responding to the discussion questions in Padlet throughout the session. As we mentioned earlier, we'll now have a chance to discuss these same questions in small breakout groups where you can expand on your Padlet answers or raise additional questions or thoughts. </a:t>
            </a:r>
            <a:r>
              <a:rPr lang="en-US" sz="1200"/>
              <a:t>We are going to split into </a:t>
            </a:r>
            <a:r>
              <a:rPr lang="en-US" sz="1200" b="1">
                <a:solidFill>
                  <a:schemeClr val="accent5">
                    <a:lumMod val="75000"/>
                  </a:schemeClr>
                </a:solidFill>
              </a:rPr>
              <a:t>four</a:t>
            </a:r>
            <a:r>
              <a:rPr lang="en-US" sz="1200"/>
              <a:t> groups to discuss the questions posed during the presentation and hear your thoughts on priorities for technical assistance.</a:t>
            </a:r>
          </a:p>
          <a:p>
            <a:endParaRPr lang="en-US">
              <a:cs typeface="Calibri"/>
            </a:endParaRPr>
          </a:p>
        </p:txBody>
      </p:sp>
      <p:sp>
        <p:nvSpPr>
          <p:cNvPr id="4" name="Slide Number Placeholder 3"/>
          <p:cNvSpPr>
            <a:spLocks noGrp="1"/>
          </p:cNvSpPr>
          <p:nvPr>
            <p:ph type="sldNum" sz="quarter" idx="5"/>
          </p:nvPr>
        </p:nvSpPr>
        <p:spPr/>
        <p:txBody>
          <a:bodyPr/>
          <a:lstStyle/>
          <a:p>
            <a:fld id="{F25490C2-7C91-C143-8C99-540B81EFBE60}" type="slidenum">
              <a:rPr lang="en-US" smtClean="0"/>
              <a:t>18</a:t>
            </a:fld>
            <a:endParaRPr lang="en-US"/>
          </a:p>
        </p:txBody>
      </p:sp>
    </p:spTree>
    <p:extLst>
      <p:ext uri="{BB962C8B-B14F-4D97-AF65-F5344CB8AC3E}">
        <p14:creationId xmlns:p14="http://schemas.microsoft.com/office/powerpoint/2010/main" val="38516018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Megan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r>
              <a:rPr lang="en-US">
                <a:cs typeface="Calibri"/>
              </a:rPr>
              <a:t>As a reminder here are the questions again:</a:t>
            </a:r>
          </a:p>
          <a:p>
            <a:endParaRPr lang="en-US"/>
          </a:p>
          <a:p>
            <a:pPr marL="171450" indent="-171450">
              <a:lnSpc>
                <a:spcPct val="120000"/>
              </a:lnSpc>
              <a:buFont typeface="Arial" panose="020B0604020202020204" pitchFamily="34" charset="0"/>
              <a:buChar char="•"/>
            </a:pPr>
            <a:r>
              <a:rPr lang="en-US">
                <a:latin typeface="Montserrat" panose="00000500000000000000" pitchFamily="2" charset="0"/>
              </a:rPr>
              <a:t>What other technical assistance activities have been helpful for providers to learn about new initiatives and funding opportunities?</a:t>
            </a:r>
          </a:p>
          <a:p>
            <a:pPr marL="171450" indent="-171450">
              <a:lnSpc>
                <a:spcPct val="120000"/>
              </a:lnSpc>
              <a:buFont typeface="Arial" panose="020B0604020202020204" pitchFamily="34" charset="0"/>
              <a:buChar char="•"/>
            </a:pPr>
            <a:r>
              <a:rPr lang="en-US" sz="1200">
                <a:effectLst/>
                <a:latin typeface="Montserrat" panose="00000500000000000000" pitchFamily="2" charset="0"/>
              </a:rPr>
              <a:t>Will this proposed technical assistance from INCCRRA and CCR&amp;Rs help providers successfully participate in SSWGs? Why or why not? What is missing here?</a:t>
            </a:r>
          </a:p>
          <a:p>
            <a:pPr marL="171450" marR="0" lvl="0" indent="-17145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lang="en-US">
                <a:latin typeface="Montserrat" panose="00000500000000000000" pitchFamily="2" charset="0"/>
                <a:cs typeface="Calibri"/>
              </a:rPr>
              <a:t>Will this technical assistance plan support people who are least likely to access the grants? What changes/additions should we make to honor equity commitments?</a:t>
            </a:r>
            <a:endParaRPr lang="en-US" sz="1050"/>
          </a:p>
          <a:p>
            <a:pPr marL="171450" indent="-171450">
              <a:lnSpc>
                <a:spcPct val="120000"/>
              </a:lnSpc>
              <a:spcBef>
                <a:spcPts val="1000"/>
              </a:spcBef>
              <a:buFont typeface="Arial"/>
              <a:buChar char="•"/>
            </a:pPr>
            <a:endParaRPr lang="en-US">
              <a:cs typeface="Calibri"/>
            </a:endParaRPr>
          </a:p>
          <a:p>
            <a:pPr>
              <a:lnSpc>
                <a:spcPct val="120000"/>
              </a:lnSpc>
              <a:spcBef>
                <a:spcPts val="1000"/>
              </a:spcBef>
            </a:pPr>
            <a:r>
              <a:rPr lang="en-US">
                <a:cs typeface="Calibri"/>
              </a:rPr>
              <a:t>We will now go into breakout groups and you'll automatically be taken to your group. You'll have about 20 minutes to discuss. </a:t>
            </a:r>
          </a:p>
          <a:p>
            <a:r>
              <a:rPr lang="en-US">
                <a:cs typeface="Calibri"/>
              </a:rPr>
              <a:t>--------</a:t>
            </a:r>
            <a:endParaRPr lang="en-US"/>
          </a:p>
          <a:p>
            <a:r>
              <a:rPr lang="en-US"/>
              <a:t>Facilitators:</a:t>
            </a:r>
            <a:endParaRPr lang="en-US">
              <a:cs typeface="Calibri"/>
            </a:endParaRPr>
          </a:p>
          <a:p>
            <a:endParaRPr lang="en-US"/>
          </a:p>
          <a:p>
            <a:r>
              <a:rPr lang="en-US"/>
              <a:t>Lori</a:t>
            </a:r>
            <a:endParaRPr lang="en-US">
              <a:cs typeface="Calibri"/>
            </a:endParaRPr>
          </a:p>
          <a:p>
            <a:r>
              <a:rPr lang="en-US"/>
              <a:t>Sinthu</a:t>
            </a:r>
            <a:endParaRPr lang="en-US">
              <a:cs typeface="Calibri"/>
            </a:endParaRPr>
          </a:p>
          <a:p>
            <a:r>
              <a:rPr lang="en-US">
                <a:cs typeface="Calibri"/>
              </a:rPr>
              <a:t>Megan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Beza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For facilitators, additional question: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Framing/additional question: What do you think providers will need the most support with for Smart Start Workforce Grants?</a:t>
            </a:r>
          </a:p>
          <a:p>
            <a:endParaRPr lang="en-US"/>
          </a:p>
          <a:p>
            <a:endParaRPr lang="en-US">
              <a:cs typeface="Calibri"/>
            </a:endParaRPr>
          </a:p>
          <a:p>
            <a:endParaRPr lang="en-US"/>
          </a:p>
          <a:p>
            <a:endParaRPr lang="en-US"/>
          </a:p>
          <a:p>
            <a:r>
              <a:rPr lang="en-US"/>
              <a:t>Sharing  Padlet link at the beginning and then further discuss with small groups. </a:t>
            </a:r>
          </a:p>
        </p:txBody>
      </p:sp>
      <p:sp>
        <p:nvSpPr>
          <p:cNvPr id="4" name="Slide Number Placeholder 3"/>
          <p:cNvSpPr>
            <a:spLocks noGrp="1"/>
          </p:cNvSpPr>
          <p:nvPr>
            <p:ph type="sldNum" sz="quarter" idx="5"/>
          </p:nvPr>
        </p:nvSpPr>
        <p:spPr/>
        <p:txBody>
          <a:bodyPr/>
          <a:lstStyle/>
          <a:p>
            <a:fld id="{F25490C2-7C91-C143-8C99-540B81EFBE60}" type="slidenum">
              <a:rPr lang="en-US" smtClean="0"/>
              <a:t>19</a:t>
            </a:fld>
            <a:endParaRPr lang="en-US"/>
          </a:p>
        </p:txBody>
      </p:sp>
    </p:spTree>
    <p:extLst>
      <p:ext uri="{BB962C8B-B14F-4D97-AF65-F5344CB8AC3E}">
        <p14:creationId xmlns:p14="http://schemas.microsoft.com/office/powerpoint/2010/main" val="37363948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Megan</a:t>
            </a:r>
          </a:p>
          <a:p>
            <a:r>
              <a:rPr lang="en-US"/>
              <a:t>Reminder we are recording. </a:t>
            </a:r>
            <a:endParaRPr lang="en-US">
              <a:cs typeface="Calibri"/>
            </a:endParaRPr>
          </a:p>
          <a:p>
            <a:pPr marL="171450" indent="-171450">
              <a:buFont typeface="Calibri"/>
              <a:buChar char="-"/>
            </a:pPr>
            <a:endParaRPr lang="en-US">
              <a:cs typeface="Calibri"/>
            </a:endParaRPr>
          </a:p>
          <a:p>
            <a:pPr marL="171450" indent="-171450">
              <a:buFont typeface="Calibri"/>
              <a:buChar char="-"/>
            </a:pPr>
            <a:r>
              <a:rPr lang="en-US"/>
              <a:t>Today we are going to share a proposed technical assistance plan for Smart Start Workforce Grants. We will preview technical assistance goals and topics and talk about technical assistance roles, key activities, and a timeline. Throughout the presentation you'll have opportunities to share your thoughts on Padlet, and at the end of the session we'll break out into small groups to further discuss and reflect on the Padlet responses. </a:t>
            </a:r>
          </a:p>
          <a:p>
            <a:endParaRPr lang="en-US"/>
          </a:p>
        </p:txBody>
      </p:sp>
      <p:sp>
        <p:nvSpPr>
          <p:cNvPr id="4" name="Slide Number Placeholder 3"/>
          <p:cNvSpPr>
            <a:spLocks noGrp="1"/>
          </p:cNvSpPr>
          <p:nvPr>
            <p:ph type="sldNum" sz="quarter" idx="5"/>
          </p:nvPr>
        </p:nvSpPr>
        <p:spPr/>
        <p:txBody>
          <a:bodyPr/>
          <a:lstStyle/>
          <a:p>
            <a:fld id="{08D7438F-2807-4D1C-8669-42A63646522E}" type="slidenum">
              <a:rPr lang="en-US" smtClean="0"/>
              <a:t>2</a:t>
            </a:fld>
            <a:endParaRPr lang="en-US"/>
          </a:p>
        </p:txBody>
      </p:sp>
    </p:spTree>
    <p:extLst>
      <p:ext uri="{BB962C8B-B14F-4D97-AF65-F5344CB8AC3E}">
        <p14:creationId xmlns:p14="http://schemas.microsoft.com/office/powerpoint/2010/main" val="4066276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Bethany</a:t>
            </a:r>
            <a:endParaRPr lang="en-US">
              <a:cs typeface="Calibri"/>
            </a:endParaRPr>
          </a:p>
          <a:p>
            <a:endParaRPr lang="en-US"/>
          </a:p>
          <a:p>
            <a:r>
              <a:rPr lang="en-US"/>
              <a:t>We are looking forward to seeing you for our next meeting and plan to discuss parameters- including eligibility and award amounts- for Smart Start Workforce Grants.</a:t>
            </a:r>
            <a:endParaRPr lang="en-US">
              <a:cs typeface="Calibri"/>
            </a:endParaRPr>
          </a:p>
        </p:txBody>
      </p:sp>
      <p:sp>
        <p:nvSpPr>
          <p:cNvPr id="4" name="Slide Number Placeholder 3"/>
          <p:cNvSpPr>
            <a:spLocks noGrp="1"/>
          </p:cNvSpPr>
          <p:nvPr>
            <p:ph type="sldNum" sz="quarter" idx="5"/>
          </p:nvPr>
        </p:nvSpPr>
        <p:spPr/>
        <p:txBody>
          <a:bodyPr/>
          <a:lstStyle/>
          <a:p>
            <a:fld id="{DCB575EB-AB9B-4DE0-BCC7-D9E0664F3387}" type="slidenum">
              <a:rPr lang="en-US" smtClean="0"/>
              <a:t>20</a:t>
            </a:fld>
            <a:endParaRPr lang="en-US"/>
          </a:p>
        </p:txBody>
      </p:sp>
    </p:spTree>
    <p:extLst>
      <p:ext uri="{BB962C8B-B14F-4D97-AF65-F5344CB8AC3E}">
        <p14:creationId xmlns:p14="http://schemas.microsoft.com/office/powerpoint/2010/main" val="2966177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Megan</a:t>
            </a:r>
            <a:endParaRPr lang="en-US"/>
          </a:p>
          <a:p>
            <a:pPr marL="171450" indent="-171450">
              <a:buFont typeface="Calibri"/>
              <a:buChar char="-"/>
            </a:pPr>
            <a:r>
              <a:rPr lang="en-US"/>
              <a:t>As you all know, this fiscal year- July 2023 to July 2024- is a transition year where we are designing Smart Start Child Care with your support and input. We have updated this slide as this work has evolved and this is our latest thinking. </a:t>
            </a:r>
            <a:endParaRPr lang="en-US">
              <a:cs typeface="Calibri"/>
            </a:endParaRPr>
          </a:p>
          <a:p>
            <a:pPr marL="171450" indent="-171450">
              <a:buFont typeface="Calibri"/>
              <a:buChar char="-"/>
            </a:pPr>
            <a:r>
              <a:rPr lang="en-US"/>
              <a:t>Last month, we wrapped up our discussions on Workforce Grant parameters and criteria.</a:t>
            </a:r>
            <a:endParaRPr lang="en-US">
              <a:cs typeface="Calibri"/>
            </a:endParaRPr>
          </a:p>
          <a:p>
            <a:pPr marL="171450" indent="-171450">
              <a:buFont typeface="Calibri"/>
              <a:buChar char="-"/>
            </a:pPr>
            <a:r>
              <a:rPr lang="en-US"/>
              <a:t>Today, we’ll introduce a proposed technical assistance plan. This plan is just a draft, and today we’d like your feedback on how to make it better. </a:t>
            </a:r>
            <a:endParaRPr lang="en-US">
              <a:cs typeface="Calibri"/>
            </a:endParaRPr>
          </a:p>
          <a:p>
            <a:pPr marL="171450" indent="-171450">
              <a:buFont typeface="Calibri"/>
              <a:buChar char="-"/>
            </a:pPr>
            <a:r>
              <a:rPr lang="en-US"/>
              <a:t>IDHS is beginning the budget preparation process for State Fiscal Year 2025 with the Governor’s Office, and the input that this committee had provided over the past several months will help to guide and shape budget proposals for Smart Start Child Care for next year. </a:t>
            </a:r>
            <a:endParaRPr lang="en-US">
              <a:cs typeface="Calibri"/>
            </a:endParaRPr>
          </a:p>
          <a:p>
            <a:pPr marL="171450" indent="-171450">
              <a:buFont typeface="Calibri"/>
              <a:buChar char="-"/>
            </a:pPr>
            <a:r>
              <a:rPr lang="en-US"/>
              <a:t>As I’ve said before, Smart Start Child Care doesn’t work if it doesn’t work for providers, and your input will help to build a Smart Start that works. </a:t>
            </a:r>
            <a:endParaRPr lang="en-US">
              <a:cs typeface="Calibri"/>
            </a:endParaRPr>
          </a:p>
          <a:p>
            <a:pPr marL="171450" indent="-171450">
              <a:buFont typeface="Calibri"/>
              <a:buChar char="-"/>
            </a:pPr>
            <a:r>
              <a:rPr lang="en-US"/>
              <a:t>As DHS supports with budget preparation internally over the next few months, we’ll spend our time together here discussing and gathering your input and feedback on communications, training, and technical assistance necessary to help child care providers take full advantage of Smart Start in the next fiscal year. </a:t>
            </a:r>
            <a:endParaRPr lang="en-US">
              <a:cs typeface="Calibri"/>
            </a:endParaRPr>
          </a:p>
          <a:p>
            <a:pPr marL="171450" indent="-171450">
              <a:buFont typeface="Calibri"/>
              <a:buChar char="-"/>
            </a:pPr>
            <a:r>
              <a:rPr lang="en-US"/>
              <a:t>Following the Governor’s Budget Address in February, we’ll be able to more specifically describe and discuss specifics around the Workforce Compensation program. </a:t>
            </a:r>
            <a:endParaRPr lang="en-US">
              <a:cs typeface="Calibri"/>
            </a:endParaRPr>
          </a:p>
          <a:p>
            <a:pPr marL="171450" indent="-171450">
              <a:buFont typeface="Calibri"/>
              <a:buChar char="-"/>
            </a:pPr>
            <a:r>
              <a:rPr lang="en-US"/>
              <a:t>We will also begin planning for Smart Start Quality Support and Layered Funding. </a:t>
            </a:r>
            <a:endParaRPr lang="en-US">
              <a:cs typeface="Calibri" panose="020F0502020204030204"/>
            </a:endParaRPr>
          </a:p>
        </p:txBody>
      </p:sp>
      <p:sp>
        <p:nvSpPr>
          <p:cNvPr id="4" name="Slide Number Placeholder 3"/>
          <p:cNvSpPr>
            <a:spLocks noGrp="1"/>
          </p:cNvSpPr>
          <p:nvPr>
            <p:ph type="sldNum" sz="quarter" idx="5"/>
          </p:nvPr>
        </p:nvSpPr>
        <p:spPr/>
        <p:txBody>
          <a:bodyPr/>
          <a:lstStyle/>
          <a:p>
            <a:fld id="{08D7438F-2807-4D1C-8669-42A63646522E}" type="slidenum">
              <a:rPr lang="en-US" smtClean="0"/>
              <a:t>3</a:t>
            </a:fld>
            <a:endParaRPr lang="en-US"/>
          </a:p>
        </p:txBody>
      </p:sp>
    </p:spTree>
    <p:extLst>
      <p:ext uri="{BB962C8B-B14F-4D97-AF65-F5344CB8AC3E}">
        <p14:creationId xmlns:p14="http://schemas.microsoft.com/office/powerpoint/2010/main" val="1637127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2253">
              <a:defRPr/>
            </a:pPr>
            <a:r>
              <a:rPr lang="en-US">
                <a:cs typeface="Calibri"/>
              </a:rPr>
              <a:t>Megan</a:t>
            </a:r>
            <a:endParaRPr lang="en-US"/>
          </a:p>
          <a:p>
            <a:pPr defTabSz="942253">
              <a:defRPr/>
            </a:pPr>
            <a:r>
              <a:rPr lang="en-US"/>
              <a:t>As a reminder, the role of the ad hoc advisory group is to:</a:t>
            </a:r>
            <a:endParaRPr lang="en-US">
              <a:cs typeface="Calibri"/>
            </a:endParaRPr>
          </a:p>
          <a:p>
            <a:pPr defTabSz="942253">
              <a:defRPr/>
            </a:pPr>
            <a:r>
              <a:rPr lang="en-US"/>
              <a:t>-build understanding and alignment on strategic intent and goals</a:t>
            </a:r>
            <a:endParaRPr lang="en-US">
              <a:cs typeface="Calibri"/>
            </a:endParaRPr>
          </a:p>
          <a:p>
            <a:pPr defTabSz="942253">
              <a:defRPr/>
            </a:pPr>
            <a:r>
              <a:rPr lang="en-US"/>
              <a:t>-provide input and feedback during the design process</a:t>
            </a:r>
            <a:endParaRPr lang="en-US">
              <a:cs typeface="Calibri"/>
            </a:endParaRPr>
          </a:p>
          <a:p>
            <a:pPr defTabSz="942253">
              <a:defRPr/>
            </a:pPr>
            <a:r>
              <a:rPr lang="en-US"/>
              <a:t>-review and pressure-test relevant cost analyses, and potential policy and administrative options</a:t>
            </a:r>
            <a:endParaRPr lang="en-US">
              <a:cs typeface="Calibri"/>
            </a:endParaRPr>
          </a:p>
          <a:p>
            <a:pPr defTabSz="942253">
              <a:defRPr/>
            </a:pPr>
            <a:r>
              <a:rPr lang="en-US"/>
              <a:t>-surface potential risks and opportunities</a:t>
            </a:r>
            <a:endParaRPr lang="en-US">
              <a:cs typeface="Calibri"/>
            </a:endParaRPr>
          </a:p>
          <a:p>
            <a:pPr defTabSz="942253">
              <a:defRPr/>
            </a:pPr>
            <a:r>
              <a:rPr lang="en-US"/>
              <a:t>-support plan development and champion it among stakeholders</a:t>
            </a:r>
            <a:endParaRPr lang="en-US">
              <a:cs typeface="Calibri"/>
            </a:endParaRPr>
          </a:p>
          <a:p>
            <a:pPr defTabSz="942253">
              <a:defRPr/>
            </a:pPr>
            <a:endParaRPr lang="en-US"/>
          </a:p>
        </p:txBody>
      </p:sp>
      <p:sp>
        <p:nvSpPr>
          <p:cNvPr id="4" name="Slide Number Placeholder 3"/>
          <p:cNvSpPr>
            <a:spLocks noGrp="1"/>
          </p:cNvSpPr>
          <p:nvPr>
            <p:ph type="sldNum" sz="quarter" idx="5"/>
          </p:nvPr>
        </p:nvSpPr>
        <p:spPr/>
        <p:txBody>
          <a:bodyPr/>
          <a:lstStyle/>
          <a:p>
            <a:fld id="{08D7438F-2807-4D1C-8669-42A63646522E}" type="slidenum">
              <a:rPr lang="en-US" smtClean="0"/>
              <a:t>4</a:t>
            </a:fld>
            <a:endParaRPr lang="en-US"/>
          </a:p>
        </p:txBody>
      </p:sp>
    </p:spTree>
    <p:extLst>
      <p:ext uri="{BB962C8B-B14F-4D97-AF65-F5344CB8AC3E}">
        <p14:creationId xmlns:p14="http://schemas.microsoft.com/office/powerpoint/2010/main" val="15574404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mj-lt"/>
                <a:cs typeface="Calibri Light"/>
              </a:rPr>
              <a:t>Megan</a:t>
            </a:r>
          </a:p>
          <a:p>
            <a:endParaRPr lang="en-US">
              <a:latin typeface="+mj-lt"/>
              <a:cs typeface="Calibri Light"/>
            </a:endParaRPr>
          </a:p>
          <a:p>
            <a:pPr marL="0" marR="0" lvl="0" indent="0">
              <a:lnSpc>
                <a:spcPct val="107000"/>
              </a:lnSpc>
              <a:spcBef>
                <a:spcPts val="0"/>
              </a:spcBef>
              <a:spcAft>
                <a:spcPts val="0"/>
              </a:spcAft>
              <a:buFont typeface="Symbol" panose="05050102010706020507" pitchFamily="18" charset="2"/>
              <a:buNone/>
            </a:pPr>
            <a:r>
              <a:rPr lang="en-US">
                <a:latin typeface="+mj-lt"/>
                <a:cs typeface="Calibri Light"/>
              </a:rPr>
              <a:t>Let's begin by reflecting on the common themes and questions and concerns from our last session, where we shared a communications plan for Smart Start Workforce Grants. We heard that:</a:t>
            </a:r>
          </a:p>
          <a:p>
            <a:pPr marL="342900" marR="0" lvl="0" indent="-342900">
              <a:lnSpc>
                <a:spcPct val="107000"/>
              </a:lnSpc>
              <a:spcBef>
                <a:spcPts val="0"/>
              </a:spcBef>
              <a:spcAft>
                <a:spcPts val="0"/>
              </a:spcAft>
              <a:buFont typeface="Symbol" panose="05050102010706020507" pitchFamily="18" charset="2"/>
              <a:buChar char=""/>
            </a:pPr>
            <a:r>
              <a:rPr lang="en-US" sz="1200" kern="100">
                <a:effectLst/>
                <a:latin typeface="Montserrat"/>
                <a:cs typeface="Calibri Light"/>
              </a:rPr>
              <a:t>C</a:t>
            </a:r>
            <a:r>
              <a:rPr lang="en-US" sz="1200" kern="100">
                <a:effectLst/>
                <a:latin typeface="Montserrat"/>
              </a:rPr>
              <a:t>ommunications materials </a:t>
            </a:r>
            <a:r>
              <a:rPr lang="en-US" sz="1200" kern="100">
                <a:latin typeface="Montserrat"/>
              </a:rPr>
              <a:t>should</a:t>
            </a:r>
            <a:r>
              <a:rPr lang="en-US" sz="1200" kern="100">
                <a:effectLst/>
                <a:latin typeface="Montserrat"/>
              </a:rPr>
              <a:t> target different provider types like center-based and home-based providers</a:t>
            </a:r>
          </a:p>
          <a:p>
            <a:pPr marL="342900" indent="-342900">
              <a:lnSpc>
                <a:spcPct val="107000"/>
              </a:lnSpc>
              <a:spcBef>
                <a:spcPts val="0"/>
              </a:spcBef>
              <a:buFont typeface="Symbol" panose="05050102010706020507" pitchFamily="18" charset="2"/>
              <a:buChar char=""/>
            </a:pPr>
            <a:r>
              <a:rPr lang="en-US" sz="1200" kern="100">
                <a:latin typeface="Montserrat"/>
              </a:rPr>
              <a:t>Co</a:t>
            </a:r>
            <a:r>
              <a:rPr lang="en-US" sz="1200" kern="100">
                <a:effectLst/>
                <a:latin typeface="Montserrat"/>
              </a:rPr>
              <a:t>mmunications should be accessible </a:t>
            </a:r>
            <a:r>
              <a:rPr lang="en-US" sz="1200" kern="100">
                <a:latin typeface="Montserrat"/>
              </a:rPr>
              <a:t>and </a:t>
            </a:r>
            <a:r>
              <a:rPr lang="en-US" sz="1200" kern="100">
                <a:effectLst/>
                <a:latin typeface="Montserrat"/>
              </a:rPr>
              <a:t>available in multiple languages</a:t>
            </a:r>
            <a:r>
              <a:rPr lang="en-US" sz="1200" kern="100">
                <a:latin typeface="Montserrat"/>
              </a:rPr>
              <a:t> </a:t>
            </a:r>
            <a:endParaRPr lang="en-US" sz="1200" kern="100">
              <a:effectLst/>
              <a:latin typeface="Montserrat" panose="00000500000000000000" pitchFamily="2" charset="0"/>
            </a:endParaRPr>
          </a:p>
          <a:p>
            <a:pPr marL="342900" indent="-342900">
              <a:lnSpc>
                <a:spcPct val="107000"/>
              </a:lnSpc>
              <a:spcBef>
                <a:spcPts val="0"/>
              </a:spcBef>
              <a:buFont typeface="Symbol" panose="05050102010706020507" pitchFamily="18" charset="2"/>
              <a:buChar char=""/>
            </a:pPr>
            <a:r>
              <a:rPr lang="en-US" sz="1200" kern="100">
                <a:latin typeface="Montserrat"/>
              </a:rPr>
              <a:t>Ad hoc</a:t>
            </a:r>
            <a:r>
              <a:rPr lang="en-US" sz="1200" kern="100">
                <a:effectLst/>
                <a:latin typeface="Montserrat"/>
              </a:rPr>
              <a:t> members mentioned the importance of leveraging partnerships with CCR&amp;Rs and DCFS to identify and contact providers who may be eligible but have not applied for grants</a:t>
            </a:r>
          </a:p>
          <a:p>
            <a:pPr marL="342900" indent="-342900">
              <a:lnSpc>
                <a:spcPct val="107000"/>
              </a:lnSpc>
              <a:spcBef>
                <a:spcPts val="0"/>
              </a:spcBef>
              <a:buFont typeface="Symbol" panose="05050102010706020507" pitchFamily="18" charset="2"/>
              <a:buChar char=""/>
            </a:pPr>
            <a:r>
              <a:rPr lang="en-US" sz="1200" kern="100">
                <a:latin typeface="Montserrat"/>
              </a:rPr>
              <a:t>Ad hoc</a:t>
            </a:r>
            <a:r>
              <a:rPr lang="en-US" sz="1200" kern="100">
                <a:effectLst/>
                <a:latin typeface="Montserrat"/>
              </a:rPr>
              <a:t> members anticipate </a:t>
            </a:r>
            <a:r>
              <a:rPr lang="en-US" sz="1200" kern="100">
                <a:latin typeface="Montserrat"/>
              </a:rPr>
              <a:t>providers will need support </a:t>
            </a:r>
            <a:r>
              <a:rPr lang="en-US" sz="1200" kern="100">
                <a:effectLst/>
                <a:latin typeface="Montserrat"/>
              </a:rPr>
              <a:t>completing the Smart Start Workforce </a:t>
            </a:r>
            <a:r>
              <a:rPr lang="en-US" sz="1200" kern="100">
                <a:latin typeface="Montserrat"/>
              </a:rPr>
              <a:t>Grants </a:t>
            </a:r>
            <a:r>
              <a:rPr lang="en-US" sz="1200" kern="100">
                <a:effectLst/>
                <a:latin typeface="Montserrat"/>
              </a:rPr>
              <a:t>application and recommend </a:t>
            </a:r>
            <a:r>
              <a:rPr lang="en-US" sz="1200" kern="100">
                <a:latin typeface="Montserrat"/>
              </a:rPr>
              <a:t>identifying a point </a:t>
            </a:r>
            <a:r>
              <a:rPr lang="en-US" sz="1200" kern="100">
                <a:effectLst/>
                <a:latin typeface="Montserrat"/>
              </a:rPr>
              <a:t>person who can assist</a:t>
            </a:r>
          </a:p>
          <a:p>
            <a:r>
              <a:rPr lang="en-US">
                <a:latin typeface="+mj-lt"/>
                <a:cs typeface="Calibri Light"/>
              </a:rPr>
              <a:t> </a:t>
            </a:r>
          </a:p>
          <a:p>
            <a:r>
              <a:rPr lang="en-US">
                <a:latin typeface="+mj-lt"/>
                <a:cs typeface="Calibri Light"/>
              </a:rPr>
              <a:t>There also heard questions and concerns including:</a:t>
            </a:r>
          </a:p>
          <a:p>
            <a:pPr marL="342900" marR="0" lvl="0" indent="-342900">
              <a:lnSpc>
                <a:spcPct val="107000"/>
              </a:lnSpc>
              <a:spcBef>
                <a:spcPts val="0"/>
              </a:spcBef>
              <a:spcAft>
                <a:spcPts val="0"/>
              </a:spcAft>
              <a:buFont typeface="Symbol" panose="05050102010706020507" pitchFamily="18" charset="2"/>
              <a:buChar char=""/>
            </a:pPr>
            <a:r>
              <a:rPr lang="en-US" sz="1200" kern="100">
                <a:latin typeface="Montserrat" panose="00000500000000000000" pitchFamily="2" charset="0"/>
              </a:rPr>
              <a:t>Could t</a:t>
            </a:r>
            <a:r>
              <a:rPr lang="en-US" sz="1200" kern="100">
                <a:effectLst/>
                <a:latin typeface="Montserrat" panose="00000500000000000000" pitchFamily="2" charset="0"/>
              </a:rPr>
              <a:t>he first phase of the communications plan provide easily accessible information so </a:t>
            </a:r>
            <a:r>
              <a:rPr lang="en-US" sz="1200" kern="100">
                <a:latin typeface="Montserrat" panose="00000500000000000000" pitchFamily="2" charset="0"/>
              </a:rPr>
              <a:t>providers feel welcomed and well-oriented to the program</a:t>
            </a:r>
            <a:r>
              <a:rPr lang="en-US" sz="1200" kern="100">
                <a:effectLst/>
                <a:latin typeface="Montserrat" panose="00000500000000000000" pitchFamily="2" charset="0"/>
              </a:rPr>
              <a:t>?</a:t>
            </a:r>
          </a:p>
          <a:p>
            <a:pPr marL="342900" indent="-342900">
              <a:lnSpc>
                <a:spcPct val="107000"/>
              </a:lnSpc>
              <a:spcBef>
                <a:spcPts val="0"/>
              </a:spcBef>
              <a:buFont typeface="Symbol" panose="05050102010706020507" pitchFamily="18" charset="2"/>
              <a:buChar char=""/>
            </a:pPr>
            <a:r>
              <a:rPr lang="en-US" sz="1200" kern="100">
                <a:effectLst/>
                <a:latin typeface="Montserrat" panose="00000500000000000000" pitchFamily="2" charset="0"/>
              </a:rPr>
              <a:t>Could </a:t>
            </a:r>
            <a:r>
              <a:rPr lang="en-US" sz="1200" kern="100">
                <a:latin typeface="Montserrat" panose="00000500000000000000" pitchFamily="2" charset="0"/>
              </a:rPr>
              <a:t>Smart Start Workforce Grants include </a:t>
            </a:r>
            <a:r>
              <a:rPr lang="en-US" sz="1200" kern="100">
                <a:effectLst/>
                <a:latin typeface="Montserrat" panose="00000500000000000000" pitchFamily="2" charset="0"/>
              </a:rPr>
              <a:t>“navigators” similar to ECACE? </a:t>
            </a:r>
          </a:p>
          <a:p>
            <a:pPr marL="171450" indent="-171450">
              <a:buFont typeface="Arial"/>
              <a:buChar char="•"/>
            </a:pPr>
            <a:endParaRPr lang="en-US">
              <a:latin typeface="+mj-lt"/>
              <a:cs typeface="Calibri Light"/>
            </a:endParaRPr>
          </a:p>
          <a:p>
            <a:r>
              <a:rPr lang="en-US">
                <a:latin typeface="+mj-lt"/>
                <a:cs typeface="Calibri Light"/>
              </a:rPr>
              <a:t>We are documenting your questions and using them to inform design and planning, even if we can’t address them right away. </a:t>
            </a:r>
          </a:p>
          <a:p>
            <a:endParaRPr lang="en-US">
              <a:latin typeface="+mj-lt"/>
              <a:cs typeface="Calibri Light"/>
            </a:endParaRPr>
          </a:p>
        </p:txBody>
      </p:sp>
      <p:sp>
        <p:nvSpPr>
          <p:cNvPr id="4" name="Slide Number Placeholder 3"/>
          <p:cNvSpPr>
            <a:spLocks noGrp="1"/>
          </p:cNvSpPr>
          <p:nvPr>
            <p:ph type="sldNum" sz="quarter" idx="5"/>
          </p:nvPr>
        </p:nvSpPr>
        <p:spPr/>
        <p:txBody>
          <a:bodyPr/>
          <a:lstStyle/>
          <a:p>
            <a:fld id="{F25490C2-7C91-C143-8C99-540B81EFBE60}" type="slidenum">
              <a:rPr lang="en-US" smtClean="0"/>
              <a:t>5</a:t>
            </a:fld>
            <a:endParaRPr lang="en-US"/>
          </a:p>
        </p:txBody>
      </p:sp>
    </p:spTree>
    <p:extLst>
      <p:ext uri="{BB962C8B-B14F-4D97-AF65-F5344CB8AC3E}">
        <p14:creationId xmlns:p14="http://schemas.microsoft.com/office/powerpoint/2010/main" val="38466738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Trish</a:t>
            </a:r>
          </a:p>
        </p:txBody>
      </p:sp>
      <p:sp>
        <p:nvSpPr>
          <p:cNvPr id="4" name="Slide Number Placeholder 3"/>
          <p:cNvSpPr>
            <a:spLocks noGrp="1"/>
          </p:cNvSpPr>
          <p:nvPr>
            <p:ph type="sldNum" sz="quarter" idx="5"/>
          </p:nvPr>
        </p:nvSpPr>
        <p:spPr/>
        <p:txBody>
          <a:bodyPr/>
          <a:lstStyle/>
          <a:p>
            <a:fld id="{F25490C2-7C91-C143-8C99-540B81EFBE60}" type="slidenum">
              <a:rPr lang="en-US" smtClean="0"/>
              <a:t>6</a:t>
            </a:fld>
            <a:endParaRPr lang="en-US"/>
          </a:p>
        </p:txBody>
      </p:sp>
    </p:spTree>
    <p:extLst>
      <p:ext uri="{BB962C8B-B14F-4D97-AF65-F5344CB8AC3E}">
        <p14:creationId xmlns:p14="http://schemas.microsoft.com/office/powerpoint/2010/main" val="37908789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Trish</a:t>
            </a:r>
            <a:endParaRPr lang="en-US"/>
          </a:p>
          <a:p>
            <a:endParaRPr lang="en-US"/>
          </a:p>
          <a:p>
            <a:r>
              <a:rPr lang="en-US"/>
              <a:t>Just as a reminder, Governor Pritzker announced Smart Start Child Care in February of last year, which is an investment in the child care sector. As we have talked about, one part of this initiative is Smart Start Workforce Grants, which will offer child care providers grants to compensate their staff. Those who participate in the program will need to demonstrate that they have paid their staff a required minimum wage. We anticipate that providers will need support to successfully sign up for the program and meet requirements for participation. Part of this program will include training and technical assistance and we anticipate technical assistance will help providers to: </a:t>
            </a:r>
          </a:p>
          <a:p>
            <a:endParaRPr lang="en-US"/>
          </a:p>
          <a:p>
            <a:pPr marL="228600" lvl="1" indent="-228600">
              <a:spcBef>
                <a:spcPts val="400"/>
              </a:spcBef>
              <a:spcAft>
                <a:spcPts val="400"/>
              </a:spcAft>
              <a:buChar char="•"/>
            </a:pPr>
            <a:r>
              <a:rPr lang="en-US" sz="1200">
                <a:latin typeface="Montserrat"/>
                <a:cs typeface="Arial"/>
              </a:rPr>
              <a:t>Understand their eligibility and acceptable use of funds for Smart Start Workforce Grant​s</a:t>
            </a:r>
          </a:p>
          <a:p>
            <a:pPr marL="228600" lvl="1" indent="-228600">
              <a:spcBef>
                <a:spcPts val="400"/>
              </a:spcBef>
              <a:spcAft>
                <a:spcPts val="400"/>
              </a:spcAft>
              <a:buChar char="•"/>
            </a:pPr>
            <a:r>
              <a:rPr lang="en-US" sz="1200">
                <a:latin typeface="Montserrat"/>
                <a:cs typeface="Arial"/>
              </a:rPr>
              <a:t>Explain differences between Transition Grants and Smart Start Workforce Grants</a:t>
            </a:r>
            <a:endParaRPr lang="en-US"/>
          </a:p>
          <a:p>
            <a:pPr marL="228600" lvl="1" indent="-228600">
              <a:spcBef>
                <a:spcPts val="400"/>
              </a:spcBef>
              <a:spcAft>
                <a:spcPts val="400"/>
              </a:spcAft>
              <a:buChar char="•"/>
            </a:pPr>
            <a:r>
              <a:rPr lang="en-US" sz="1200">
                <a:latin typeface="Montserrat"/>
                <a:cs typeface="Arial"/>
              </a:rPr>
              <a:t>Complete applications​</a:t>
            </a:r>
          </a:p>
          <a:p>
            <a:pPr marL="228600" lvl="1" indent="-228600">
              <a:spcBef>
                <a:spcPts val="400"/>
              </a:spcBef>
              <a:spcAft>
                <a:spcPts val="400"/>
              </a:spcAft>
              <a:buChar char="•"/>
            </a:pPr>
            <a:r>
              <a:rPr lang="en-US" sz="1200">
                <a:latin typeface="Montserrat"/>
                <a:cs typeface="Arial"/>
              </a:rPr>
              <a:t>Anticipate the grant’s impact on their budget​</a:t>
            </a:r>
          </a:p>
          <a:p>
            <a:pPr marL="228600" lvl="1" indent="-228600">
              <a:spcBef>
                <a:spcPts val="400"/>
              </a:spcBef>
              <a:spcAft>
                <a:spcPts val="400"/>
              </a:spcAft>
              <a:buChar char="•"/>
            </a:pPr>
            <a:r>
              <a:rPr lang="en-US" sz="1200">
                <a:latin typeface="Montserrat"/>
                <a:cs typeface="Arial"/>
              </a:rPr>
              <a:t>Prepare for accountability and reporting requirements</a:t>
            </a:r>
          </a:p>
          <a:p>
            <a:pPr marL="228600" lvl="1" indent="-228600">
              <a:spcBef>
                <a:spcPts val="400"/>
              </a:spcBef>
              <a:spcAft>
                <a:spcPts val="400"/>
              </a:spcAft>
              <a:buChar char="•"/>
            </a:pPr>
            <a:r>
              <a:rPr lang="en-US" sz="1200">
                <a:latin typeface="Montserrat"/>
                <a:cs typeface="Arial"/>
              </a:rPr>
              <a:t>Receive support with business practices that enable successful participation in the program</a:t>
            </a:r>
          </a:p>
          <a:p>
            <a:endParaRPr lang="en-US"/>
          </a:p>
        </p:txBody>
      </p:sp>
      <p:sp>
        <p:nvSpPr>
          <p:cNvPr id="4" name="Slide Number Placeholder 3"/>
          <p:cNvSpPr>
            <a:spLocks noGrp="1"/>
          </p:cNvSpPr>
          <p:nvPr>
            <p:ph type="sldNum" sz="quarter" idx="5"/>
          </p:nvPr>
        </p:nvSpPr>
        <p:spPr/>
        <p:txBody>
          <a:bodyPr/>
          <a:lstStyle/>
          <a:p>
            <a:fld id="{F25490C2-7C91-C143-8C99-540B81EFBE60}" type="slidenum">
              <a:rPr lang="en-US" smtClean="0"/>
              <a:t>7</a:t>
            </a:fld>
            <a:endParaRPr lang="en-US"/>
          </a:p>
        </p:txBody>
      </p:sp>
    </p:spTree>
    <p:extLst>
      <p:ext uri="{BB962C8B-B14F-4D97-AF65-F5344CB8AC3E}">
        <p14:creationId xmlns:p14="http://schemas.microsoft.com/office/powerpoint/2010/main" val="16579244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Trish</a:t>
            </a:r>
          </a:p>
          <a:p>
            <a:endParaRPr lang="en-US">
              <a:cs typeface="Calibri"/>
            </a:endParaRPr>
          </a:p>
          <a:p>
            <a:r>
              <a:rPr lang="en-US"/>
              <a:t>We also expect that providers will need different types of support to participate in the program. They will likely need help with the technical aspect of the program such as completing applications and required documentation, understanding grant requirements, and submitting reporting materials. </a:t>
            </a:r>
          </a:p>
          <a:p>
            <a:endParaRPr lang="en-US"/>
          </a:p>
          <a:p>
            <a:r>
              <a:rPr lang="en-US"/>
              <a:t>Programs will also need support with building foundational practices that enable them to pay staff the required minimums and meet the requirements of the grant. These practices will likely include: </a:t>
            </a:r>
          </a:p>
          <a:p>
            <a:pPr marL="228600" lvl="1" indent="-228600">
              <a:spcBef>
                <a:spcPts val="400"/>
              </a:spcBef>
              <a:spcAft>
                <a:spcPts val="400"/>
              </a:spcAft>
              <a:buFont typeface="Arial"/>
              <a:buChar char="•"/>
            </a:pPr>
            <a:r>
              <a:rPr lang="en-US" sz="1200">
                <a:latin typeface="Montserrat"/>
                <a:ea typeface="Calibri" panose="020F0502020204030204"/>
                <a:cs typeface="Arial"/>
              </a:rPr>
              <a:t>Strengthening their business practices especially related to budgeting for staffing and wages</a:t>
            </a:r>
          </a:p>
          <a:p>
            <a:pPr marL="228600" lvl="1" indent="-228600">
              <a:spcBef>
                <a:spcPts val="400"/>
              </a:spcBef>
              <a:spcAft>
                <a:spcPts val="400"/>
              </a:spcAft>
              <a:buFont typeface="Arial"/>
              <a:buChar char="•"/>
            </a:pPr>
            <a:r>
              <a:rPr lang="en-US" sz="1200">
                <a:latin typeface="Montserrat"/>
                <a:ea typeface="Calibri" panose="020F0502020204030204"/>
                <a:cs typeface="Arial"/>
              </a:rPr>
              <a:t>Focusing on enrollment strategy and CCAP navigation</a:t>
            </a:r>
          </a:p>
          <a:p>
            <a:pPr marL="228600" lvl="1" indent="-228600">
              <a:spcBef>
                <a:spcPts val="400"/>
              </a:spcBef>
              <a:spcAft>
                <a:spcPts val="400"/>
              </a:spcAft>
              <a:buFont typeface="Arial"/>
              <a:buChar char="•"/>
            </a:pPr>
            <a:r>
              <a:rPr lang="en-US" sz="1200">
                <a:latin typeface="Montserrat"/>
                <a:ea typeface="Calibri" panose="020F0502020204030204"/>
                <a:cs typeface="Arial"/>
              </a:rPr>
              <a:t>Finding and utilizing a payroll system</a:t>
            </a:r>
          </a:p>
          <a:p>
            <a:endParaRPr lang="en-US">
              <a:cs typeface="Calibri"/>
            </a:endParaRPr>
          </a:p>
        </p:txBody>
      </p:sp>
      <p:sp>
        <p:nvSpPr>
          <p:cNvPr id="4" name="Slide Number Placeholder 3"/>
          <p:cNvSpPr>
            <a:spLocks noGrp="1"/>
          </p:cNvSpPr>
          <p:nvPr>
            <p:ph type="sldNum" sz="quarter" idx="5"/>
          </p:nvPr>
        </p:nvSpPr>
        <p:spPr/>
        <p:txBody>
          <a:bodyPr/>
          <a:lstStyle/>
          <a:p>
            <a:fld id="{F25490C2-7C91-C143-8C99-540B81EFBE60}" type="slidenum">
              <a:rPr lang="en-US" smtClean="0"/>
              <a:t>8</a:t>
            </a:fld>
            <a:endParaRPr lang="en-US"/>
          </a:p>
        </p:txBody>
      </p:sp>
    </p:spTree>
    <p:extLst>
      <p:ext uri="{BB962C8B-B14F-4D97-AF65-F5344CB8AC3E}">
        <p14:creationId xmlns:p14="http://schemas.microsoft.com/office/powerpoint/2010/main" val="22537918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Michelle</a:t>
            </a:r>
            <a:endParaRPr lang="en-US"/>
          </a:p>
        </p:txBody>
      </p:sp>
      <p:sp>
        <p:nvSpPr>
          <p:cNvPr id="4" name="Slide Number Placeholder 3"/>
          <p:cNvSpPr>
            <a:spLocks noGrp="1"/>
          </p:cNvSpPr>
          <p:nvPr>
            <p:ph type="sldNum" sz="quarter" idx="5"/>
          </p:nvPr>
        </p:nvSpPr>
        <p:spPr/>
        <p:txBody>
          <a:bodyPr/>
          <a:lstStyle/>
          <a:p>
            <a:fld id="{F25490C2-7C91-C143-8C99-540B81EFBE60}" type="slidenum">
              <a:rPr lang="en-US" smtClean="0"/>
              <a:t>9</a:t>
            </a:fld>
            <a:endParaRPr lang="en-US"/>
          </a:p>
        </p:txBody>
      </p:sp>
    </p:spTree>
    <p:extLst>
      <p:ext uri="{BB962C8B-B14F-4D97-AF65-F5344CB8AC3E}">
        <p14:creationId xmlns:p14="http://schemas.microsoft.com/office/powerpoint/2010/main" val="11114851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Master" Target="../slideMasters/slideMaster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b="0" i="0">
                <a:solidFill>
                  <a:srgbClr val="020A78"/>
                </a:solidFill>
                <a:latin typeface="Montserrat Medium" pitchFamily="2" charset="77"/>
              </a:defRPr>
            </a:lvl1pPr>
          </a:lstStyle>
          <a:p>
            <a:r>
              <a:rPr lang="en-US"/>
              <a:t>Click to edit Master title style</a:t>
            </a:r>
          </a:p>
        </p:txBody>
      </p:sp>
      <p:pic>
        <p:nvPicPr>
          <p:cNvPr id="4" name="Picture 3">
            <a:extLst>
              <a:ext uri="{FF2B5EF4-FFF2-40B4-BE49-F238E27FC236}">
                <a16:creationId xmlns:a16="http://schemas.microsoft.com/office/drawing/2014/main" id="{65C0D60D-B75D-7B8F-C6AC-1B63C67EF6B8}"/>
              </a:ext>
            </a:extLst>
          </p:cNvPr>
          <p:cNvPicPr>
            <a:picLocks noChangeAspect="1"/>
          </p:cNvPicPr>
          <p:nvPr userDrawn="1"/>
        </p:nvPicPr>
        <p:blipFill>
          <a:blip r:embed="rId2"/>
          <a:srcRect/>
          <a:stretch/>
        </p:blipFill>
        <p:spPr>
          <a:xfrm>
            <a:off x="9967971" y="150075"/>
            <a:ext cx="1959141" cy="942837"/>
          </a:xfrm>
          <a:prstGeom prst="rect">
            <a:avLst/>
          </a:prstGeom>
        </p:spPr>
      </p:pic>
    </p:spTree>
    <p:extLst>
      <p:ext uri="{BB962C8B-B14F-4D97-AF65-F5344CB8AC3E}">
        <p14:creationId xmlns:p14="http://schemas.microsoft.com/office/powerpoint/2010/main" val="3392271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pic>
        <p:nvPicPr>
          <p:cNvPr id="12" name="Google Shape;110;p17">
            <a:extLst>
              <a:ext uri="{FF2B5EF4-FFF2-40B4-BE49-F238E27FC236}">
                <a16:creationId xmlns:a16="http://schemas.microsoft.com/office/drawing/2014/main" id="{CBEFC340-1869-22CB-5A5C-537D113451C4}"/>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t="-86"/>
          <a:stretch/>
        </p:blipFill>
        <p:spPr>
          <a:xfrm>
            <a:off x="0" y="0"/>
            <a:ext cx="4489914" cy="6858000"/>
          </a:xfrm>
          <a:prstGeom prst="rect">
            <a:avLst/>
          </a:prstGeom>
          <a:noFill/>
          <a:ln>
            <a:noFill/>
          </a:ln>
        </p:spPr>
      </p:pic>
      <p:sp>
        <p:nvSpPr>
          <p:cNvPr id="13" name="Google Shape;55;p13">
            <a:extLst>
              <a:ext uri="{FF2B5EF4-FFF2-40B4-BE49-F238E27FC236}">
                <a16:creationId xmlns:a16="http://schemas.microsoft.com/office/drawing/2014/main" id="{63E12DBC-28B4-3EF4-ADA0-11BC3AF35513}"/>
              </a:ext>
            </a:extLst>
          </p:cNvPr>
          <p:cNvSpPr/>
          <p:nvPr userDrawn="1"/>
        </p:nvSpPr>
        <p:spPr>
          <a:xfrm>
            <a:off x="1" y="-26196"/>
            <a:ext cx="4489913" cy="6877241"/>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5174150" y="2011680"/>
            <a:ext cx="675296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5174150" y="1092416"/>
            <a:ext cx="675296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tx1"/>
                </a:solidFill>
              </a:defRPr>
            </a:lvl1pPr>
          </a:lstStyle>
          <a:p>
            <a:fld id="{1AF6F2DA-B01E-0F4A-9C3D-CC5E8B20FA62}" type="slidenum">
              <a:rPr lang="en-US" smtClean="0"/>
              <a:pPr/>
              <a:t>‹#›</a:t>
            </a:fld>
            <a:endParaRPr lang="en-US"/>
          </a:p>
        </p:txBody>
      </p:sp>
      <p:sp>
        <p:nvSpPr>
          <p:cNvPr id="2" name="Google Shape;55;p13">
            <a:extLst>
              <a:ext uri="{FF2B5EF4-FFF2-40B4-BE49-F238E27FC236}">
                <a16:creationId xmlns:a16="http://schemas.microsoft.com/office/drawing/2014/main" id="{9016284E-F24B-4F6C-240A-940074AB1DFA}"/>
              </a:ext>
            </a:extLst>
          </p:cNvPr>
          <p:cNvSpPr/>
          <p:nvPr userDrawn="1"/>
        </p:nvSpPr>
        <p:spPr>
          <a:xfrm>
            <a:off x="1" y="6955"/>
            <a:ext cx="4489913" cy="716485"/>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90" y="150075"/>
            <a:ext cx="4225024" cy="344737"/>
          </a:xfrm>
        </p:spPr>
        <p:txBody>
          <a:bodyPr>
            <a:normAutofit/>
          </a:bodyPr>
          <a:lstStyle>
            <a:lvl1pPr>
              <a:defRPr sz="1400">
                <a:solidFill>
                  <a:schemeClr val="bg1"/>
                </a:solidFill>
              </a:defRPr>
            </a:lvl1pPr>
          </a:lstStyle>
          <a:p>
            <a:r>
              <a:rPr lang="en-US"/>
              <a:t>Click to edit Master title style</a:t>
            </a:r>
          </a:p>
        </p:txBody>
      </p:sp>
      <p:pic>
        <p:nvPicPr>
          <p:cNvPr id="10" name="Picture 9">
            <a:extLst>
              <a:ext uri="{FF2B5EF4-FFF2-40B4-BE49-F238E27FC236}">
                <a16:creationId xmlns:a16="http://schemas.microsoft.com/office/drawing/2014/main" id="{D712DC98-B5C0-46AC-99F8-F9BF28840FC8}"/>
              </a:ext>
            </a:extLst>
          </p:cNvPr>
          <p:cNvPicPr>
            <a:picLocks noChangeAspect="1"/>
          </p:cNvPicPr>
          <p:nvPr userDrawn="1"/>
        </p:nvPicPr>
        <p:blipFill>
          <a:blip r:embed="rId3"/>
          <a:srcRect/>
          <a:stretch/>
        </p:blipFill>
        <p:spPr>
          <a:xfrm>
            <a:off x="129076" y="3356830"/>
            <a:ext cx="2354822" cy="3351095"/>
          </a:xfrm>
          <a:prstGeom prst="rect">
            <a:avLst/>
          </a:prstGeom>
        </p:spPr>
      </p:pic>
    </p:spTree>
    <p:extLst>
      <p:ext uri="{BB962C8B-B14F-4D97-AF65-F5344CB8AC3E}">
        <p14:creationId xmlns:p14="http://schemas.microsoft.com/office/powerpoint/2010/main" val="2273900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8_Title Slide">
    <p:spTree>
      <p:nvGrpSpPr>
        <p:cNvPr id="1" name=""/>
        <p:cNvGrpSpPr/>
        <p:nvPr/>
      </p:nvGrpSpPr>
      <p:grpSpPr>
        <a:xfrm>
          <a:off x="0" y="0"/>
          <a:ext cx="0" cy="0"/>
          <a:chOff x="0" y="0"/>
          <a:chExt cx="0" cy="0"/>
        </a:xfrm>
      </p:grpSpPr>
      <p:pic>
        <p:nvPicPr>
          <p:cNvPr id="12" name="Google Shape;110;p17">
            <a:extLst>
              <a:ext uri="{FF2B5EF4-FFF2-40B4-BE49-F238E27FC236}">
                <a16:creationId xmlns:a16="http://schemas.microsoft.com/office/drawing/2014/main" id="{CBEFC340-1869-22CB-5A5C-537D113451C4}"/>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t="-86"/>
          <a:stretch/>
        </p:blipFill>
        <p:spPr>
          <a:xfrm>
            <a:off x="0" y="0"/>
            <a:ext cx="4489914" cy="6858000"/>
          </a:xfrm>
          <a:prstGeom prst="rect">
            <a:avLst/>
          </a:prstGeom>
          <a:noFill/>
          <a:ln>
            <a:noFill/>
          </a:ln>
        </p:spPr>
      </p:pic>
      <p:sp>
        <p:nvSpPr>
          <p:cNvPr id="13" name="Google Shape;55;p13">
            <a:extLst>
              <a:ext uri="{FF2B5EF4-FFF2-40B4-BE49-F238E27FC236}">
                <a16:creationId xmlns:a16="http://schemas.microsoft.com/office/drawing/2014/main" id="{63E12DBC-28B4-3EF4-ADA0-11BC3AF35513}"/>
              </a:ext>
            </a:extLst>
          </p:cNvPr>
          <p:cNvSpPr/>
          <p:nvPr userDrawn="1"/>
        </p:nvSpPr>
        <p:spPr>
          <a:xfrm>
            <a:off x="1" y="-26196"/>
            <a:ext cx="4489913" cy="6877241"/>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5174150" y="2011680"/>
            <a:ext cx="675296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5174150" y="1092416"/>
            <a:ext cx="675296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tx1"/>
                </a:solidFill>
              </a:defRPr>
            </a:lvl1pPr>
          </a:lstStyle>
          <a:p>
            <a:fld id="{1AF6F2DA-B01E-0F4A-9C3D-CC5E8B20FA62}" type="slidenum">
              <a:rPr lang="en-US" smtClean="0"/>
              <a:pPr/>
              <a:t>‹#›</a:t>
            </a:fld>
            <a:endParaRPr lang="en-US"/>
          </a:p>
        </p:txBody>
      </p:sp>
      <p:pic>
        <p:nvPicPr>
          <p:cNvPr id="8" name="Picture 7">
            <a:extLst>
              <a:ext uri="{FF2B5EF4-FFF2-40B4-BE49-F238E27FC236}">
                <a16:creationId xmlns:a16="http://schemas.microsoft.com/office/drawing/2014/main" id="{7B7417CF-1502-42B5-8A6E-F5DC1265E6BB}"/>
              </a:ext>
            </a:extLst>
          </p:cNvPr>
          <p:cNvPicPr>
            <a:picLocks noChangeAspect="1"/>
          </p:cNvPicPr>
          <p:nvPr userDrawn="1"/>
        </p:nvPicPr>
        <p:blipFill>
          <a:blip r:embed="rId3"/>
          <a:srcRect/>
          <a:stretch/>
        </p:blipFill>
        <p:spPr>
          <a:xfrm>
            <a:off x="129076" y="3356830"/>
            <a:ext cx="2354822" cy="3351095"/>
          </a:xfrm>
          <a:prstGeom prst="rect">
            <a:avLst/>
          </a:prstGeom>
        </p:spPr>
      </p:pic>
    </p:spTree>
    <p:extLst>
      <p:ext uri="{BB962C8B-B14F-4D97-AF65-F5344CB8AC3E}">
        <p14:creationId xmlns:p14="http://schemas.microsoft.com/office/powerpoint/2010/main" val="2947608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4" y="-1"/>
            <a:ext cx="12191925" cy="644893"/>
          </a:xfrm>
          <a:prstGeom prst="rect">
            <a:avLst/>
          </a:prstGeom>
          <a:solidFill>
            <a:srgbClr val="0C70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chemeClr val="bg1"/>
                </a:solidFill>
              </a:defRPr>
            </a:lvl1pPr>
          </a:lstStyle>
          <a:p>
            <a:r>
              <a:rPr lang="en-US"/>
              <a:t>Click to edit Master title style</a:t>
            </a:r>
          </a:p>
        </p:txBody>
      </p:sp>
      <p:pic>
        <p:nvPicPr>
          <p:cNvPr id="8" name="Picture 7">
            <a:extLst>
              <a:ext uri="{FF2B5EF4-FFF2-40B4-BE49-F238E27FC236}">
                <a16:creationId xmlns:a16="http://schemas.microsoft.com/office/drawing/2014/main" id="{CCDE2A90-EC04-4A4F-8C1C-988191AAC1A9}"/>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3019109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4" y="-1"/>
            <a:ext cx="12191925" cy="644893"/>
          </a:xfrm>
          <a:prstGeom prst="rect">
            <a:avLst/>
          </a:prstGeom>
          <a:solidFill>
            <a:srgbClr val="0C70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836613" y="2011680"/>
            <a:ext cx="10501312"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836613" y="1092416"/>
            <a:ext cx="10501312"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9" name="Picture 8">
            <a:extLst>
              <a:ext uri="{FF2B5EF4-FFF2-40B4-BE49-F238E27FC236}">
                <a16:creationId xmlns:a16="http://schemas.microsoft.com/office/drawing/2014/main" id="{0519D05E-DD67-464C-BCFB-E904E627475C}"/>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9533703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4" y="-1"/>
            <a:ext cx="12191925" cy="644893"/>
          </a:xfrm>
          <a:prstGeom prst="rect">
            <a:avLst/>
          </a:prstGeom>
          <a:solidFill>
            <a:srgbClr val="0C70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458552" y="2011680"/>
            <a:ext cx="5468560"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458552"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8" name="Picture 7">
            <a:extLst>
              <a:ext uri="{FF2B5EF4-FFF2-40B4-BE49-F238E27FC236}">
                <a16:creationId xmlns:a16="http://schemas.microsoft.com/office/drawing/2014/main" id="{08DB325E-1032-4C27-AFE2-01A882BF0E80}"/>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15827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4" y="-1"/>
            <a:ext cx="12191925" cy="644893"/>
          </a:xfrm>
          <a:prstGeom prst="rect">
            <a:avLst/>
          </a:prstGeom>
          <a:solidFill>
            <a:srgbClr val="0C70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375386" y="2011680"/>
            <a:ext cx="5468560"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375386"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8" name="Picture 7">
            <a:extLst>
              <a:ext uri="{FF2B5EF4-FFF2-40B4-BE49-F238E27FC236}">
                <a16:creationId xmlns:a16="http://schemas.microsoft.com/office/drawing/2014/main" id="{F3DD0F07-FF38-46AB-82D3-E21D4290818B}"/>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42285268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6" y="-9728"/>
            <a:ext cx="6095924" cy="6867728"/>
          </a:xfrm>
          <a:prstGeom prst="rect">
            <a:avLst/>
          </a:prstGeom>
          <a:solidFill>
            <a:srgbClr val="0C70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375386" y="2011680"/>
            <a:ext cx="5468560" cy="392715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375386" y="1092416"/>
            <a:ext cx="5468560" cy="462013"/>
          </a:xfrm>
        </p:spPr>
        <p:txBody>
          <a:bodyPr>
            <a:normAutofit/>
          </a:bodyPr>
          <a:lstStyle>
            <a:lvl1pPr marL="0" indent="0">
              <a:buNone/>
              <a:defRPr sz="2400" b="1" i="0">
                <a:solidFill>
                  <a:schemeClr val="bg1"/>
                </a:solidFill>
                <a:latin typeface="Montserrat SemiBold" pitchFamily="2" charset="77"/>
              </a:defRPr>
            </a:lvl1pPr>
          </a:lstStyle>
          <a:p>
            <a:pPr lvl="0"/>
            <a:r>
              <a:rPr lang="en-US"/>
              <a:t>Click to edit Master text styles</a:t>
            </a:r>
          </a:p>
        </p:txBody>
      </p:sp>
      <p:sp>
        <p:nvSpPr>
          <p:cNvPr id="3" name="Text Placeholder 3">
            <a:extLst>
              <a:ext uri="{FF2B5EF4-FFF2-40B4-BE49-F238E27FC236}">
                <a16:creationId xmlns:a16="http://schemas.microsoft.com/office/drawing/2014/main" id="{0DE1D078-3D0A-670A-0490-71FD30945BF2}"/>
              </a:ext>
            </a:extLst>
          </p:cNvPr>
          <p:cNvSpPr>
            <a:spLocks noGrp="1"/>
          </p:cNvSpPr>
          <p:nvPr>
            <p:ph type="body" sz="quarter" idx="15"/>
          </p:nvPr>
        </p:nvSpPr>
        <p:spPr>
          <a:xfrm>
            <a:off x="6448927" y="2011680"/>
            <a:ext cx="5468560"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a:extLst>
              <a:ext uri="{FF2B5EF4-FFF2-40B4-BE49-F238E27FC236}">
                <a16:creationId xmlns:a16="http://schemas.microsoft.com/office/drawing/2014/main" id="{7B8335FE-1BC1-E981-F047-4A7E35239174}"/>
              </a:ext>
            </a:extLst>
          </p:cNvPr>
          <p:cNvSpPr>
            <a:spLocks noGrp="1"/>
          </p:cNvSpPr>
          <p:nvPr>
            <p:ph type="body" sz="quarter" idx="16"/>
          </p:nvPr>
        </p:nvSpPr>
        <p:spPr>
          <a:xfrm>
            <a:off x="6448927"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8" name="Title 13">
            <a:extLst>
              <a:ext uri="{FF2B5EF4-FFF2-40B4-BE49-F238E27FC236}">
                <a16:creationId xmlns:a16="http://schemas.microsoft.com/office/drawing/2014/main" id="{5248D51F-FE71-3703-B796-1487E8782086}"/>
              </a:ext>
            </a:extLst>
          </p:cNvPr>
          <p:cNvSpPr>
            <a:spLocks noGrp="1"/>
          </p:cNvSpPr>
          <p:nvPr>
            <p:ph type="title"/>
          </p:nvPr>
        </p:nvSpPr>
        <p:spPr>
          <a:xfrm>
            <a:off x="264888" y="150075"/>
            <a:ext cx="5673899" cy="344737"/>
          </a:xfrm>
        </p:spPr>
        <p:txBody>
          <a:bodyPr>
            <a:normAutofit/>
          </a:bodyPr>
          <a:lstStyle>
            <a:lvl1pPr>
              <a:defRPr sz="2000">
                <a:solidFill>
                  <a:schemeClr val="bg1"/>
                </a:solidFill>
              </a:defRPr>
            </a:lvl1pPr>
          </a:lstStyle>
          <a:p>
            <a:r>
              <a:rPr lang="en-US"/>
              <a:t>Click to edit Master title style</a:t>
            </a:r>
          </a:p>
        </p:txBody>
      </p:sp>
      <p:pic>
        <p:nvPicPr>
          <p:cNvPr id="10" name="Picture 9">
            <a:extLst>
              <a:ext uri="{FF2B5EF4-FFF2-40B4-BE49-F238E27FC236}">
                <a16:creationId xmlns:a16="http://schemas.microsoft.com/office/drawing/2014/main" id="{27061B96-D394-45AF-930C-8EAE15DA5A70}"/>
              </a:ext>
            </a:extLst>
          </p:cNvPr>
          <p:cNvPicPr>
            <a:picLocks noChangeAspect="1"/>
          </p:cNvPicPr>
          <p:nvPr userDrawn="1"/>
        </p:nvPicPr>
        <p:blipFill>
          <a:blip r:embed="rId2"/>
          <a:srcRect/>
          <a:stretch/>
        </p:blipFill>
        <p:spPr>
          <a:xfrm>
            <a:off x="10280342" y="127150"/>
            <a:ext cx="1637145" cy="787876"/>
          </a:xfrm>
          <a:prstGeom prst="rect">
            <a:avLst/>
          </a:prstGeom>
        </p:spPr>
      </p:pic>
    </p:spTree>
    <p:extLst>
      <p:ext uri="{BB962C8B-B14F-4D97-AF65-F5344CB8AC3E}">
        <p14:creationId xmlns:p14="http://schemas.microsoft.com/office/powerpoint/2010/main" val="8047439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7" name="Google Shape;122;p18">
            <a:extLst>
              <a:ext uri="{FF2B5EF4-FFF2-40B4-BE49-F238E27FC236}">
                <a16:creationId xmlns:a16="http://schemas.microsoft.com/office/drawing/2014/main" id="{34EEEDD2-A258-2F1F-176D-5B993090DBDF}"/>
              </a:ext>
            </a:extLst>
          </p:cNvPr>
          <p:cNvSpPr/>
          <p:nvPr userDrawn="1"/>
        </p:nvSpPr>
        <p:spPr>
          <a:xfrm flipH="1">
            <a:off x="6096000" y="-9728"/>
            <a:ext cx="6096000" cy="6867728"/>
          </a:xfrm>
          <a:prstGeom prst="rect">
            <a:avLst/>
          </a:prstGeom>
          <a:solidFill>
            <a:srgbClr val="0C70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375386" y="2011680"/>
            <a:ext cx="5468560" cy="3927158"/>
          </a:xfrm>
        </p:spPr>
        <p:txBody>
          <a:bodyPr>
            <a:normAutofit/>
          </a:bodyPr>
          <a:lstStyle>
            <a:lvl1pPr>
              <a:defRPr sz="200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4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375386"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3" name="Text Placeholder 3">
            <a:extLst>
              <a:ext uri="{FF2B5EF4-FFF2-40B4-BE49-F238E27FC236}">
                <a16:creationId xmlns:a16="http://schemas.microsoft.com/office/drawing/2014/main" id="{0DE1D078-3D0A-670A-0490-71FD30945BF2}"/>
              </a:ext>
            </a:extLst>
          </p:cNvPr>
          <p:cNvSpPr>
            <a:spLocks noGrp="1"/>
          </p:cNvSpPr>
          <p:nvPr>
            <p:ph type="body" sz="quarter" idx="15"/>
          </p:nvPr>
        </p:nvSpPr>
        <p:spPr>
          <a:xfrm>
            <a:off x="6448927" y="2011680"/>
            <a:ext cx="5468560" cy="392715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a:extLst>
              <a:ext uri="{FF2B5EF4-FFF2-40B4-BE49-F238E27FC236}">
                <a16:creationId xmlns:a16="http://schemas.microsoft.com/office/drawing/2014/main" id="{7B8335FE-1BC1-E981-F047-4A7E35239174}"/>
              </a:ext>
            </a:extLst>
          </p:cNvPr>
          <p:cNvSpPr>
            <a:spLocks noGrp="1"/>
          </p:cNvSpPr>
          <p:nvPr>
            <p:ph type="body" sz="quarter" idx="16"/>
          </p:nvPr>
        </p:nvSpPr>
        <p:spPr>
          <a:xfrm>
            <a:off x="6448927" y="1092416"/>
            <a:ext cx="5468560" cy="462013"/>
          </a:xfrm>
        </p:spPr>
        <p:txBody>
          <a:bodyPr>
            <a:normAutofit/>
          </a:bodyPr>
          <a:lstStyle>
            <a:lvl1pPr marL="0" indent="0">
              <a:buNone/>
              <a:defRPr sz="2400" b="1" i="0">
                <a:solidFill>
                  <a:schemeClr val="bg1"/>
                </a:solidFill>
                <a:latin typeface="Montserrat SemiBold" pitchFamily="2" charset="77"/>
              </a:defRPr>
            </a:lvl1pPr>
          </a:lstStyle>
          <a:p>
            <a:pPr lvl="0"/>
            <a:r>
              <a:rPr lang="en-US"/>
              <a:t>Click to edit Master text styles</a:t>
            </a:r>
          </a:p>
        </p:txBody>
      </p:sp>
      <p:sp>
        <p:nvSpPr>
          <p:cNvPr id="8" name="Title 13">
            <a:extLst>
              <a:ext uri="{FF2B5EF4-FFF2-40B4-BE49-F238E27FC236}">
                <a16:creationId xmlns:a16="http://schemas.microsoft.com/office/drawing/2014/main" id="{5248D51F-FE71-3703-B796-1487E8782086}"/>
              </a:ext>
            </a:extLst>
          </p:cNvPr>
          <p:cNvSpPr>
            <a:spLocks noGrp="1"/>
          </p:cNvSpPr>
          <p:nvPr>
            <p:ph type="title"/>
          </p:nvPr>
        </p:nvSpPr>
        <p:spPr>
          <a:xfrm>
            <a:off x="264888" y="150075"/>
            <a:ext cx="5673899" cy="344737"/>
          </a:xfrm>
        </p:spPr>
        <p:txBody>
          <a:bodyPr>
            <a:normAutofit/>
          </a:bodyPr>
          <a:lstStyle>
            <a:lvl1pPr>
              <a:defRPr sz="2000">
                <a:solidFill>
                  <a:srgbClr val="0C70C8"/>
                </a:solidFill>
              </a:defRPr>
            </a:lvl1pPr>
          </a:lstStyle>
          <a:p>
            <a:r>
              <a:rPr lang="en-US"/>
              <a:t>Click to edit Master title style</a:t>
            </a:r>
          </a:p>
        </p:txBody>
      </p:sp>
      <p:sp>
        <p:nvSpPr>
          <p:cNvPr id="9" name="Slide Number Placeholder 5">
            <a:extLst>
              <a:ext uri="{FF2B5EF4-FFF2-40B4-BE49-F238E27FC236}">
                <a16:creationId xmlns:a16="http://schemas.microsoft.com/office/drawing/2014/main" id="{27E322E5-2DA2-4AB2-3752-83B98FA9DF61}"/>
              </a:ext>
            </a:extLst>
          </p:cNvPr>
          <p:cNvSpPr>
            <a:spLocks noGrp="1"/>
          </p:cNvSpPr>
          <p:nvPr>
            <p:ph type="sldNum" sz="quarter" idx="12"/>
          </p:nvPr>
        </p:nvSpPr>
        <p:spPr>
          <a:xfrm>
            <a:off x="11445498" y="6365726"/>
            <a:ext cx="481614" cy="365125"/>
          </a:xfrm>
          <a:solidFill>
            <a:srgbClr val="0C70C8"/>
          </a:solidFill>
        </p:spPr>
        <p:txBody>
          <a:bodyPr/>
          <a:lstStyle>
            <a:lvl1pPr>
              <a:defRPr sz="1000" b="0" i="0">
                <a:solidFill>
                  <a:schemeClr val="bg1"/>
                </a:solidFill>
                <a:latin typeface="Montserrat Medium" pitchFamily="2" charset="77"/>
              </a:defRPr>
            </a:lvl1pPr>
          </a:lstStyle>
          <a:p>
            <a:fld id="{1AF6F2DA-B01E-0F4A-9C3D-CC5E8B20FA62}" type="slidenum">
              <a:rPr lang="en-US" smtClean="0"/>
              <a:pPr/>
              <a:t>‹#›</a:t>
            </a:fld>
            <a:endParaRPr lang="en-US"/>
          </a:p>
        </p:txBody>
      </p:sp>
      <p:pic>
        <p:nvPicPr>
          <p:cNvPr id="2" name="Picture 1">
            <a:extLst>
              <a:ext uri="{FF2B5EF4-FFF2-40B4-BE49-F238E27FC236}">
                <a16:creationId xmlns:a16="http://schemas.microsoft.com/office/drawing/2014/main" id="{E7E92912-68FA-2A15-954C-242CFB346F02}"/>
              </a:ext>
            </a:extLst>
          </p:cNvPr>
          <p:cNvPicPr>
            <a:picLocks noChangeAspect="1"/>
          </p:cNvPicPr>
          <p:nvPr userDrawn="1"/>
        </p:nvPicPr>
        <p:blipFill>
          <a:blip r:embed="rId2"/>
          <a:srcRect/>
          <a:stretch/>
        </p:blipFill>
        <p:spPr>
          <a:xfrm>
            <a:off x="9541043" y="-308867"/>
            <a:ext cx="2533657" cy="1548585"/>
          </a:xfrm>
          <a:prstGeom prst="rect">
            <a:avLst/>
          </a:prstGeom>
        </p:spPr>
      </p:pic>
    </p:spTree>
    <p:extLst>
      <p:ext uri="{BB962C8B-B14F-4D97-AF65-F5344CB8AC3E}">
        <p14:creationId xmlns:p14="http://schemas.microsoft.com/office/powerpoint/2010/main" val="15607652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bg>
      <p:bgPr>
        <a:solidFill>
          <a:srgbClr val="020A78"/>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bg1"/>
                </a:solidFill>
              </a:defRPr>
            </a:lvl1pPr>
          </a:lstStyle>
          <a:p>
            <a:fld id="{1AF6F2DA-B01E-0F4A-9C3D-CC5E8B20FA62}" type="slidenum">
              <a:rPr lang="en-US" smtClean="0"/>
              <a:pPr/>
              <a:t>‹#›</a:t>
            </a:fld>
            <a:endParaRPr lang="en-US"/>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803188" y="1236572"/>
            <a:ext cx="8254315" cy="3519882"/>
          </a:xfrm>
        </p:spPr>
        <p:txBody>
          <a:bodyPr anchor="b">
            <a:normAutofit/>
          </a:bodyPr>
          <a:lstStyle>
            <a:lvl1pPr>
              <a:defRPr sz="54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BB9F71A4-DE80-4132-20FE-D2D4347B9B7A}"/>
              </a:ext>
            </a:extLst>
          </p:cNvPr>
          <p:cNvSpPr>
            <a:spLocks noGrp="1"/>
          </p:cNvSpPr>
          <p:nvPr>
            <p:ph type="body" sz="quarter" idx="13"/>
          </p:nvPr>
        </p:nvSpPr>
        <p:spPr>
          <a:xfrm>
            <a:off x="803275" y="5029200"/>
            <a:ext cx="7723188" cy="1112838"/>
          </a:xfrm>
        </p:spPr>
        <p:txBody>
          <a:bodyPr/>
          <a:lstStyle>
            <a:lvl1pPr marL="0" indent="0">
              <a:buNone/>
              <a:defRPr>
                <a:solidFill>
                  <a:schemeClr val="bg1"/>
                </a:solidFill>
              </a:defRPr>
            </a:lvl1pPr>
            <a:lvl2pPr marL="457200" indent="0">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 name="Picture 1">
            <a:extLst>
              <a:ext uri="{FF2B5EF4-FFF2-40B4-BE49-F238E27FC236}">
                <a16:creationId xmlns:a16="http://schemas.microsoft.com/office/drawing/2014/main" id="{C4F4B7FB-97EB-9B3E-7B2F-CBC398F31DE4}"/>
              </a:ext>
            </a:extLst>
          </p:cNvPr>
          <p:cNvPicPr>
            <a:picLocks noChangeAspect="1"/>
          </p:cNvPicPr>
          <p:nvPr userDrawn="1"/>
        </p:nvPicPr>
        <p:blipFill>
          <a:blip r:embed="rId2"/>
          <a:srcRect/>
          <a:stretch/>
        </p:blipFill>
        <p:spPr>
          <a:xfrm>
            <a:off x="453362" y="129989"/>
            <a:ext cx="6000704" cy="3667663"/>
          </a:xfrm>
          <a:prstGeom prst="rect">
            <a:avLst/>
          </a:prstGeom>
        </p:spPr>
      </p:pic>
    </p:spTree>
    <p:extLst>
      <p:ext uri="{BB962C8B-B14F-4D97-AF65-F5344CB8AC3E}">
        <p14:creationId xmlns:p14="http://schemas.microsoft.com/office/powerpoint/2010/main" val="32580212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4_Title Slide">
    <p:spTree>
      <p:nvGrpSpPr>
        <p:cNvPr id="1" name=""/>
        <p:cNvGrpSpPr/>
        <p:nvPr/>
      </p:nvGrpSpPr>
      <p:grpSpPr>
        <a:xfrm>
          <a:off x="0" y="0"/>
          <a:ext cx="0" cy="0"/>
          <a:chOff x="0" y="0"/>
          <a:chExt cx="0" cy="0"/>
        </a:xfrm>
      </p:grpSpPr>
      <p:pic>
        <p:nvPicPr>
          <p:cNvPr id="9" name="Google Shape;110;p17">
            <a:extLst>
              <a:ext uri="{FF2B5EF4-FFF2-40B4-BE49-F238E27FC236}">
                <a16:creationId xmlns:a16="http://schemas.microsoft.com/office/drawing/2014/main" id="{3AA49BDB-8D08-537A-3F72-16D78E848985}"/>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0" y="-6955"/>
            <a:ext cx="12192000" cy="6851045"/>
          </a:xfrm>
          <a:prstGeom prst="rect">
            <a:avLst/>
          </a:prstGeom>
          <a:noFill/>
          <a:ln>
            <a:noFill/>
          </a:ln>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17929" y="0"/>
            <a:ext cx="12192000" cy="6858000"/>
          </a:xfrm>
          <a:prstGeom prst="rect">
            <a:avLst/>
          </a:prstGeom>
          <a:solidFill>
            <a:srgbClr val="020A78">
              <a:alpha val="85031"/>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bg1"/>
                </a:solidFill>
              </a:defRPr>
            </a:lvl1pPr>
          </a:lstStyle>
          <a:p>
            <a:fld id="{1AF6F2DA-B01E-0F4A-9C3D-CC5E8B20FA62}" type="slidenum">
              <a:rPr lang="en-US" smtClean="0"/>
              <a:pPr/>
              <a:t>‹#›</a:t>
            </a:fld>
            <a:endParaRPr lang="en-US"/>
          </a:p>
        </p:txBody>
      </p:sp>
      <p:sp>
        <p:nvSpPr>
          <p:cNvPr id="3" name="Title 13">
            <a:extLst>
              <a:ext uri="{FF2B5EF4-FFF2-40B4-BE49-F238E27FC236}">
                <a16:creationId xmlns:a16="http://schemas.microsoft.com/office/drawing/2014/main" id="{7C568D20-F1DD-D5AA-A1E9-219896E2A0BA}"/>
              </a:ext>
            </a:extLst>
          </p:cNvPr>
          <p:cNvSpPr>
            <a:spLocks noGrp="1"/>
          </p:cNvSpPr>
          <p:nvPr>
            <p:ph type="title"/>
          </p:nvPr>
        </p:nvSpPr>
        <p:spPr>
          <a:xfrm>
            <a:off x="803188" y="1236572"/>
            <a:ext cx="8254315" cy="3519882"/>
          </a:xfrm>
        </p:spPr>
        <p:txBody>
          <a:bodyPr anchor="b">
            <a:normAutofit/>
          </a:bodyPr>
          <a:lstStyle>
            <a:lvl1pPr>
              <a:defRPr sz="5400">
                <a:solidFill>
                  <a:schemeClr val="bg1"/>
                </a:solidFill>
              </a:defRPr>
            </a:lvl1pPr>
          </a:lstStyle>
          <a:p>
            <a:r>
              <a:rPr lang="en-US"/>
              <a:t>Click to edit Master title style</a:t>
            </a:r>
          </a:p>
        </p:txBody>
      </p:sp>
      <p:sp>
        <p:nvSpPr>
          <p:cNvPr id="10" name="Text Placeholder 3">
            <a:extLst>
              <a:ext uri="{FF2B5EF4-FFF2-40B4-BE49-F238E27FC236}">
                <a16:creationId xmlns:a16="http://schemas.microsoft.com/office/drawing/2014/main" id="{19F3F3DB-71AE-AB47-B734-0142A406C562}"/>
              </a:ext>
            </a:extLst>
          </p:cNvPr>
          <p:cNvSpPr>
            <a:spLocks noGrp="1"/>
          </p:cNvSpPr>
          <p:nvPr>
            <p:ph type="body" sz="quarter" idx="13"/>
          </p:nvPr>
        </p:nvSpPr>
        <p:spPr>
          <a:xfrm>
            <a:off x="803275" y="5029200"/>
            <a:ext cx="7723188" cy="1112838"/>
          </a:xfrm>
        </p:spPr>
        <p:txBody>
          <a:bodyPr/>
          <a:lstStyle>
            <a:lvl1pPr marL="0" indent="0">
              <a:buNone/>
              <a:defRPr>
                <a:solidFill>
                  <a:schemeClr val="bg1"/>
                </a:solidFill>
              </a:defRPr>
            </a:lvl1pPr>
            <a:lvl2pPr marL="457200" indent="0">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14F6301F-AA2E-455F-AD4C-C668A3138940}"/>
              </a:ext>
            </a:extLst>
          </p:cNvPr>
          <p:cNvPicPr>
            <a:picLocks noChangeAspect="1"/>
          </p:cNvPicPr>
          <p:nvPr userDrawn="1"/>
        </p:nvPicPr>
        <p:blipFill>
          <a:blip r:embed="rId3"/>
          <a:srcRect/>
          <a:stretch/>
        </p:blipFill>
        <p:spPr>
          <a:xfrm>
            <a:off x="453362" y="129989"/>
            <a:ext cx="6000704" cy="3667663"/>
          </a:xfrm>
          <a:prstGeom prst="rect">
            <a:avLst/>
          </a:prstGeom>
        </p:spPr>
      </p:pic>
    </p:spTree>
    <p:extLst>
      <p:ext uri="{BB962C8B-B14F-4D97-AF65-F5344CB8AC3E}">
        <p14:creationId xmlns:p14="http://schemas.microsoft.com/office/powerpoint/2010/main" val="1117249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836613" y="2011680"/>
            <a:ext cx="10501312"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836613" y="1092416"/>
            <a:ext cx="10501312"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7" name="Picture 6">
            <a:extLst>
              <a:ext uri="{FF2B5EF4-FFF2-40B4-BE49-F238E27FC236}">
                <a16:creationId xmlns:a16="http://schemas.microsoft.com/office/drawing/2014/main" id="{0A88F03A-A401-434E-B462-41CDC3B0C2BE}"/>
              </a:ext>
            </a:extLst>
          </p:cNvPr>
          <p:cNvPicPr>
            <a:picLocks noChangeAspect="1"/>
          </p:cNvPicPr>
          <p:nvPr userDrawn="1"/>
        </p:nvPicPr>
        <p:blipFill>
          <a:blip r:embed="rId2"/>
          <a:srcRect/>
          <a:stretch/>
        </p:blipFill>
        <p:spPr>
          <a:xfrm>
            <a:off x="10182687" y="150075"/>
            <a:ext cx="1744425" cy="839505"/>
          </a:xfrm>
          <a:prstGeom prst="rect">
            <a:avLst/>
          </a:prstGeom>
        </p:spPr>
      </p:pic>
    </p:spTree>
    <p:extLst>
      <p:ext uri="{BB962C8B-B14F-4D97-AF65-F5344CB8AC3E}">
        <p14:creationId xmlns:p14="http://schemas.microsoft.com/office/powerpoint/2010/main" val="884387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5_Title Slide">
    <p:bg>
      <p:bgPr>
        <a:solidFill>
          <a:srgbClr val="020A78"/>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BFA2FB-DA5E-D3F8-BF63-7045F48166E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2" y="-19241"/>
            <a:ext cx="12192001" cy="6877241"/>
          </a:xfrm>
          <a:prstGeom prst="rect">
            <a:avLst/>
          </a:prstGeom>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2" y="0"/>
            <a:ext cx="12192000" cy="6858000"/>
          </a:xfrm>
          <a:prstGeom prst="rect">
            <a:avLst/>
          </a:prstGeom>
          <a:solidFill>
            <a:srgbClr val="020A78">
              <a:alpha val="846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bg1"/>
                </a:solidFill>
              </a:defRPr>
            </a:lvl1pPr>
          </a:lstStyle>
          <a:p>
            <a:fld id="{1AF6F2DA-B01E-0F4A-9C3D-CC5E8B20FA62}" type="slidenum">
              <a:rPr lang="en-US" smtClean="0"/>
              <a:pPr/>
              <a:t>‹#›</a:t>
            </a:fld>
            <a:endParaRPr lang="en-US"/>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7100047" cy="392715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7100047" cy="462013"/>
          </a:xfrm>
        </p:spPr>
        <p:txBody>
          <a:bodyPr>
            <a:normAutofit/>
          </a:bodyPr>
          <a:lstStyle>
            <a:lvl1pPr marL="0" indent="0">
              <a:buNone/>
              <a:defRPr sz="2400" b="1" i="0">
                <a:solidFill>
                  <a:schemeClr val="bg1"/>
                </a:solidFill>
                <a:latin typeface="Montserrat SemiBold" pitchFamily="2" charset="77"/>
              </a:defRPr>
            </a:lvl1pPr>
          </a:lstStyle>
          <a:p>
            <a:pPr lvl="0"/>
            <a:r>
              <a:rPr lang="en-US"/>
              <a:t>Click to edit Master text styles</a:t>
            </a:r>
          </a:p>
        </p:txBody>
      </p:sp>
      <p:pic>
        <p:nvPicPr>
          <p:cNvPr id="9" name="Picture 8">
            <a:extLst>
              <a:ext uri="{FF2B5EF4-FFF2-40B4-BE49-F238E27FC236}">
                <a16:creationId xmlns:a16="http://schemas.microsoft.com/office/drawing/2014/main" id="{47C19715-224B-419E-9EB3-129FFA840025}"/>
              </a:ext>
            </a:extLst>
          </p:cNvPr>
          <p:cNvPicPr>
            <a:picLocks noChangeAspect="1"/>
          </p:cNvPicPr>
          <p:nvPr userDrawn="1"/>
        </p:nvPicPr>
        <p:blipFill>
          <a:blip r:embed="rId3"/>
          <a:srcRect/>
          <a:stretch/>
        </p:blipFill>
        <p:spPr>
          <a:xfrm>
            <a:off x="9541043" y="-308867"/>
            <a:ext cx="2533657" cy="1548585"/>
          </a:xfrm>
          <a:prstGeom prst="rect">
            <a:avLst/>
          </a:prstGeom>
        </p:spPr>
      </p:pic>
    </p:spTree>
    <p:extLst>
      <p:ext uri="{BB962C8B-B14F-4D97-AF65-F5344CB8AC3E}">
        <p14:creationId xmlns:p14="http://schemas.microsoft.com/office/powerpoint/2010/main" val="41400639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6_Title Slide">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67043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67043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10" name="Google Shape;110;p17">
            <a:extLst>
              <a:ext uri="{FF2B5EF4-FFF2-40B4-BE49-F238E27FC236}">
                <a16:creationId xmlns:a16="http://schemas.microsoft.com/office/drawing/2014/main" id="{4F3A0320-5EBF-37FC-C143-CC77F0099CEC}"/>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t="-86"/>
          <a:stretch/>
        </p:blipFill>
        <p:spPr>
          <a:xfrm>
            <a:off x="7702086" y="6955"/>
            <a:ext cx="4489914" cy="6851045"/>
          </a:xfrm>
          <a:prstGeom prst="rect">
            <a:avLst/>
          </a:prstGeom>
          <a:noFill/>
          <a:ln>
            <a:noFill/>
          </a:ln>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7702087" y="6955"/>
            <a:ext cx="4489913" cy="6877241"/>
          </a:xfrm>
          <a:prstGeom prst="rect">
            <a:avLst/>
          </a:prstGeom>
          <a:solidFill>
            <a:srgbClr val="020A7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Slide Number Placeholder 5">
            <a:extLst>
              <a:ext uri="{FF2B5EF4-FFF2-40B4-BE49-F238E27FC236}">
                <a16:creationId xmlns:a16="http://schemas.microsoft.com/office/drawing/2014/main" id="{B450017A-1BE2-2C53-A077-720B8EF4CFAB}"/>
              </a:ext>
            </a:extLst>
          </p:cNvPr>
          <p:cNvSpPr>
            <a:spLocks noGrp="1"/>
          </p:cNvSpPr>
          <p:nvPr>
            <p:ph type="sldNum" sz="quarter" idx="12"/>
          </p:nvPr>
        </p:nvSpPr>
        <p:spPr>
          <a:xfrm>
            <a:off x="368793" y="6365726"/>
            <a:ext cx="481614" cy="365125"/>
          </a:xfrm>
          <a:noFill/>
        </p:spPr>
        <p:txBody>
          <a:bodyPr/>
          <a:lstStyle>
            <a:lvl1pPr algn="l">
              <a:defRPr sz="1000" b="0" i="0">
                <a:solidFill>
                  <a:schemeClr val="tx1"/>
                </a:solidFill>
                <a:latin typeface="Montserrat Medium" pitchFamily="2" charset="77"/>
              </a:defRPr>
            </a:lvl1pPr>
          </a:lstStyle>
          <a:p>
            <a:fld id="{1AF6F2DA-B01E-0F4A-9C3D-CC5E8B20FA62}" type="slidenum">
              <a:rPr lang="en-US" smtClean="0"/>
              <a:pPr/>
              <a:t>‹#›</a:t>
            </a:fld>
            <a:endParaRPr lang="en-US"/>
          </a:p>
        </p:txBody>
      </p:sp>
      <p:pic>
        <p:nvPicPr>
          <p:cNvPr id="9" name="Picture 8">
            <a:extLst>
              <a:ext uri="{FF2B5EF4-FFF2-40B4-BE49-F238E27FC236}">
                <a16:creationId xmlns:a16="http://schemas.microsoft.com/office/drawing/2014/main" id="{4D889DA7-0A5E-4975-9ECE-D292A89BB7F5}"/>
              </a:ext>
            </a:extLst>
          </p:cNvPr>
          <p:cNvPicPr>
            <a:picLocks noChangeAspect="1"/>
          </p:cNvPicPr>
          <p:nvPr userDrawn="1"/>
        </p:nvPicPr>
        <p:blipFill>
          <a:blip r:embed="rId3"/>
          <a:srcRect/>
          <a:stretch/>
        </p:blipFill>
        <p:spPr>
          <a:xfrm>
            <a:off x="9681449" y="3298716"/>
            <a:ext cx="2354822" cy="3351095"/>
          </a:xfrm>
          <a:prstGeom prst="rect">
            <a:avLst/>
          </a:prstGeom>
        </p:spPr>
      </p:pic>
    </p:spTree>
    <p:extLst>
      <p:ext uri="{BB962C8B-B14F-4D97-AF65-F5344CB8AC3E}">
        <p14:creationId xmlns:p14="http://schemas.microsoft.com/office/powerpoint/2010/main" val="17240736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7_Title Slide">
    <p:spTree>
      <p:nvGrpSpPr>
        <p:cNvPr id="1" name=""/>
        <p:cNvGrpSpPr/>
        <p:nvPr/>
      </p:nvGrpSpPr>
      <p:grpSpPr>
        <a:xfrm>
          <a:off x="0" y="0"/>
          <a:ext cx="0" cy="0"/>
          <a:chOff x="0" y="0"/>
          <a:chExt cx="0" cy="0"/>
        </a:xfrm>
      </p:grpSpPr>
      <p:pic>
        <p:nvPicPr>
          <p:cNvPr id="12" name="Google Shape;110;p17">
            <a:extLst>
              <a:ext uri="{FF2B5EF4-FFF2-40B4-BE49-F238E27FC236}">
                <a16:creationId xmlns:a16="http://schemas.microsoft.com/office/drawing/2014/main" id="{CBEFC340-1869-22CB-5A5C-537D113451C4}"/>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t="-86"/>
          <a:stretch/>
        </p:blipFill>
        <p:spPr>
          <a:xfrm>
            <a:off x="0" y="0"/>
            <a:ext cx="4489914" cy="6851045"/>
          </a:xfrm>
          <a:prstGeom prst="rect">
            <a:avLst/>
          </a:prstGeom>
          <a:noFill/>
          <a:ln>
            <a:noFill/>
          </a:ln>
        </p:spPr>
      </p:pic>
      <p:sp>
        <p:nvSpPr>
          <p:cNvPr id="13" name="Google Shape;55;p13">
            <a:extLst>
              <a:ext uri="{FF2B5EF4-FFF2-40B4-BE49-F238E27FC236}">
                <a16:creationId xmlns:a16="http://schemas.microsoft.com/office/drawing/2014/main" id="{63E12DBC-28B4-3EF4-ADA0-11BC3AF35513}"/>
              </a:ext>
            </a:extLst>
          </p:cNvPr>
          <p:cNvSpPr/>
          <p:nvPr userDrawn="1"/>
        </p:nvSpPr>
        <p:spPr>
          <a:xfrm>
            <a:off x="1" y="0"/>
            <a:ext cx="4489913" cy="6877241"/>
          </a:xfrm>
          <a:prstGeom prst="rect">
            <a:avLst/>
          </a:prstGeom>
          <a:solidFill>
            <a:srgbClr val="020A78">
              <a:alpha val="8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5174150" y="2011680"/>
            <a:ext cx="675296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5174150" y="1092416"/>
            <a:ext cx="675296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tx1"/>
                </a:solidFill>
              </a:defRPr>
            </a:lvl1pPr>
          </a:lstStyle>
          <a:p>
            <a:fld id="{1AF6F2DA-B01E-0F4A-9C3D-CC5E8B20FA62}" type="slidenum">
              <a:rPr lang="en-US" smtClean="0"/>
              <a:pPr/>
              <a:t>‹#›</a:t>
            </a:fld>
            <a:endParaRPr lang="en-US"/>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90" y="150075"/>
            <a:ext cx="4225024" cy="344737"/>
          </a:xfrm>
        </p:spPr>
        <p:txBody>
          <a:bodyPr>
            <a:normAutofit/>
          </a:bodyPr>
          <a:lstStyle>
            <a:lvl1pPr>
              <a:defRPr sz="1400">
                <a:solidFill>
                  <a:schemeClr val="bg1"/>
                </a:solidFill>
              </a:defRPr>
            </a:lvl1pPr>
          </a:lstStyle>
          <a:p>
            <a:r>
              <a:rPr lang="en-US"/>
              <a:t>Click to edit Master title style</a:t>
            </a:r>
          </a:p>
        </p:txBody>
      </p:sp>
      <p:pic>
        <p:nvPicPr>
          <p:cNvPr id="9" name="Picture 8">
            <a:extLst>
              <a:ext uri="{FF2B5EF4-FFF2-40B4-BE49-F238E27FC236}">
                <a16:creationId xmlns:a16="http://schemas.microsoft.com/office/drawing/2014/main" id="{217C1814-3062-4AFF-A660-64D6C0E87182}"/>
              </a:ext>
            </a:extLst>
          </p:cNvPr>
          <p:cNvPicPr>
            <a:picLocks noChangeAspect="1"/>
          </p:cNvPicPr>
          <p:nvPr userDrawn="1"/>
        </p:nvPicPr>
        <p:blipFill>
          <a:blip r:embed="rId3"/>
          <a:srcRect/>
          <a:stretch/>
        </p:blipFill>
        <p:spPr>
          <a:xfrm>
            <a:off x="146831" y="3280961"/>
            <a:ext cx="2354822" cy="3351095"/>
          </a:xfrm>
          <a:prstGeom prst="rect">
            <a:avLst/>
          </a:prstGeom>
        </p:spPr>
      </p:pic>
    </p:spTree>
    <p:extLst>
      <p:ext uri="{BB962C8B-B14F-4D97-AF65-F5344CB8AC3E}">
        <p14:creationId xmlns:p14="http://schemas.microsoft.com/office/powerpoint/2010/main" val="21086162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67043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67043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grpSp>
        <p:nvGrpSpPr>
          <p:cNvPr id="7" name="Group 6">
            <a:extLst>
              <a:ext uri="{FF2B5EF4-FFF2-40B4-BE49-F238E27FC236}">
                <a16:creationId xmlns:a16="http://schemas.microsoft.com/office/drawing/2014/main" id="{CED6B2FE-01F0-D031-A25D-AE8A8A41441F}"/>
              </a:ext>
            </a:extLst>
          </p:cNvPr>
          <p:cNvGrpSpPr/>
          <p:nvPr userDrawn="1"/>
        </p:nvGrpSpPr>
        <p:grpSpPr>
          <a:xfrm>
            <a:off x="7702087" y="0"/>
            <a:ext cx="4489913" cy="6864955"/>
            <a:chOff x="7702087" y="0"/>
            <a:chExt cx="4489913" cy="6864955"/>
          </a:xfrm>
        </p:grpSpPr>
        <p:pic>
          <p:nvPicPr>
            <p:cNvPr id="2" name="Google Shape;54;p13">
              <a:extLst>
                <a:ext uri="{FF2B5EF4-FFF2-40B4-BE49-F238E27FC236}">
                  <a16:creationId xmlns:a16="http://schemas.microsoft.com/office/drawing/2014/main" id="{8E298BD6-02F9-416A-BFDB-A9A8394EC78C}"/>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7702087" y="0"/>
              <a:ext cx="4489913" cy="6858000"/>
            </a:xfrm>
            <a:prstGeom prst="rect">
              <a:avLst/>
            </a:prstGeom>
            <a:noFill/>
            <a:ln>
              <a:noFill/>
            </a:ln>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7702087" y="6955"/>
              <a:ext cx="4489913" cy="6858000"/>
            </a:xfrm>
            <a:prstGeom prst="rect">
              <a:avLst/>
            </a:prstGeom>
            <a:solidFill>
              <a:srgbClr val="020A78">
                <a:alpha val="79957"/>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 name="Slide Number Placeholder 5">
            <a:extLst>
              <a:ext uri="{FF2B5EF4-FFF2-40B4-BE49-F238E27FC236}">
                <a16:creationId xmlns:a16="http://schemas.microsoft.com/office/drawing/2014/main" id="{1FE4ABB1-AC5E-B436-0FC8-CF9FE7100FE0}"/>
              </a:ext>
            </a:extLst>
          </p:cNvPr>
          <p:cNvSpPr>
            <a:spLocks noGrp="1"/>
          </p:cNvSpPr>
          <p:nvPr>
            <p:ph type="sldNum" sz="quarter" idx="12"/>
          </p:nvPr>
        </p:nvSpPr>
        <p:spPr>
          <a:xfrm>
            <a:off x="368793" y="6365726"/>
            <a:ext cx="481614" cy="365125"/>
          </a:xfrm>
          <a:noFill/>
        </p:spPr>
        <p:txBody>
          <a:bodyPr/>
          <a:lstStyle>
            <a:lvl1pPr algn="l">
              <a:defRPr sz="1000" b="0" i="0">
                <a:solidFill>
                  <a:schemeClr val="tx1"/>
                </a:solidFill>
                <a:latin typeface="Montserrat Medium" pitchFamily="2" charset="77"/>
              </a:defRPr>
            </a:lvl1pPr>
          </a:lstStyle>
          <a:p>
            <a:fld id="{1AF6F2DA-B01E-0F4A-9C3D-CC5E8B20FA62}" type="slidenum">
              <a:rPr lang="en-US" smtClean="0"/>
              <a:pPr/>
              <a:t>‹#›</a:t>
            </a:fld>
            <a:endParaRPr lang="en-US"/>
          </a:p>
        </p:txBody>
      </p:sp>
      <p:pic>
        <p:nvPicPr>
          <p:cNvPr id="13" name="Picture 12">
            <a:extLst>
              <a:ext uri="{FF2B5EF4-FFF2-40B4-BE49-F238E27FC236}">
                <a16:creationId xmlns:a16="http://schemas.microsoft.com/office/drawing/2014/main" id="{8838FE7D-44B8-4497-9E5E-7AB15A81D41D}"/>
              </a:ext>
            </a:extLst>
          </p:cNvPr>
          <p:cNvPicPr>
            <a:picLocks noChangeAspect="1"/>
          </p:cNvPicPr>
          <p:nvPr userDrawn="1"/>
        </p:nvPicPr>
        <p:blipFill>
          <a:blip r:embed="rId3"/>
          <a:srcRect/>
          <a:stretch/>
        </p:blipFill>
        <p:spPr>
          <a:xfrm>
            <a:off x="9681449" y="3298716"/>
            <a:ext cx="2354822" cy="3351095"/>
          </a:xfrm>
          <a:prstGeom prst="rect">
            <a:avLst/>
          </a:prstGeom>
        </p:spPr>
      </p:pic>
    </p:spTree>
    <p:extLst>
      <p:ext uri="{BB962C8B-B14F-4D97-AF65-F5344CB8AC3E}">
        <p14:creationId xmlns:p14="http://schemas.microsoft.com/office/powerpoint/2010/main" val="38082256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5174150" y="2011680"/>
            <a:ext cx="675296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5174150" y="1092416"/>
            <a:ext cx="675296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grpSp>
        <p:nvGrpSpPr>
          <p:cNvPr id="7" name="Group 6">
            <a:extLst>
              <a:ext uri="{FF2B5EF4-FFF2-40B4-BE49-F238E27FC236}">
                <a16:creationId xmlns:a16="http://schemas.microsoft.com/office/drawing/2014/main" id="{CED6B2FE-01F0-D031-A25D-AE8A8A41441F}"/>
              </a:ext>
            </a:extLst>
          </p:cNvPr>
          <p:cNvGrpSpPr/>
          <p:nvPr userDrawn="1"/>
        </p:nvGrpSpPr>
        <p:grpSpPr>
          <a:xfrm flipH="1">
            <a:off x="0" y="0"/>
            <a:ext cx="4489913" cy="6864955"/>
            <a:chOff x="7702087" y="0"/>
            <a:chExt cx="4489913" cy="6864955"/>
          </a:xfrm>
        </p:grpSpPr>
        <p:pic>
          <p:nvPicPr>
            <p:cNvPr id="2" name="Google Shape;54;p13">
              <a:extLst>
                <a:ext uri="{FF2B5EF4-FFF2-40B4-BE49-F238E27FC236}">
                  <a16:creationId xmlns:a16="http://schemas.microsoft.com/office/drawing/2014/main" id="{8E298BD6-02F9-416A-BFDB-A9A8394EC78C}"/>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7702087" y="0"/>
              <a:ext cx="4489913" cy="6858000"/>
            </a:xfrm>
            <a:prstGeom prst="rect">
              <a:avLst/>
            </a:prstGeom>
            <a:noFill/>
            <a:ln>
              <a:noFill/>
            </a:ln>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7702087" y="6955"/>
              <a:ext cx="4489913" cy="6858000"/>
            </a:xfrm>
            <a:prstGeom prst="rect">
              <a:avLst/>
            </a:prstGeom>
            <a:solidFill>
              <a:srgbClr val="020A78">
                <a:alpha val="79945"/>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tx1"/>
                </a:solidFill>
              </a:defRPr>
            </a:lvl1pPr>
          </a:lstStyle>
          <a:p>
            <a:fld id="{1AF6F2DA-B01E-0F4A-9C3D-CC5E8B20FA62}" type="slidenum">
              <a:rPr lang="en-US" smtClean="0"/>
              <a:pPr/>
              <a:t>‹#›</a:t>
            </a:fld>
            <a:endParaRPr lang="en-US"/>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90" y="150075"/>
            <a:ext cx="4225024" cy="344737"/>
          </a:xfrm>
        </p:spPr>
        <p:txBody>
          <a:bodyPr>
            <a:normAutofit/>
          </a:bodyPr>
          <a:lstStyle>
            <a:lvl1pPr>
              <a:defRPr sz="1400">
                <a:solidFill>
                  <a:schemeClr val="bg1"/>
                </a:solidFill>
              </a:defRPr>
            </a:lvl1pPr>
          </a:lstStyle>
          <a:p>
            <a:r>
              <a:rPr lang="en-US"/>
              <a:t>Click to edit Master title style</a:t>
            </a:r>
          </a:p>
        </p:txBody>
      </p:sp>
      <p:pic>
        <p:nvPicPr>
          <p:cNvPr id="10" name="Picture 9">
            <a:extLst>
              <a:ext uri="{FF2B5EF4-FFF2-40B4-BE49-F238E27FC236}">
                <a16:creationId xmlns:a16="http://schemas.microsoft.com/office/drawing/2014/main" id="{5F54AB4B-4308-4C25-95A5-7957F07AB697}"/>
              </a:ext>
            </a:extLst>
          </p:cNvPr>
          <p:cNvPicPr>
            <a:picLocks noChangeAspect="1"/>
          </p:cNvPicPr>
          <p:nvPr userDrawn="1"/>
        </p:nvPicPr>
        <p:blipFill>
          <a:blip r:embed="rId3"/>
          <a:srcRect/>
          <a:stretch/>
        </p:blipFill>
        <p:spPr>
          <a:xfrm>
            <a:off x="146831" y="3280961"/>
            <a:ext cx="2354822" cy="3351095"/>
          </a:xfrm>
          <a:prstGeom prst="rect">
            <a:avLst/>
          </a:prstGeom>
        </p:spPr>
      </p:pic>
    </p:spTree>
    <p:extLst>
      <p:ext uri="{BB962C8B-B14F-4D97-AF65-F5344CB8AC3E}">
        <p14:creationId xmlns:p14="http://schemas.microsoft.com/office/powerpoint/2010/main" val="12642671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4" y="-1"/>
            <a:ext cx="12191925" cy="644893"/>
          </a:xfrm>
          <a:prstGeom prst="rect">
            <a:avLst/>
          </a:prstGeom>
          <a:solidFill>
            <a:srgbClr val="020A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chemeClr val="bg1"/>
                </a:solidFill>
              </a:defRPr>
            </a:lvl1pPr>
          </a:lstStyle>
          <a:p>
            <a:r>
              <a:rPr lang="en-US"/>
              <a:t>Click to edit Master title style</a:t>
            </a:r>
          </a:p>
        </p:txBody>
      </p:sp>
      <p:pic>
        <p:nvPicPr>
          <p:cNvPr id="8" name="Picture 7">
            <a:extLst>
              <a:ext uri="{FF2B5EF4-FFF2-40B4-BE49-F238E27FC236}">
                <a16:creationId xmlns:a16="http://schemas.microsoft.com/office/drawing/2014/main" id="{2209C5E3-4142-4C89-8C01-AE4F10976BF9}"/>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35958227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5" y="-9728"/>
            <a:ext cx="12191925" cy="644893"/>
          </a:xfrm>
          <a:prstGeom prst="rect">
            <a:avLst/>
          </a:prstGeom>
          <a:solidFill>
            <a:srgbClr val="020A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836613" y="2011680"/>
            <a:ext cx="10501312"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836613" y="1092416"/>
            <a:ext cx="10501312"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8" name="Picture 7">
            <a:extLst>
              <a:ext uri="{FF2B5EF4-FFF2-40B4-BE49-F238E27FC236}">
                <a16:creationId xmlns:a16="http://schemas.microsoft.com/office/drawing/2014/main" id="{1B12508A-D056-492A-9A51-32BE6AC3395D}"/>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7406547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4" y="-1"/>
            <a:ext cx="12191925" cy="644893"/>
          </a:xfrm>
          <a:prstGeom prst="rect">
            <a:avLst/>
          </a:prstGeom>
          <a:solidFill>
            <a:srgbClr val="020A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458552" y="2011680"/>
            <a:ext cx="5468560"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458552"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8" name="Picture 7">
            <a:extLst>
              <a:ext uri="{FF2B5EF4-FFF2-40B4-BE49-F238E27FC236}">
                <a16:creationId xmlns:a16="http://schemas.microsoft.com/office/drawing/2014/main" id="{B15C8A07-E1D0-4751-AF5E-32D4D7CBBC2B}"/>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41864401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4" y="-1"/>
            <a:ext cx="12191925" cy="644893"/>
          </a:xfrm>
          <a:prstGeom prst="rect">
            <a:avLst/>
          </a:prstGeom>
          <a:solidFill>
            <a:srgbClr val="020A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375386" y="2011680"/>
            <a:ext cx="5468560"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375386"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8" name="Picture 7">
            <a:extLst>
              <a:ext uri="{FF2B5EF4-FFF2-40B4-BE49-F238E27FC236}">
                <a16:creationId xmlns:a16="http://schemas.microsoft.com/office/drawing/2014/main" id="{9BE4FD23-D360-4564-B473-C745446B5C7F}"/>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10018839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6" y="-9728"/>
            <a:ext cx="6095924" cy="6867728"/>
          </a:xfrm>
          <a:prstGeom prst="rect">
            <a:avLst/>
          </a:prstGeom>
          <a:solidFill>
            <a:srgbClr val="020A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375386" y="2011680"/>
            <a:ext cx="5468560" cy="392715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375386" y="1092416"/>
            <a:ext cx="5468560" cy="462013"/>
          </a:xfrm>
        </p:spPr>
        <p:txBody>
          <a:bodyPr>
            <a:normAutofit/>
          </a:bodyPr>
          <a:lstStyle>
            <a:lvl1pPr marL="0" indent="0">
              <a:buNone/>
              <a:defRPr sz="2400" b="1" i="0">
                <a:solidFill>
                  <a:schemeClr val="bg1"/>
                </a:solidFill>
                <a:latin typeface="Montserrat SemiBold" pitchFamily="2" charset="77"/>
              </a:defRPr>
            </a:lvl1pPr>
          </a:lstStyle>
          <a:p>
            <a:pPr lvl="0"/>
            <a:r>
              <a:rPr lang="en-US"/>
              <a:t>Click to edit Master text styles</a:t>
            </a:r>
          </a:p>
        </p:txBody>
      </p:sp>
      <p:sp>
        <p:nvSpPr>
          <p:cNvPr id="3" name="Text Placeholder 3">
            <a:extLst>
              <a:ext uri="{FF2B5EF4-FFF2-40B4-BE49-F238E27FC236}">
                <a16:creationId xmlns:a16="http://schemas.microsoft.com/office/drawing/2014/main" id="{0DE1D078-3D0A-670A-0490-71FD30945BF2}"/>
              </a:ext>
            </a:extLst>
          </p:cNvPr>
          <p:cNvSpPr>
            <a:spLocks noGrp="1"/>
          </p:cNvSpPr>
          <p:nvPr>
            <p:ph type="body" sz="quarter" idx="15"/>
          </p:nvPr>
        </p:nvSpPr>
        <p:spPr>
          <a:xfrm>
            <a:off x="6448927" y="2011680"/>
            <a:ext cx="5468560"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a:extLst>
              <a:ext uri="{FF2B5EF4-FFF2-40B4-BE49-F238E27FC236}">
                <a16:creationId xmlns:a16="http://schemas.microsoft.com/office/drawing/2014/main" id="{7B8335FE-1BC1-E981-F047-4A7E35239174}"/>
              </a:ext>
            </a:extLst>
          </p:cNvPr>
          <p:cNvSpPr>
            <a:spLocks noGrp="1"/>
          </p:cNvSpPr>
          <p:nvPr>
            <p:ph type="body" sz="quarter" idx="16"/>
          </p:nvPr>
        </p:nvSpPr>
        <p:spPr>
          <a:xfrm>
            <a:off x="6448927"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8" name="Title 13">
            <a:extLst>
              <a:ext uri="{FF2B5EF4-FFF2-40B4-BE49-F238E27FC236}">
                <a16:creationId xmlns:a16="http://schemas.microsoft.com/office/drawing/2014/main" id="{5248D51F-FE71-3703-B796-1487E8782086}"/>
              </a:ext>
            </a:extLst>
          </p:cNvPr>
          <p:cNvSpPr>
            <a:spLocks noGrp="1"/>
          </p:cNvSpPr>
          <p:nvPr>
            <p:ph type="title"/>
          </p:nvPr>
        </p:nvSpPr>
        <p:spPr>
          <a:xfrm>
            <a:off x="264888" y="150075"/>
            <a:ext cx="5673899" cy="344737"/>
          </a:xfrm>
        </p:spPr>
        <p:txBody>
          <a:bodyPr>
            <a:normAutofit/>
          </a:bodyPr>
          <a:lstStyle>
            <a:lvl1pPr>
              <a:defRPr sz="2000">
                <a:solidFill>
                  <a:schemeClr val="bg1"/>
                </a:solidFill>
              </a:defRPr>
            </a:lvl1pPr>
          </a:lstStyle>
          <a:p>
            <a:r>
              <a:rPr lang="en-US"/>
              <a:t>Click to edit Master title style</a:t>
            </a:r>
          </a:p>
        </p:txBody>
      </p:sp>
      <p:pic>
        <p:nvPicPr>
          <p:cNvPr id="10" name="Picture 9">
            <a:extLst>
              <a:ext uri="{FF2B5EF4-FFF2-40B4-BE49-F238E27FC236}">
                <a16:creationId xmlns:a16="http://schemas.microsoft.com/office/drawing/2014/main" id="{968BF170-40A0-4E57-860D-20FD076D46A6}"/>
              </a:ext>
            </a:extLst>
          </p:cNvPr>
          <p:cNvPicPr>
            <a:picLocks noChangeAspect="1"/>
          </p:cNvPicPr>
          <p:nvPr userDrawn="1"/>
        </p:nvPicPr>
        <p:blipFill>
          <a:blip r:embed="rId2"/>
          <a:srcRect/>
          <a:stretch/>
        </p:blipFill>
        <p:spPr>
          <a:xfrm>
            <a:off x="10120544" y="127149"/>
            <a:ext cx="1796943" cy="864779"/>
          </a:xfrm>
          <a:prstGeom prst="rect">
            <a:avLst/>
          </a:prstGeom>
        </p:spPr>
      </p:pic>
    </p:spTree>
    <p:extLst>
      <p:ext uri="{BB962C8B-B14F-4D97-AF65-F5344CB8AC3E}">
        <p14:creationId xmlns:p14="http://schemas.microsoft.com/office/powerpoint/2010/main" val="1839944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5_Title Slide">
    <p:bg>
      <p:bgPr>
        <a:solidFill>
          <a:srgbClr val="0C70C8"/>
        </a:solidFill>
        <a:effectLst/>
      </p:bgPr>
    </p:bg>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803188" y="1236572"/>
            <a:ext cx="8254315" cy="3519882"/>
          </a:xfrm>
        </p:spPr>
        <p:txBody>
          <a:bodyPr anchor="b">
            <a:normAutofit/>
          </a:bodyPr>
          <a:lstStyle>
            <a:lvl1pPr>
              <a:defRPr sz="54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BB9F71A4-DE80-4132-20FE-D2D4347B9B7A}"/>
              </a:ext>
            </a:extLst>
          </p:cNvPr>
          <p:cNvSpPr>
            <a:spLocks noGrp="1"/>
          </p:cNvSpPr>
          <p:nvPr>
            <p:ph type="body" sz="quarter" idx="13"/>
          </p:nvPr>
        </p:nvSpPr>
        <p:spPr>
          <a:xfrm>
            <a:off x="803275" y="5029200"/>
            <a:ext cx="7723188" cy="1112838"/>
          </a:xfrm>
        </p:spPr>
        <p:txBody>
          <a:bodyPr/>
          <a:lstStyle>
            <a:lvl1pPr marL="0" indent="0">
              <a:buNone/>
              <a:defRPr>
                <a:solidFill>
                  <a:schemeClr val="bg1"/>
                </a:solidFill>
              </a:defRPr>
            </a:lvl1pPr>
            <a:lvl2pPr marL="457200" indent="0">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 name="Slide Number Placeholder 5">
            <a:extLst>
              <a:ext uri="{FF2B5EF4-FFF2-40B4-BE49-F238E27FC236}">
                <a16:creationId xmlns:a16="http://schemas.microsoft.com/office/drawing/2014/main" id="{AEB3DD83-8398-BEBF-801C-1D8144D3697C}"/>
              </a:ext>
            </a:extLst>
          </p:cNvPr>
          <p:cNvSpPr>
            <a:spLocks noGrp="1"/>
          </p:cNvSpPr>
          <p:nvPr>
            <p:ph type="sldNum" sz="quarter" idx="12"/>
          </p:nvPr>
        </p:nvSpPr>
        <p:spPr>
          <a:xfrm>
            <a:off x="11445498" y="6365726"/>
            <a:ext cx="481614" cy="365125"/>
          </a:xfrm>
          <a:solidFill>
            <a:srgbClr val="0C70C8"/>
          </a:solidFill>
        </p:spPr>
        <p:txBody>
          <a:bodyPr/>
          <a:lstStyle>
            <a:lvl1pPr>
              <a:defRPr sz="1000" b="0" i="0">
                <a:solidFill>
                  <a:schemeClr val="bg1"/>
                </a:solidFill>
                <a:latin typeface="Montserrat Medium" pitchFamily="2" charset="77"/>
              </a:defRPr>
            </a:lvl1pPr>
          </a:lstStyle>
          <a:p>
            <a:fld id="{1AF6F2DA-B01E-0F4A-9C3D-CC5E8B20FA62}" type="slidenum">
              <a:rPr lang="en-US" smtClean="0"/>
              <a:pPr/>
              <a:t>‹#›</a:t>
            </a:fld>
            <a:endParaRPr lang="en-US"/>
          </a:p>
        </p:txBody>
      </p:sp>
      <p:pic>
        <p:nvPicPr>
          <p:cNvPr id="6" name="Picture 5">
            <a:extLst>
              <a:ext uri="{FF2B5EF4-FFF2-40B4-BE49-F238E27FC236}">
                <a16:creationId xmlns:a16="http://schemas.microsoft.com/office/drawing/2014/main" id="{FF07D9E0-5560-4A0C-A760-CAE7C1309618}"/>
              </a:ext>
            </a:extLst>
          </p:cNvPr>
          <p:cNvPicPr>
            <a:picLocks noChangeAspect="1"/>
          </p:cNvPicPr>
          <p:nvPr userDrawn="1"/>
        </p:nvPicPr>
        <p:blipFill>
          <a:blip r:embed="rId2"/>
          <a:srcRect/>
          <a:stretch/>
        </p:blipFill>
        <p:spPr>
          <a:xfrm>
            <a:off x="453362" y="129989"/>
            <a:ext cx="6000704" cy="3667663"/>
          </a:xfrm>
          <a:prstGeom prst="rect">
            <a:avLst/>
          </a:prstGeom>
        </p:spPr>
      </p:pic>
    </p:spTree>
    <p:extLst>
      <p:ext uri="{BB962C8B-B14F-4D97-AF65-F5344CB8AC3E}">
        <p14:creationId xmlns:p14="http://schemas.microsoft.com/office/powerpoint/2010/main" val="19688859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flipH="1">
            <a:off x="6096000" y="-9728"/>
            <a:ext cx="6096000" cy="6867728"/>
          </a:xfrm>
          <a:prstGeom prst="rect">
            <a:avLst/>
          </a:prstGeom>
          <a:solidFill>
            <a:srgbClr val="020A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375386" y="2011680"/>
            <a:ext cx="5468560" cy="3927158"/>
          </a:xfrm>
        </p:spPr>
        <p:txBody>
          <a:bodyPr>
            <a:normAutofit/>
          </a:bodyPr>
          <a:lstStyle>
            <a:lvl1pPr>
              <a:defRPr sz="200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4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375386"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3" name="Text Placeholder 3">
            <a:extLst>
              <a:ext uri="{FF2B5EF4-FFF2-40B4-BE49-F238E27FC236}">
                <a16:creationId xmlns:a16="http://schemas.microsoft.com/office/drawing/2014/main" id="{0DE1D078-3D0A-670A-0490-71FD30945BF2}"/>
              </a:ext>
            </a:extLst>
          </p:cNvPr>
          <p:cNvSpPr>
            <a:spLocks noGrp="1"/>
          </p:cNvSpPr>
          <p:nvPr>
            <p:ph type="body" sz="quarter" idx="15"/>
          </p:nvPr>
        </p:nvSpPr>
        <p:spPr>
          <a:xfrm>
            <a:off x="6448927" y="2011680"/>
            <a:ext cx="5468560" cy="392715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a:extLst>
              <a:ext uri="{FF2B5EF4-FFF2-40B4-BE49-F238E27FC236}">
                <a16:creationId xmlns:a16="http://schemas.microsoft.com/office/drawing/2014/main" id="{7B8335FE-1BC1-E981-F047-4A7E35239174}"/>
              </a:ext>
            </a:extLst>
          </p:cNvPr>
          <p:cNvSpPr>
            <a:spLocks noGrp="1"/>
          </p:cNvSpPr>
          <p:nvPr>
            <p:ph type="body" sz="quarter" idx="16"/>
          </p:nvPr>
        </p:nvSpPr>
        <p:spPr>
          <a:xfrm>
            <a:off x="6448927" y="1092416"/>
            <a:ext cx="5468560" cy="462013"/>
          </a:xfrm>
        </p:spPr>
        <p:txBody>
          <a:bodyPr>
            <a:normAutofit/>
          </a:bodyPr>
          <a:lstStyle>
            <a:lvl1pPr marL="0" indent="0">
              <a:buNone/>
              <a:defRPr sz="2400" b="1" i="0">
                <a:solidFill>
                  <a:schemeClr val="bg1"/>
                </a:solidFill>
                <a:latin typeface="Montserrat SemiBold" pitchFamily="2" charset="77"/>
              </a:defRPr>
            </a:lvl1pPr>
          </a:lstStyle>
          <a:p>
            <a:pPr lvl="0"/>
            <a:r>
              <a:rPr lang="en-US"/>
              <a:t>Click to edit Master text styles</a:t>
            </a:r>
          </a:p>
        </p:txBody>
      </p:sp>
      <p:sp>
        <p:nvSpPr>
          <p:cNvPr id="8" name="Title 13">
            <a:extLst>
              <a:ext uri="{FF2B5EF4-FFF2-40B4-BE49-F238E27FC236}">
                <a16:creationId xmlns:a16="http://schemas.microsoft.com/office/drawing/2014/main" id="{5248D51F-FE71-3703-B796-1487E8782086}"/>
              </a:ext>
            </a:extLst>
          </p:cNvPr>
          <p:cNvSpPr>
            <a:spLocks noGrp="1"/>
          </p:cNvSpPr>
          <p:nvPr>
            <p:ph type="title"/>
          </p:nvPr>
        </p:nvSpPr>
        <p:spPr>
          <a:xfrm>
            <a:off x="264888" y="150075"/>
            <a:ext cx="5673899" cy="344737"/>
          </a:xfrm>
        </p:spPr>
        <p:txBody>
          <a:bodyPr>
            <a:normAutofit/>
          </a:bodyPr>
          <a:lstStyle>
            <a:lvl1pPr>
              <a:defRPr sz="2000">
                <a:solidFill>
                  <a:srgbClr val="020A78"/>
                </a:solidFill>
              </a:defRPr>
            </a:lvl1pPr>
          </a:lstStyle>
          <a:p>
            <a:r>
              <a:rPr lang="en-US"/>
              <a:t>Click to edit Master title style</a:t>
            </a:r>
          </a:p>
        </p:txBody>
      </p:sp>
      <p:sp>
        <p:nvSpPr>
          <p:cNvPr id="14" name="Slide Number Placeholder 5">
            <a:extLst>
              <a:ext uri="{FF2B5EF4-FFF2-40B4-BE49-F238E27FC236}">
                <a16:creationId xmlns:a16="http://schemas.microsoft.com/office/drawing/2014/main" id="{D506F5B2-08C9-11D9-B073-83E916CA57E2}"/>
              </a:ext>
            </a:extLst>
          </p:cNvPr>
          <p:cNvSpPr txBox="1">
            <a:spLocks/>
          </p:cNvSpPr>
          <p:nvPr userDrawn="1"/>
        </p:nvSpPr>
        <p:spPr>
          <a:xfrm>
            <a:off x="9183912" y="6373887"/>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bg1"/>
                </a:solidFill>
                <a:latin typeface="Montserrat"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AF6F2DA-B01E-0F4A-9C3D-CC5E8B20FA62}" type="slidenum">
              <a:rPr lang="en-US" smtClean="0"/>
              <a:pPr/>
              <a:t>‹#›</a:t>
            </a:fld>
            <a:endParaRPr lang="en-US"/>
          </a:p>
        </p:txBody>
      </p:sp>
      <p:pic>
        <p:nvPicPr>
          <p:cNvPr id="12" name="Picture 11">
            <a:extLst>
              <a:ext uri="{FF2B5EF4-FFF2-40B4-BE49-F238E27FC236}">
                <a16:creationId xmlns:a16="http://schemas.microsoft.com/office/drawing/2014/main" id="{9ADE6F0D-8CA7-496F-9CCD-416CA8C7233E}"/>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7657295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6_Title Slide">
    <p:bg>
      <p:bgPr>
        <a:solidFill>
          <a:srgbClr val="FBB83A"/>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rgbClr val="020A78"/>
                </a:solidFill>
              </a:defRPr>
            </a:lvl1pPr>
          </a:lstStyle>
          <a:p>
            <a:fld id="{1AF6F2DA-B01E-0F4A-9C3D-CC5E8B20FA62}" type="slidenum">
              <a:rPr lang="en-US" smtClean="0"/>
              <a:pPr/>
              <a:t>‹#›</a:t>
            </a:fld>
            <a:endParaRPr lang="en-US"/>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803188" y="1236572"/>
            <a:ext cx="8254315" cy="3519882"/>
          </a:xfrm>
        </p:spPr>
        <p:txBody>
          <a:bodyPr anchor="b">
            <a:normAutofit/>
          </a:bodyPr>
          <a:lstStyle>
            <a:lvl1pPr>
              <a:defRPr sz="5400">
                <a:solidFill>
                  <a:srgbClr val="020A78"/>
                </a:solidFill>
              </a:defRPr>
            </a:lvl1pPr>
          </a:lstStyle>
          <a:p>
            <a:r>
              <a:rPr lang="en-US"/>
              <a:t>Click to edit Master title style</a:t>
            </a:r>
          </a:p>
        </p:txBody>
      </p:sp>
      <p:sp>
        <p:nvSpPr>
          <p:cNvPr id="4" name="Text Placeholder 3">
            <a:extLst>
              <a:ext uri="{FF2B5EF4-FFF2-40B4-BE49-F238E27FC236}">
                <a16:creationId xmlns:a16="http://schemas.microsoft.com/office/drawing/2014/main" id="{BB9F71A4-DE80-4132-20FE-D2D4347B9B7A}"/>
              </a:ext>
            </a:extLst>
          </p:cNvPr>
          <p:cNvSpPr>
            <a:spLocks noGrp="1"/>
          </p:cNvSpPr>
          <p:nvPr>
            <p:ph type="body" sz="quarter" idx="13"/>
          </p:nvPr>
        </p:nvSpPr>
        <p:spPr>
          <a:xfrm>
            <a:off x="803275" y="5029200"/>
            <a:ext cx="7723188" cy="1112838"/>
          </a:xfrm>
        </p:spPr>
        <p:txBody>
          <a:bodyPr/>
          <a:lstStyle>
            <a:lvl1pPr marL="0" indent="0">
              <a:buNone/>
              <a:defRPr>
                <a:solidFill>
                  <a:srgbClr val="020A78"/>
                </a:solidFill>
              </a:defRPr>
            </a:lvl1pPr>
            <a:lvl2pPr marL="457200" indent="0">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7" name="Picture 6">
            <a:extLst>
              <a:ext uri="{FF2B5EF4-FFF2-40B4-BE49-F238E27FC236}">
                <a16:creationId xmlns:a16="http://schemas.microsoft.com/office/drawing/2014/main" id="{7EFB9C0B-E540-408A-95F1-7D28CA26B1C0}"/>
              </a:ext>
            </a:extLst>
          </p:cNvPr>
          <p:cNvPicPr>
            <a:picLocks noChangeAspect="1"/>
          </p:cNvPicPr>
          <p:nvPr userDrawn="1"/>
        </p:nvPicPr>
        <p:blipFill>
          <a:blip r:embed="rId2"/>
          <a:srcRect/>
          <a:stretch/>
        </p:blipFill>
        <p:spPr>
          <a:xfrm>
            <a:off x="453362" y="129989"/>
            <a:ext cx="6000704" cy="3667663"/>
          </a:xfrm>
          <a:prstGeom prst="rect">
            <a:avLst/>
          </a:prstGeom>
        </p:spPr>
      </p:pic>
    </p:spTree>
    <p:extLst>
      <p:ext uri="{BB962C8B-B14F-4D97-AF65-F5344CB8AC3E}">
        <p14:creationId xmlns:p14="http://schemas.microsoft.com/office/powerpoint/2010/main" val="11148733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67043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67043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grpSp>
        <p:nvGrpSpPr>
          <p:cNvPr id="7" name="Group 6">
            <a:extLst>
              <a:ext uri="{FF2B5EF4-FFF2-40B4-BE49-F238E27FC236}">
                <a16:creationId xmlns:a16="http://schemas.microsoft.com/office/drawing/2014/main" id="{CED6B2FE-01F0-D031-A25D-AE8A8A41441F}"/>
              </a:ext>
            </a:extLst>
          </p:cNvPr>
          <p:cNvGrpSpPr/>
          <p:nvPr userDrawn="1"/>
        </p:nvGrpSpPr>
        <p:grpSpPr>
          <a:xfrm>
            <a:off x="7702087" y="0"/>
            <a:ext cx="4489913" cy="6864955"/>
            <a:chOff x="7702087" y="0"/>
            <a:chExt cx="4489913" cy="6864955"/>
          </a:xfrm>
        </p:grpSpPr>
        <p:pic>
          <p:nvPicPr>
            <p:cNvPr id="2" name="Google Shape;54;p13">
              <a:extLst>
                <a:ext uri="{FF2B5EF4-FFF2-40B4-BE49-F238E27FC236}">
                  <a16:creationId xmlns:a16="http://schemas.microsoft.com/office/drawing/2014/main" id="{8E298BD6-02F9-416A-BFDB-A9A8394EC78C}"/>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7702087" y="0"/>
              <a:ext cx="4489913" cy="6858000"/>
            </a:xfrm>
            <a:prstGeom prst="rect">
              <a:avLst/>
            </a:prstGeom>
            <a:noFill/>
            <a:ln>
              <a:noFill/>
            </a:ln>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7702087" y="6955"/>
              <a:ext cx="4489913" cy="6858000"/>
            </a:xfrm>
            <a:prstGeom prst="rect">
              <a:avLst/>
            </a:prstGeom>
            <a:solidFill>
              <a:srgbClr val="FBB83A">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 name="Slide Number Placeholder 5">
            <a:extLst>
              <a:ext uri="{FF2B5EF4-FFF2-40B4-BE49-F238E27FC236}">
                <a16:creationId xmlns:a16="http://schemas.microsoft.com/office/drawing/2014/main" id="{224E3C57-DE27-996D-37B9-1B5EFB8BF1E1}"/>
              </a:ext>
            </a:extLst>
          </p:cNvPr>
          <p:cNvSpPr>
            <a:spLocks noGrp="1"/>
          </p:cNvSpPr>
          <p:nvPr>
            <p:ph type="sldNum" sz="quarter" idx="12"/>
          </p:nvPr>
        </p:nvSpPr>
        <p:spPr>
          <a:xfrm>
            <a:off x="368793" y="6365726"/>
            <a:ext cx="481614" cy="365125"/>
          </a:xfrm>
          <a:noFill/>
        </p:spPr>
        <p:txBody>
          <a:bodyPr/>
          <a:lstStyle>
            <a:lvl1pPr algn="l">
              <a:defRPr sz="1000" b="0" i="0">
                <a:solidFill>
                  <a:schemeClr val="tx1"/>
                </a:solidFill>
                <a:latin typeface="Montserrat Medium" pitchFamily="2" charset="77"/>
              </a:defRPr>
            </a:lvl1pPr>
          </a:lstStyle>
          <a:p>
            <a:fld id="{1AF6F2DA-B01E-0F4A-9C3D-CC5E8B20FA62}" type="slidenum">
              <a:rPr lang="en-US" smtClean="0"/>
              <a:pPr/>
              <a:t>‹#›</a:t>
            </a:fld>
            <a:endParaRPr lang="en-US"/>
          </a:p>
        </p:txBody>
      </p:sp>
      <p:pic>
        <p:nvPicPr>
          <p:cNvPr id="10" name="Picture 9">
            <a:extLst>
              <a:ext uri="{FF2B5EF4-FFF2-40B4-BE49-F238E27FC236}">
                <a16:creationId xmlns:a16="http://schemas.microsoft.com/office/drawing/2014/main" id="{5102D200-CA4F-4C04-90EB-ED005BBB7BDF}"/>
              </a:ext>
            </a:extLst>
          </p:cNvPr>
          <p:cNvPicPr>
            <a:picLocks noChangeAspect="1"/>
          </p:cNvPicPr>
          <p:nvPr userDrawn="1"/>
        </p:nvPicPr>
        <p:blipFill>
          <a:blip r:embed="rId3"/>
          <a:srcRect/>
          <a:stretch/>
        </p:blipFill>
        <p:spPr>
          <a:xfrm>
            <a:off x="9681449" y="3298716"/>
            <a:ext cx="2354822" cy="3351095"/>
          </a:xfrm>
          <a:prstGeom prst="rect">
            <a:avLst/>
          </a:prstGeom>
        </p:spPr>
      </p:pic>
    </p:spTree>
    <p:extLst>
      <p:ext uri="{BB962C8B-B14F-4D97-AF65-F5344CB8AC3E}">
        <p14:creationId xmlns:p14="http://schemas.microsoft.com/office/powerpoint/2010/main" val="319978393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5174150" y="2011680"/>
            <a:ext cx="675296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5174150" y="1092416"/>
            <a:ext cx="675296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grpSp>
        <p:nvGrpSpPr>
          <p:cNvPr id="7" name="Group 6">
            <a:extLst>
              <a:ext uri="{FF2B5EF4-FFF2-40B4-BE49-F238E27FC236}">
                <a16:creationId xmlns:a16="http://schemas.microsoft.com/office/drawing/2014/main" id="{CED6B2FE-01F0-D031-A25D-AE8A8A41441F}"/>
              </a:ext>
            </a:extLst>
          </p:cNvPr>
          <p:cNvGrpSpPr/>
          <p:nvPr userDrawn="1"/>
        </p:nvGrpSpPr>
        <p:grpSpPr>
          <a:xfrm flipH="1">
            <a:off x="0" y="0"/>
            <a:ext cx="4489913" cy="6864955"/>
            <a:chOff x="7702087" y="0"/>
            <a:chExt cx="4489913" cy="6864955"/>
          </a:xfrm>
        </p:grpSpPr>
        <p:pic>
          <p:nvPicPr>
            <p:cNvPr id="2" name="Google Shape;54;p13">
              <a:extLst>
                <a:ext uri="{FF2B5EF4-FFF2-40B4-BE49-F238E27FC236}">
                  <a16:creationId xmlns:a16="http://schemas.microsoft.com/office/drawing/2014/main" id="{8E298BD6-02F9-416A-BFDB-A9A8394EC78C}"/>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7702087" y="0"/>
              <a:ext cx="4489913" cy="6858000"/>
            </a:xfrm>
            <a:prstGeom prst="rect">
              <a:avLst/>
            </a:prstGeom>
            <a:noFill/>
            <a:ln>
              <a:noFill/>
            </a:ln>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7702087" y="6955"/>
              <a:ext cx="4489913" cy="6858000"/>
            </a:xfrm>
            <a:prstGeom prst="rect">
              <a:avLst/>
            </a:prstGeom>
            <a:solidFill>
              <a:srgbClr val="FBB83A">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tx1"/>
                </a:solidFill>
              </a:defRPr>
            </a:lvl1pPr>
          </a:lstStyle>
          <a:p>
            <a:fld id="{1AF6F2DA-B01E-0F4A-9C3D-CC5E8B20FA62}" type="slidenum">
              <a:rPr lang="en-US" smtClean="0"/>
              <a:pPr/>
              <a:t>‹#›</a:t>
            </a:fld>
            <a:endParaRPr lang="en-US"/>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90" y="150075"/>
            <a:ext cx="4225024" cy="344737"/>
          </a:xfrm>
        </p:spPr>
        <p:txBody>
          <a:bodyPr>
            <a:normAutofit/>
          </a:bodyPr>
          <a:lstStyle>
            <a:lvl1pPr>
              <a:defRPr sz="1400">
                <a:solidFill>
                  <a:srgbClr val="020A78"/>
                </a:solidFill>
              </a:defRPr>
            </a:lvl1pPr>
          </a:lstStyle>
          <a:p>
            <a:r>
              <a:rPr lang="en-US"/>
              <a:t>Click to edit Master title style</a:t>
            </a:r>
          </a:p>
        </p:txBody>
      </p:sp>
      <p:pic>
        <p:nvPicPr>
          <p:cNvPr id="10" name="Picture 9">
            <a:extLst>
              <a:ext uri="{FF2B5EF4-FFF2-40B4-BE49-F238E27FC236}">
                <a16:creationId xmlns:a16="http://schemas.microsoft.com/office/drawing/2014/main" id="{1FCCF43F-1B52-4472-98E9-751F3B4FD4E8}"/>
              </a:ext>
            </a:extLst>
          </p:cNvPr>
          <p:cNvPicPr>
            <a:picLocks noChangeAspect="1"/>
          </p:cNvPicPr>
          <p:nvPr userDrawn="1"/>
        </p:nvPicPr>
        <p:blipFill>
          <a:blip r:embed="rId3"/>
          <a:srcRect/>
          <a:stretch/>
        </p:blipFill>
        <p:spPr>
          <a:xfrm>
            <a:off x="146831" y="3280961"/>
            <a:ext cx="2354822" cy="3351095"/>
          </a:xfrm>
          <a:prstGeom prst="rect">
            <a:avLst/>
          </a:prstGeom>
        </p:spPr>
      </p:pic>
    </p:spTree>
    <p:extLst>
      <p:ext uri="{BB962C8B-B14F-4D97-AF65-F5344CB8AC3E}">
        <p14:creationId xmlns:p14="http://schemas.microsoft.com/office/powerpoint/2010/main" val="390032582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rgbClr val="020A78"/>
                </a:solidFill>
              </a:defRPr>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4" y="-1"/>
            <a:ext cx="12191925" cy="644893"/>
          </a:xfrm>
          <a:prstGeom prst="rect">
            <a:avLst/>
          </a:prstGeom>
          <a:solidFill>
            <a:srgbClr val="FBB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20A78"/>
                </a:solidFill>
              </a:defRPr>
            </a:lvl1pPr>
          </a:lstStyle>
          <a:p>
            <a:r>
              <a:rPr lang="en-US"/>
              <a:t>Click to edit Master title style</a:t>
            </a:r>
          </a:p>
        </p:txBody>
      </p:sp>
      <p:pic>
        <p:nvPicPr>
          <p:cNvPr id="8" name="Picture 7">
            <a:extLst>
              <a:ext uri="{FF2B5EF4-FFF2-40B4-BE49-F238E27FC236}">
                <a16:creationId xmlns:a16="http://schemas.microsoft.com/office/drawing/2014/main" id="{D8E5F58A-E251-4A02-A7CB-9F6BC127BCF0}"/>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8865012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rgbClr val="020A78"/>
                </a:solidFill>
              </a:defRPr>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5" y="0"/>
            <a:ext cx="12191925" cy="644893"/>
          </a:xfrm>
          <a:prstGeom prst="rect">
            <a:avLst/>
          </a:prstGeom>
          <a:solidFill>
            <a:srgbClr val="FBB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20A7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836613" y="2011680"/>
            <a:ext cx="10501312"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836613" y="1092416"/>
            <a:ext cx="10501312"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8" name="Picture 7">
            <a:extLst>
              <a:ext uri="{FF2B5EF4-FFF2-40B4-BE49-F238E27FC236}">
                <a16:creationId xmlns:a16="http://schemas.microsoft.com/office/drawing/2014/main" id="{620AF7E9-EF1E-448B-BE64-035FF30D1709}"/>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49620543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rgbClr val="020A78"/>
                </a:solidFill>
              </a:defRPr>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4" y="-1"/>
            <a:ext cx="12191925" cy="644893"/>
          </a:xfrm>
          <a:prstGeom prst="rect">
            <a:avLst/>
          </a:prstGeom>
          <a:solidFill>
            <a:srgbClr val="FBB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20A7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458552" y="2011680"/>
            <a:ext cx="5468560"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458552"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8" name="Picture 7">
            <a:extLst>
              <a:ext uri="{FF2B5EF4-FFF2-40B4-BE49-F238E27FC236}">
                <a16:creationId xmlns:a16="http://schemas.microsoft.com/office/drawing/2014/main" id="{515FFDD6-1EE7-47DE-9D6A-761DF717058E}"/>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346780381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rgbClr val="020A78"/>
                </a:solidFill>
              </a:defRPr>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4" y="-1"/>
            <a:ext cx="12191925" cy="644893"/>
          </a:xfrm>
          <a:prstGeom prst="rect">
            <a:avLst/>
          </a:prstGeom>
          <a:solidFill>
            <a:srgbClr val="FBB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20A7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375386" y="2011680"/>
            <a:ext cx="5468560"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375386"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8" name="Picture 7">
            <a:extLst>
              <a:ext uri="{FF2B5EF4-FFF2-40B4-BE49-F238E27FC236}">
                <a16:creationId xmlns:a16="http://schemas.microsoft.com/office/drawing/2014/main" id="{E07700D8-7C91-4422-8AAB-76F419B081BC}"/>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402888214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rgbClr val="020A78"/>
                </a:solidFill>
              </a:defRPr>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6" y="-9728"/>
            <a:ext cx="6095924" cy="6867728"/>
          </a:xfrm>
          <a:prstGeom prst="rect">
            <a:avLst/>
          </a:prstGeom>
          <a:solidFill>
            <a:srgbClr val="FBB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375386" y="2011680"/>
            <a:ext cx="5468560" cy="3927158"/>
          </a:xfrm>
        </p:spPr>
        <p:txBody>
          <a:bodyPr>
            <a:normAutofit/>
          </a:bodyPr>
          <a:lstStyle>
            <a:lvl1pPr>
              <a:defRPr sz="2000">
                <a:solidFill>
                  <a:srgbClr val="020A78"/>
                </a:solidFill>
              </a:defRPr>
            </a:lvl1pPr>
            <a:lvl2pPr>
              <a:defRPr sz="1800">
                <a:solidFill>
                  <a:srgbClr val="020A78"/>
                </a:solidFill>
              </a:defRPr>
            </a:lvl2pPr>
            <a:lvl3pPr>
              <a:defRPr sz="1600">
                <a:solidFill>
                  <a:srgbClr val="020A78"/>
                </a:solidFill>
              </a:defRPr>
            </a:lvl3pPr>
            <a:lvl4pPr>
              <a:defRPr sz="1400">
                <a:solidFill>
                  <a:srgbClr val="020A78"/>
                </a:solidFill>
              </a:defRPr>
            </a:lvl4pPr>
            <a:lvl5pPr>
              <a:defRPr sz="1400">
                <a:solidFill>
                  <a:srgbClr val="020A78"/>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375386"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3" name="Text Placeholder 3">
            <a:extLst>
              <a:ext uri="{FF2B5EF4-FFF2-40B4-BE49-F238E27FC236}">
                <a16:creationId xmlns:a16="http://schemas.microsoft.com/office/drawing/2014/main" id="{0DE1D078-3D0A-670A-0490-71FD30945BF2}"/>
              </a:ext>
            </a:extLst>
          </p:cNvPr>
          <p:cNvSpPr>
            <a:spLocks noGrp="1"/>
          </p:cNvSpPr>
          <p:nvPr>
            <p:ph type="body" sz="quarter" idx="15"/>
          </p:nvPr>
        </p:nvSpPr>
        <p:spPr>
          <a:xfrm>
            <a:off x="6448927" y="2011680"/>
            <a:ext cx="5468560"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a:extLst>
              <a:ext uri="{FF2B5EF4-FFF2-40B4-BE49-F238E27FC236}">
                <a16:creationId xmlns:a16="http://schemas.microsoft.com/office/drawing/2014/main" id="{7B8335FE-1BC1-E981-F047-4A7E35239174}"/>
              </a:ext>
            </a:extLst>
          </p:cNvPr>
          <p:cNvSpPr>
            <a:spLocks noGrp="1"/>
          </p:cNvSpPr>
          <p:nvPr>
            <p:ph type="body" sz="quarter" idx="16"/>
          </p:nvPr>
        </p:nvSpPr>
        <p:spPr>
          <a:xfrm>
            <a:off x="6448927"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8" name="Title 13">
            <a:extLst>
              <a:ext uri="{FF2B5EF4-FFF2-40B4-BE49-F238E27FC236}">
                <a16:creationId xmlns:a16="http://schemas.microsoft.com/office/drawing/2014/main" id="{5248D51F-FE71-3703-B796-1487E8782086}"/>
              </a:ext>
            </a:extLst>
          </p:cNvPr>
          <p:cNvSpPr>
            <a:spLocks noGrp="1"/>
          </p:cNvSpPr>
          <p:nvPr>
            <p:ph type="title"/>
          </p:nvPr>
        </p:nvSpPr>
        <p:spPr>
          <a:xfrm>
            <a:off x="264888" y="150075"/>
            <a:ext cx="5673899" cy="344737"/>
          </a:xfrm>
        </p:spPr>
        <p:txBody>
          <a:bodyPr>
            <a:normAutofit/>
          </a:bodyPr>
          <a:lstStyle>
            <a:lvl1pPr>
              <a:defRPr sz="2000">
                <a:solidFill>
                  <a:srgbClr val="020A78"/>
                </a:solidFill>
              </a:defRPr>
            </a:lvl1pPr>
          </a:lstStyle>
          <a:p>
            <a:r>
              <a:rPr lang="en-US"/>
              <a:t>Click to edit Master title style</a:t>
            </a:r>
          </a:p>
        </p:txBody>
      </p:sp>
      <p:pic>
        <p:nvPicPr>
          <p:cNvPr id="10" name="Picture 9">
            <a:extLst>
              <a:ext uri="{FF2B5EF4-FFF2-40B4-BE49-F238E27FC236}">
                <a16:creationId xmlns:a16="http://schemas.microsoft.com/office/drawing/2014/main" id="{814ED944-1C3C-4E5D-A173-9D7315AE8649}"/>
              </a:ext>
            </a:extLst>
          </p:cNvPr>
          <p:cNvPicPr>
            <a:picLocks noChangeAspect="1"/>
          </p:cNvPicPr>
          <p:nvPr userDrawn="1"/>
        </p:nvPicPr>
        <p:blipFill>
          <a:blip r:embed="rId2"/>
          <a:srcRect/>
          <a:stretch/>
        </p:blipFill>
        <p:spPr>
          <a:xfrm>
            <a:off x="10189922" y="126826"/>
            <a:ext cx="1802541" cy="867473"/>
          </a:xfrm>
          <a:prstGeom prst="rect">
            <a:avLst/>
          </a:prstGeom>
        </p:spPr>
      </p:pic>
    </p:spTree>
    <p:extLst>
      <p:ext uri="{BB962C8B-B14F-4D97-AF65-F5344CB8AC3E}">
        <p14:creationId xmlns:p14="http://schemas.microsoft.com/office/powerpoint/2010/main" val="389042255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flipH="1">
            <a:off x="6096000" y="-9728"/>
            <a:ext cx="6096000" cy="6867728"/>
          </a:xfrm>
          <a:prstGeom prst="rect">
            <a:avLst/>
          </a:prstGeom>
          <a:solidFill>
            <a:srgbClr val="FBB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375386" y="2011680"/>
            <a:ext cx="5468560" cy="3927158"/>
          </a:xfrm>
        </p:spPr>
        <p:txBody>
          <a:bodyPr>
            <a:normAutofit/>
          </a:bodyPr>
          <a:lstStyle>
            <a:lvl1pPr>
              <a:defRPr sz="200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4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375386"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3" name="Text Placeholder 3">
            <a:extLst>
              <a:ext uri="{FF2B5EF4-FFF2-40B4-BE49-F238E27FC236}">
                <a16:creationId xmlns:a16="http://schemas.microsoft.com/office/drawing/2014/main" id="{0DE1D078-3D0A-670A-0490-71FD30945BF2}"/>
              </a:ext>
            </a:extLst>
          </p:cNvPr>
          <p:cNvSpPr>
            <a:spLocks noGrp="1"/>
          </p:cNvSpPr>
          <p:nvPr>
            <p:ph type="body" sz="quarter" idx="15"/>
          </p:nvPr>
        </p:nvSpPr>
        <p:spPr>
          <a:xfrm>
            <a:off x="6448927" y="2011680"/>
            <a:ext cx="5468560" cy="3927158"/>
          </a:xfrm>
        </p:spPr>
        <p:txBody>
          <a:bodyPr>
            <a:normAutofit/>
          </a:bodyPr>
          <a:lstStyle>
            <a:lvl1pPr>
              <a:defRPr sz="2000">
                <a:solidFill>
                  <a:srgbClr val="020A78"/>
                </a:solidFill>
              </a:defRPr>
            </a:lvl1pPr>
            <a:lvl2pPr>
              <a:defRPr sz="1800">
                <a:solidFill>
                  <a:srgbClr val="020A78"/>
                </a:solidFill>
              </a:defRPr>
            </a:lvl2pPr>
            <a:lvl3pPr>
              <a:defRPr sz="1600">
                <a:solidFill>
                  <a:srgbClr val="020A78"/>
                </a:solidFill>
              </a:defRPr>
            </a:lvl3pPr>
            <a:lvl4pPr>
              <a:defRPr sz="1400">
                <a:solidFill>
                  <a:srgbClr val="020A78"/>
                </a:solidFill>
              </a:defRPr>
            </a:lvl4pPr>
            <a:lvl5pPr>
              <a:defRPr sz="1400">
                <a:solidFill>
                  <a:srgbClr val="020A78"/>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a:extLst>
              <a:ext uri="{FF2B5EF4-FFF2-40B4-BE49-F238E27FC236}">
                <a16:creationId xmlns:a16="http://schemas.microsoft.com/office/drawing/2014/main" id="{7B8335FE-1BC1-E981-F047-4A7E35239174}"/>
              </a:ext>
            </a:extLst>
          </p:cNvPr>
          <p:cNvSpPr>
            <a:spLocks noGrp="1"/>
          </p:cNvSpPr>
          <p:nvPr>
            <p:ph type="body" sz="quarter" idx="16"/>
          </p:nvPr>
        </p:nvSpPr>
        <p:spPr>
          <a:xfrm>
            <a:off x="6448927"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8" name="Title 13">
            <a:extLst>
              <a:ext uri="{FF2B5EF4-FFF2-40B4-BE49-F238E27FC236}">
                <a16:creationId xmlns:a16="http://schemas.microsoft.com/office/drawing/2014/main" id="{5248D51F-FE71-3703-B796-1487E8782086}"/>
              </a:ext>
            </a:extLst>
          </p:cNvPr>
          <p:cNvSpPr>
            <a:spLocks noGrp="1"/>
          </p:cNvSpPr>
          <p:nvPr>
            <p:ph type="title"/>
          </p:nvPr>
        </p:nvSpPr>
        <p:spPr>
          <a:xfrm>
            <a:off x="264888" y="150075"/>
            <a:ext cx="5673899" cy="344737"/>
          </a:xfrm>
        </p:spPr>
        <p:txBody>
          <a:bodyPr>
            <a:normAutofit/>
          </a:bodyPr>
          <a:lstStyle>
            <a:lvl1pPr>
              <a:defRPr sz="2000">
                <a:solidFill>
                  <a:srgbClr val="020A78"/>
                </a:solidFill>
              </a:defRPr>
            </a:lvl1pPr>
          </a:lstStyle>
          <a:p>
            <a:r>
              <a:rPr lang="en-US"/>
              <a:t>Click to edit Master title style</a:t>
            </a:r>
          </a:p>
        </p:txBody>
      </p:sp>
      <p:sp>
        <p:nvSpPr>
          <p:cNvPr id="10" name="Slide Number Placeholder 5">
            <a:extLst>
              <a:ext uri="{FF2B5EF4-FFF2-40B4-BE49-F238E27FC236}">
                <a16:creationId xmlns:a16="http://schemas.microsoft.com/office/drawing/2014/main" id="{1F46970C-75DF-BA71-BF98-FC9459D9D97D}"/>
              </a:ext>
            </a:extLst>
          </p:cNvPr>
          <p:cNvSpPr txBox="1">
            <a:spLocks/>
          </p:cNvSpPr>
          <p:nvPr userDrawn="1"/>
        </p:nvSpPr>
        <p:spPr>
          <a:xfrm>
            <a:off x="11445498" y="6365726"/>
            <a:ext cx="481614" cy="365125"/>
          </a:xfrm>
          <a:prstGeom prst="rect">
            <a:avLst/>
          </a:prstGeom>
          <a:solidFill>
            <a:srgbClr val="FBB83A"/>
          </a:solidFill>
        </p:spPr>
        <p:txBody>
          <a:bodyPr vert="horz" lIns="91440" tIns="45720" rIns="91440" bIns="45720" rtlCol="0" anchor="ctr"/>
          <a:lstStyle>
            <a:defPPr>
              <a:defRPr lang="en-US"/>
            </a:defPPr>
            <a:lvl1pPr marL="0" algn="r" defTabSz="914400" rtl="0" eaLnBrk="1" latinLnBrk="0" hangingPunct="1">
              <a:defRPr sz="1000" kern="1200">
                <a:solidFill>
                  <a:srgbClr val="020A78"/>
                </a:solidFill>
                <a:latin typeface="Montserrat"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AF6F2DA-B01E-0F4A-9C3D-CC5E8B20FA62}" type="slidenum">
              <a:rPr lang="en-US" smtClean="0"/>
              <a:pPr/>
              <a:t>‹#›</a:t>
            </a:fld>
            <a:endParaRPr lang="en-US"/>
          </a:p>
        </p:txBody>
      </p:sp>
      <p:pic>
        <p:nvPicPr>
          <p:cNvPr id="13" name="Picture 12">
            <a:extLst>
              <a:ext uri="{FF2B5EF4-FFF2-40B4-BE49-F238E27FC236}">
                <a16:creationId xmlns:a16="http://schemas.microsoft.com/office/drawing/2014/main" id="{2AFD292A-1404-481B-9B2C-B4F756A9BEDA}"/>
              </a:ext>
            </a:extLst>
          </p:cNvPr>
          <p:cNvPicPr>
            <a:picLocks noChangeAspect="1"/>
          </p:cNvPicPr>
          <p:nvPr userDrawn="1"/>
        </p:nvPicPr>
        <p:blipFill>
          <a:blip r:embed="rId2"/>
          <a:srcRect/>
          <a:stretch/>
        </p:blipFill>
        <p:spPr>
          <a:xfrm>
            <a:off x="9541043" y="-308867"/>
            <a:ext cx="2533657" cy="1548585"/>
          </a:xfrm>
          <a:prstGeom prst="rect">
            <a:avLst/>
          </a:prstGeom>
        </p:spPr>
      </p:pic>
    </p:spTree>
    <p:extLst>
      <p:ext uri="{BB962C8B-B14F-4D97-AF65-F5344CB8AC3E}">
        <p14:creationId xmlns:p14="http://schemas.microsoft.com/office/powerpoint/2010/main" val="4281743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0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BFA2FB-DA5E-D3F8-BF63-7045F48166E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2" y="-19241"/>
            <a:ext cx="12192001" cy="6877241"/>
          </a:xfrm>
          <a:prstGeom prst="rect">
            <a:avLst/>
          </a:prstGeom>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2" y="0"/>
            <a:ext cx="12192000" cy="6858000"/>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Google Shape;55;p13">
            <a:extLst>
              <a:ext uri="{FF2B5EF4-FFF2-40B4-BE49-F238E27FC236}">
                <a16:creationId xmlns:a16="http://schemas.microsoft.com/office/drawing/2014/main" id="{2D2F5E17-6D10-0A2B-4746-3B642B52135A}"/>
              </a:ext>
            </a:extLst>
          </p:cNvPr>
          <p:cNvSpPr/>
          <p:nvPr userDrawn="1"/>
        </p:nvSpPr>
        <p:spPr>
          <a:xfrm>
            <a:off x="-3" y="0"/>
            <a:ext cx="7710410" cy="6858000"/>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212816" y="6365726"/>
            <a:ext cx="481614" cy="365125"/>
          </a:xfrm>
          <a:solidFill>
            <a:srgbClr val="0C70C8"/>
          </a:solidFill>
        </p:spPr>
        <p:txBody>
          <a:bodyPr/>
          <a:lstStyle>
            <a:lvl1pPr algn="l">
              <a:defRPr sz="1000" b="0" i="0">
                <a:solidFill>
                  <a:schemeClr val="bg1"/>
                </a:solidFill>
                <a:latin typeface="Montserrat Medium" pitchFamily="2" charset="77"/>
              </a:defRPr>
            </a:lvl1pPr>
          </a:lstStyle>
          <a:p>
            <a:fld id="{1AF6F2DA-B01E-0F4A-9C3D-CC5E8B20FA62}" type="slidenum">
              <a:rPr lang="en-US" smtClean="0"/>
              <a:pPr/>
              <a:t>‹#›</a:t>
            </a:fld>
            <a:endParaRPr lang="en-US"/>
          </a:p>
        </p:txBody>
      </p:sp>
      <p:sp>
        <p:nvSpPr>
          <p:cNvPr id="7" name="Title 13">
            <a:extLst>
              <a:ext uri="{FF2B5EF4-FFF2-40B4-BE49-F238E27FC236}">
                <a16:creationId xmlns:a16="http://schemas.microsoft.com/office/drawing/2014/main" id="{5B615F0B-D4AB-69E0-609D-92E2945480C8}"/>
              </a:ext>
            </a:extLst>
          </p:cNvPr>
          <p:cNvSpPr>
            <a:spLocks noGrp="1"/>
          </p:cNvSpPr>
          <p:nvPr>
            <p:ph type="title"/>
          </p:nvPr>
        </p:nvSpPr>
        <p:spPr>
          <a:xfrm>
            <a:off x="803188" y="1236572"/>
            <a:ext cx="6465517" cy="3519882"/>
          </a:xfrm>
        </p:spPr>
        <p:txBody>
          <a:bodyPr anchor="b">
            <a:normAutofit/>
          </a:bodyPr>
          <a:lstStyle>
            <a:lvl1pPr marL="0" indent="0">
              <a:buFont typeface="+mj-lt"/>
              <a:buNone/>
              <a:defRPr sz="5400">
                <a:solidFill>
                  <a:schemeClr val="bg1"/>
                </a:solidFill>
              </a:defRPr>
            </a:lvl1pPr>
          </a:lstStyle>
          <a:p>
            <a:r>
              <a:rPr lang="en-US"/>
              <a:t>Click to edit Master title style</a:t>
            </a:r>
          </a:p>
        </p:txBody>
      </p:sp>
      <p:sp>
        <p:nvSpPr>
          <p:cNvPr id="9" name="Text Placeholder 3">
            <a:extLst>
              <a:ext uri="{FF2B5EF4-FFF2-40B4-BE49-F238E27FC236}">
                <a16:creationId xmlns:a16="http://schemas.microsoft.com/office/drawing/2014/main" id="{81797806-8C78-1864-C05A-4FD543F44E7C}"/>
              </a:ext>
            </a:extLst>
          </p:cNvPr>
          <p:cNvSpPr>
            <a:spLocks noGrp="1"/>
          </p:cNvSpPr>
          <p:nvPr>
            <p:ph type="body" sz="quarter" idx="13"/>
          </p:nvPr>
        </p:nvSpPr>
        <p:spPr>
          <a:xfrm>
            <a:off x="803275" y="5029200"/>
            <a:ext cx="6465430" cy="1112838"/>
          </a:xfrm>
        </p:spPr>
        <p:txBody>
          <a:bodyPr/>
          <a:lstStyle>
            <a:lvl1pPr marL="0" indent="0">
              <a:buFont typeface="+mj-lt"/>
              <a:buNone/>
              <a:defRPr>
                <a:solidFill>
                  <a:schemeClr val="bg1"/>
                </a:solidFill>
              </a:defRPr>
            </a:lvl1pPr>
            <a:lvl2pPr marL="457200" indent="0">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0" name="Picture 9">
            <a:extLst>
              <a:ext uri="{FF2B5EF4-FFF2-40B4-BE49-F238E27FC236}">
                <a16:creationId xmlns:a16="http://schemas.microsoft.com/office/drawing/2014/main" id="{A57A7105-F5E2-474D-B745-774529FAEFDE}"/>
              </a:ext>
            </a:extLst>
          </p:cNvPr>
          <p:cNvPicPr>
            <a:picLocks noChangeAspect="1"/>
          </p:cNvPicPr>
          <p:nvPr userDrawn="1"/>
        </p:nvPicPr>
        <p:blipFill>
          <a:blip r:embed="rId3"/>
          <a:srcRect/>
          <a:stretch/>
        </p:blipFill>
        <p:spPr>
          <a:xfrm>
            <a:off x="9468385" y="3103407"/>
            <a:ext cx="2354822" cy="3351095"/>
          </a:xfrm>
          <a:prstGeom prst="rect">
            <a:avLst/>
          </a:prstGeom>
        </p:spPr>
      </p:pic>
    </p:spTree>
    <p:extLst>
      <p:ext uri="{BB962C8B-B14F-4D97-AF65-F5344CB8AC3E}">
        <p14:creationId xmlns:p14="http://schemas.microsoft.com/office/powerpoint/2010/main" val="219885092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CC4EE37A-2555-1249-B3CB-AE4644E11FF1}"/>
              </a:ext>
            </a:extLst>
          </p:cNvPr>
          <p:cNvGrpSpPr/>
          <p:nvPr userDrawn="1"/>
        </p:nvGrpSpPr>
        <p:grpSpPr>
          <a:xfrm>
            <a:off x="8566409" y="0"/>
            <a:ext cx="3625591" cy="6912977"/>
            <a:chOff x="-75" y="0"/>
            <a:chExt cx="2709775" cy="5166775"/>
          </a:xfrm>
        </p:grpSpPr>
        <p:pic>
          <p:nvPicPr>
            <p:cNvPr id="17" name="Google Shape;69;p10">
              <a:extLst>
                <a:ext uri="{FF2B5EF4-FFF2-40B4-BE49-F238E27FC236}">
                  <a16:creationId xmlns:a16="http://schemas.microsoft.com/office/drawing/2014/main" id="{207745ED-C318-6048-9F76-EAB3EAC941E9}"/>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25" y="0"/>
              <a:ext cx="1698499" cy="1202801"/>
            </a:xfrm>
            <a:prstGeom prst="rect">
              <a:avLst/>
            </a:prstGeom>
            <a:noFill/>
            <a:ln>
              <a:noFill/>
            </a:ln>
          </p:spPr>
        </p:pic>
        <p:pic>
          <p:nvPicPr>
            <p:cNvPr id="18" name="Google Shape;70;p10">
              <a:extLst>
                <a:ext uri="{FF2B5EF4-FFF2-40B4-BE49-F238E27FC236}">
                  <a16:creationId xmlns:a16="http://schemas.microsoft.com/office/drawing/2014/main" id="{739C0479-1135-BF4A-82F9-950F136273C1}"/>
                </a:ext>
              </a:extLst>
            </p:cNvPr>
            <p:cNvPicPr preferRelativeResize="0"/>
            <p:nvPr userDrawn="1"/>
          </p:nvPicPr>
          <p:blipFill rotWithShape="1">
            <a:blip r:embed="rId3" cstate="email">
              <a:alphaModFix/>
              <a:extLst>
                <a:ext uri="{28A0092B-C50C-407E-A947-70E740481C1C}">
                  <a14:useLocalDpi xmlns:a14="http://schemas.microsoft.com/office/drawing/2010/main"/>
                </a:ext>
              </a:extLst>
            </a:blip>
            <a:srcRect/>
            <a:stretch/>
          </p:blipFill>
          <p:spPr>
            <a:xfrm>
              <a:off x="22" y="1202800"/>
              <a:ext cx="2709673" cy="2767124"/>
            </a:xfrm>
            <a:prstGeom prst="rect">
              <a:avLst/>
            </a:prstGeom>
            <a:noFill/>
            <a:ln>
              <a:noFill/>
            </a:ln>
          </p:spPr>
        </p:pic>
        <p:pic>
          <p:nvPicPr>
            <p:cNvPr id="19" name="Google Shape;71;p10">
              <a:extLst>
                <a:ext uri="{FF2B5EF4-FFF2-40B4-BE49-F238E27FC236}">
                  <a16:creationId xmlns:a16="http://schemas.microsoft.com/office/drawing/2014/main" id="{4944A3BC-9411-9642-9970-338FEA1ED4EA}"/>
                </a:ext>
              </a:extLst>
            </p:cNvPr>
            <p:cNvPicPr preferRelativeResize="0"/>
            <p:nvPr userDrawn="1"/>
          </p:nvPicPr>
          <p:blipFill rotWithShape="1">
            <a:blip r:embed="rId4" cstate="email">
              <a:alphaModFix/>
              <a:extLst>
                <a:ext uri="{28A0092B-C50C-407E-A947-70E740481C1C}">
                  <a14:useLocalDpi xmlns:a14="http://schemas.microsoft.com/office/drawing/2010/main"/>
                </a:ext>
              </a:extLst>
            </a:blip>
            <a:srcRect/>
            <a:stretch/>
          </p:blipFill>
          <p:spPr>
            <a:xfrm>
              <a:off x="849000" y="3969925"/>
              <a:ext cx="1860700" cy="1173575"/>
            </a:xfrm>
            <a:prstGeom prst="rect">
              <a:avLst/>
            </a:prstGeom>
            <a:noFill/>
            <a:ln>
              <a:noFill/>
            </a:ln>
          </p:spPr>
        </p:pic>
        <p:pic>
          <p:nvPicPr>
            <p:cNvPr id="20" name="Google Shape;72;p10">
              <a:extLst>
                <a:ext uri="{FF2B5EF4-FFF2-40B4-BE49-F238E27FC236}">
                  <a16:creationId xmlns:a16="http://schemas.microsoft.com/office/drawing/2014/main" id="{F52A8DBA-1858-B844-8447-E50FEE16F4E8}"/>
                </a:ext>
              </a:extLst>
            </p:cNvPr>
            <p:cNvPicPr preferRelativeResize="0"/>
            <p:nvPr userDrawn="1"/>
          </p:nvPicPr>
          <p:blipFill rotWithShape="1">
            <a:blip r:embed="rId5" cstate="email">
              <a:alphaModFix/>
              <a:extLst>
                <a:ext uri="{28A0092B-C50C-407E-A947-70E740481C1C}">
                  <a14:useLocalDpi xmlns:a14="http://schemas.microsoft.com/office/drawing/2010/main"/>
                </a:ext>
              </a:extLst>
            </a:blip>
            <a:srcRect/>
            <a:stretch/>
          </p:blipFill>
          <p:spPr>
            <a:xfrm>
              <a:off x="0" y="3969925"/>
              <a:ext cx="848998" cy="1173576"/>
            </a:xfrm>
            <a:prstGeom prst="rect">
              <a:avLst/>
            </a:prstGeom>
            <a:noFill/>
            <a:ln>
              <a:noFill/>
            </a:ln>
          </p:spPr>
        </p:pic>
        <p:pic>
          <p:nvPicPr>
            <p:cNvPr id="21" name="Google Shape;73;p10">
              <a:extLst>
                <a:ext uri="{FF2B5EF4-FFF2-40B4-BE49-F238E27FC236}">
                  <a16:creationId xmlns:a16="http://schemas.microsoft.com/office/drawing/2014/main" id="{63C28906-A7CB-6642-ACB4-376415546C5E}"/>
                </a:ext>
              </a:extLst>
            </p:cNvPr>
            <p:cNvPicPr preferRelativeResize="0"/>
            <p:nvPr userDrawn="1"/>
          </p:nvPicPr>
          <p:blipFill rotWithShape="1">
            <a:blip r:embed="rId6" cstate="email">
              <a:alphaModFix/>
              <a:extLst>
                <a:ext uri="{28A0092B-C50C-407E-A947-70E740481C1C}">
                  <a14:useLocalDpi xmlns:a14="http://schemas.microsoft.com/office/drawing/2010/main"/>
                </a:ext>
              </a:extLst>
            </a:blip>
            <a:srcRect/>
            <a:stretch/>
          </p:blipFill>
          <p:spPr>
            <a:xfrm>
              <a:off x="1698525" y="0"/>
              <a:ext cx="1011174" cy="1202801"/>
            </a:xfrm>
            <a:prstGeom prst="rect">
              <a:avLst/>
            </a:prstGeom>
            <a:noFill/>
            <a:ln>
              <a:noFill/>
            </a:ln>
          </p:spPr>
        </p:pic>
        <p:sp>
          <p:nvSpPr>
            <p:cNvPr id="22" name="Google Shape;74;p10">
              <a:extLst>
                <a:ext uri="{FF2B5EF4-FFF2-40B4-BE49-F238E27FC236}">
                  <a16:creationId xmlns:a16="http://schemas.microsoft.com/office/drawing/2014/main" id="{933D4D99-6F4C-F341-96B8-CDB112CCE4BB}"/>
                </a:ext>
              </a:extLst>
            </p:cNvPr>
            <p:cNvSpPr/>
            <p:nvPr userDrawn="1"/>
          </p:nvSpPr>
          <p:spPr>
            <a:xfrm>
              <a:off x="-25" y="1202800"/>
              <a:ext cx="2709600" cy="2761200"/>
            </a:xfrm>
            <a:prstGeom prst="rect">
              <a:avLst/>
            </a:prstGeom>
            <a:solidFill>
              <a:srgbClr val="020A78">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75;p10">
              <a:extLst>
                <a:ext uri="{FF2B5EF4-FFF2-40B4-BE49-F238E27FC236}">
                  <a16:creationId xmlns:a16="http://schemas.microsoft.com/office/drawing/2014/main" id="{D0EEA327-0216-514F-BF1D-9AE2A6A982B7}"/>
                </a:ext>
              </a:extLst>
            </p:cNvPr>
            <p:cNvSpPr/>
            <p:nvPr userDrawn="1"/>
          </p:nvSpPr>
          <p:spPr>
            <a:xfrm>
              <a:off x="849050" y="3964075"/>
              <a:ext cx="1860600" cy="1202700"/>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76;p10">
              <a:extLst>
                <a:ext uri="{FF2B5EF4-FFF2-40B4-BE49-F238E27FC236}">
                  <a16:creationId xmlns:a16="http://schemas.microsoft.com/office/drawing/2014/main" id="{AAE66833-0D2C-D247-AE10-AFF3C18B16AD}"/>
                </a:ext>
              </a:extLst>
            </p:cNvPr>
            <p:cNvSpPr/>
            <p:nvPr userDrawn="1"/>
          </p:nvSpPr>
          <p:spPr>
            <a:xfrm>
              <a:off x="1698400" y="50"/>
              <a:ext cx="1011300" cy="1202700"/>
            </a:xfrm>
            <a:prstGeom prst="rect">
              <a:avLst/>
            </a:prstGeom>
            <a:solidFill>
              <a:srgbClr val="FBB83A">
                <a:alpha val="458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77;p10">
              <a:extLst>
                <a:ext uri="{FF2B5EF4-FFF2-40B4-BE49-F238E27FC236}">
                  <a16:creationId xmlns:a16="http://schemas.microsoft.com/office/drawing/2014/main" id="{4F413BE6-9229-A147-8C20-95C18363829C}"/>
                </a:ext>
              </a:extLst>
            </p:cNvPr>
            <p:cNvSpPr/>
            <p:nvPr userDrawn="1"/>
          </p:nvSpPr>
          <p:spPr>
            <a:xfrm>
              <a:off x="-25" y="3955350"/>
              <a:ext cx="849000" cy="1202700"/>
            </a:xfrm>
            <a:prstGeom prst="rect">
              <a:avLst/>
            </a:prstGeom>
            <a:solidFill>
              <a:srgbClr val="FBB83A">
                <a:alpha val="458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78;p10">
              <a:extLst>
                <a:ext uri="{FF2B5EF4-FFF2-40B4-BE49-F238E27FC236}">
                  <a16:creationId xmlns:a16="http://schemas.microsoft.com/office/drawing/2014/main" id="{D880952E-B612-1146-B54E-85258236D501}"/>
                </a:ext>
              </a:extLst>
            </p:cNvPr>
            <p:cNvSpPr/>
            <p:nvPr userDrawn="1"/>
          </p:nvSpPr>
          <p:spPr>
            <a:xfrm>
              <a:off x="-75" y="50"/>
              <a:ext cx="1698600" cy="1202700"/>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67043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67043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12" name="Slide Number Placeholder 5">
            <a:extLst>
              <a:ext uri="{FF2B5EF4-FFF2-40B4-BE49-F238E27FC236}">
                <a16:creationId xmlns:a16="http://schemas.microsoft.com/office/drawing/2014/main" id="{E72DD422-8FB9-3004-C384-3B64C2426947}"/>
              </a:ext>
            </a:extLst>
          </p:cNvPr>
          <p:cNvSpPr>
            <a:spLocks noGrp="1"/>
          </p:cNvSpPr>
          <p:nvPr userDrawn="1">
            <p:ph type="sldNum" sz="quarter" idx="12"/>
          </p:nvPr>
        </p:nvSpPr>
        <p:spPr>
          <a:xfrm>
            <a:off x="368793" y="6365726"/>
            <a:ext cx="481614" cy="365125"/>
          </a:xfrm>
          <a:noFill/>
        </p:spPr>
        <p:txBody>
          <a:bodyPr/>
          <a:lstStyle>
            <a:lvl1pPr algn="l">
              <a:defRPr sz="1000" b="0" i="0">
                <a:solidFill>
                  <a:schemeClr val="tx1"/>
                </a:solidFill>
                <a:latin typeface="Montserrat Medium" pitchFamily="2" charset="77"/>
              </a:defRPr>
            </a:lvl1pPr>
          </a:lstStyle>
          <a:p>
            <a:fld id="{1AF6F2DA-B01E-0F4A-9C3D-CC5E8B20FA62}" type="slidenum">
              <a:rPr lang="en-US" smtClean="0"/>
              <a:pPr/>
              <a:t>‹#›</a:t>
            </a:fld>
            <a:endParaRPr lang="en-US"/>
          </a:p>
        </p:txBody>
      </p:sp>
    </p:spTree>
    <p:extLst>
      <p:ext uri="{BB962C8B-B14F-4D97-AF65-F5344CB8AC3E}">
        <p14:creationId xmlns:p14="http://schemas.microsoft.com/office/powerpoint/2010/main" val="156666384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2" name="Google Shape;55;p13">
            <a:extLst>
              <a:ext uri="{FF2B5EF4-FFF2-40B4-BE49-F238E27FC236}">
                <a16:creationId xmlns:a16="http://schemas.microsoft.com/office/drawing/2014/main" id="{2D2F5E17-6D10-0A2B-4746-3B642B52135A}"/>
              </a:ext>
            </a:extLst>
          </p:cNvPr>
          <p:cNvSpPr/>
          <p:nvPr userDrawn="1"/>
        </p:nvSpPr>
        <p:spPr>
          <a:xfrm>
            <a:off x="-3" y="0"/>
            <a:ext cx="7710410" cy="6858000"/>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5688058" cy="365125"/>
          </a:xfrm>
        </p:spPr>
        <p:txBody>
          <a:bodyPr>
            <a:normAutofit/>
          </a:bodyPr>
          <a:lstStyle>
            <a:lvl1pPr>
              <a:defRPr sz="20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5343346" cy="392715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5343346" cy="462013"/>
          </a:xfrm>
        </p:spPr>
        <p:txBody>
          <a:bodyPr>
            <a:normAutofit/>
          </a:bodyPr>
          <a:lstStyle>
            <a:lvl1pPr marL="0" indent="0">
              <a:buNone/>
              <a:defRPr sz="2400" b="1" i="0">
                <a:solidFill>
                  <a:schemeClr val="bg1"/>
                </a:solidFill>
                <a:latin typeface="Montserrat SemiBold" pitchFamily="2" charset="77"/>
              </a:defRPr>
            </a:lvl1pPr>
          </a:lstStyle>
          <a:p>
            <a:pPr lvl="0"/>
            <a:r>
              <a:rPr lang="en-US"/>
              <a:t>Click to edit Master text styles</a:t>
            </a:r>
          </a:p>
        </p:txBody>
      </p:sp>
      <p:sp>
        <p:nvSpPr>
          <p:cNvPr id="7" name="Slide Number Placeholder 5">
            <a:extLst>
              <a:ext uri="{FF2B5EF4-FFF2-40B4-BE49-F238E27FC236}">
                <a16:creationId xmlns:a16="http://schemas.microsoft.com/office/drawing/2014/main" id="{F1A91C2D-3450-577B-F855-8650AF37A1A2}"/>
              </a:ext>
            </a:extLst>
          </p:cNvPr>
          <p:cNvSpPr>
            <a:spLocks noGrp="1"/>
          </p:cNvSpPr>
          <p:nvPr>
            <p:ph type="sldNum" sz="quarter" idx="12"/>
          </p:nvPr>
        </p:nvSpPr>
        <p:spPr>
          <a:xfrm>
            <a:off x="368793" y="6365726"/>
            <a:ext cx="481614" cy="365125"/>
          </a:xfrm>
          <a:noFill/>
        </p:spPr>
        <p:txBody>
          <a:bodyPr/>
          <a:lstStyle>
            <a:lvl1pPr>
              <a:defRPr sz="1000" b="0" i="0">
                <a:solidFill>
                  <a:schemeClr val="bg1"/>
                </a:solidFill>
                <a:latin typeface="Montserrat Medium" pitchFamily="2" charset="77"/>
              </a:defRPr>
            </a:lvl1pPr>
          </a:lstStyle>
          <a:p>
            <a:pPr algn="l"/>
            <a:fld id="{1AF6F2DA-B01E-0F4A-9C3D-CC5E8B20FA62}" type="slidenum">
              <a:rPr lang="en-US" smtClean="0"/>
              <a:pPr algn="l"/>
              <a:t>‹#›</a:t>
            </a:fld>
            <a:endParaRPr lang="en-US"/>
          </a:p>
        </p:txBody>
      </p:sp>
      <p:pic>
        <p:nvPicPr>
          <p:cNvPr id="10" name="Google Shape;83;p11">
            <a:extLst>
              <a:ext uri="{FF2B5EF4-FFF2-40B4-BE49-F238E27FC236}">
                <a16:creationId xmlns:a16="http://schemas.microsoft.com/office/drawing/2014/main" id="{10A5E4FD-6470-3C4E-A01A-AD99871A5E9F}"/>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6239082" y="-21124"/>
            <a:ext cx="5952864" cy="6879124"/>
          </a:xfrm>
          <a:prstGeom prst="rect">
            <a:avLst/>
          </a:prstGeom>
          <a:noFill/>
          <a:ln>
            <a:noFill/>
          </a:ln>
        </p:spPr>
      </p:pic>
      <p:sp>
        <p:nvSpPr>
          <p:cNvPr id="12" name="Google Shape;87;p11">
            <a:extLst>
              <a:ext uri="{FF2B5EF4-FFF2-40B4-BE49-F238E27FC236}">
                <a16:creationId xmlns:a16="http://schemas.microsoft.com/office/drawing/2014/main" id="{358E8E1F-D63D-F84D-B789-4E8E0F101AFE}"/>
              </a:ext>
            </a:extLst>
          </p:cNvPr>
          <p:cNvSpPr/>
          <p:nvPr userDrawn="1"/>
        </p:nvSpPr>
        <p:spPr>
          <a:xfrm>
            <a:off x="6239055" y="-21125"/>
            <a:ext cx="5952945" cy="6879125"/>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9588353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838E7213-8D4D-BD41-B268-1DE14D4EF946}"/>
              </a:ext>
            </a:extLst>
          </p:cNvPr>
          <p:cNvGrpSpPr/>
          <p:nvPr userDrawn="1"/>
        </p:nvGrpSpPr>
        <p:grpSpPr>
          <a:xfrm>
            <a:off x="7711983" y="0"/>
            <a:ext cx="4480017" cy="6858000"/>
            <a:chOff x="9123600" y="0"/>
            <a:chExt cx="3068400" cy="4697100"/>
          </a:xfrm>
        </p:grpSpPr>
        <p:pic>
          <p:nvPicPr>
            <p:cNvPr id="13" name="Google Shape;99;p13">
              <a:extLst>
                <a:ext uri="{FF2B5EF4-FFF2-40B4-BE49-F238E27FC236}">
                  <a16:creationId xmlns:a16="http://schemas.microsoft.com/office/drawing/2014/main" id="{A6A3C6A9-FE58-834C-8363-78768A92793B}"/>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9123600" y="13950"/>
              <a:ext cx="3068298" cy="4669200"/>
            </a:xfrm>
            <a:prstGeom prst="rect">
              <a:avLst/>
            </a:prstGeom>
            <a:noFill/>
            <a:ln>
              <a:noFill/>
            </a:ln>
          </p:spPr>
        </p:pic>
        <p:sp>
          <p:nvSpPr>
            <p:cNvPr id="15" name="Google Shape;100;p13">
              <a:extLst>
                <a:ext uri="{FF2B5EF4-FFF2-40B4-BE49-F238E27FC236}">
                  <a16:creationId xmlns:a16="http://schemas.microsoft.com/office/drawing/2014/main" id="{58967A05-0D48-AA47-BC5B-6E1A61E604EA}"/>
                </a:ext>
              </a:extLst>
            </p:cNvPr>
            <p:cNvSpPr/>
            <p:nvPr userDrawn="1"/>
          </p:nvSpPr>
          <p:spPr>
            <a:xfrm>
              <a:off x="9123600" y="0"/>
              <a:ext cx="3068400" cy="4697100"/>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67043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67043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3" name="Slide Number Placeholder 5">
            <a:extLst>
              <a:ext uri="{FF2B5EF4-FFF2-40B4-BE49-F238E27FC236}">
                <a16:creationId xmlns:a16="http://schemas.microsoft.com/office/drawing/2014/main" id="{BD8CD98B-1151-0A20-2E4F-1195300BD409}"/>
              </a:ext>
            </a:extLst>
          </p:cNvPr>
          <p:cNvSpPr>
            <a:spLocks noGrp="1"/>
          </p:cNvSpPr>
          <p:nvPr>
            <p:ph type="sldNum" sz="quarter" idx="12"/>
          </p:nvPr>
        </p:nvSpPr>
        <p:spPr>
          <a:xfrm>
            <a:off x="368793" y="6365726"/>
            <a:ext cx="481614" cy="365125"/>
          </a:xfrm>
          <a:noFill/>
        </p:spPr>
        <p:txBody>
          <a:bodyPr/>
          <a:lstStyle>
            <a:lvl1pPr algn="l">
              <a:defRPr sz="1000" b="0" i="0">
                <a:solidFill>
                  <a:schemeClr val="tx1"/>
                </a:solidFill>
                <a:latin typeface="Montserrat Medium" pitchFamily="2" charset="77"/>
              </a:defRPr>
            </a:lvl1pPr>
          </a:lstStyle>
          <a:p>
            <a:fld id="{1AF6F2DA-B01E-0F4A-9C3D-CC5E8B20FA62}" type="slidenum">
              <a:rPr lang="en-US" smtClean="0"/>
              <a:pPr/>
              <a:t>‹#›</a:t>
            </a:fld>
            <a:endParaRPr lang="en-US"/>
          </a:p>
        </p:txBody>
      </p:sp>
      <p:pic>
        <p:nvPicPr>
          <p:cNvPr id="10" name="Picture 9">
            <a:extLst>
              <a:ext uri="{FF2B5EF4-FFF2-40B4-BE49-F238E27FC236}">
                <a16:creationId xmlns:a16="http://schemas.microsoft.com/office/drawing/2014/main" id="{767C87CD-77FE-48B1-9553-F9F6F930FF55}"/>
              </a:ext>
            </a:extLst>
          </p:cNvPr>
          <p:cNvPicPr>
            <a:picLocks noChangeAspect="1"/>
          </p:cNvPicPr>
          <p:nvPr userDrawn="1"/>
        </p:nvPicPr>
        <p:blipFill>
          <a:blip r:embed="rId3"/>
          <a:srcRect/>
          <a:stretch/>
        </p:blipFill>
        <p:spPr>
          <a:xfrm>
            <a:off x="9681449" y="3298716"/>
            <a:ext cx="2354822" cy="3351095"/>
          </a:xfrm>
          <a:prstGeom prst="rect">
            <a:avLst/>
          </a:prstGeom>
        </p:spPr>
      </p:pic>
    </p:spTree>
    <p:extLst>
      <p:ext uri="{BB962C8B-B14F-4D97-AF65-F5344CB8AC3E}">
        <p14:creationId xmlns:p14="http://schemas.microsoft.com/office/powerpoint/2010/main" val="235503083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E79EA75-11C1-2940-B491-FA57BF05E59B}"/>
              </a:ext>
            </a:extLst>
          </p:cNvPr>
          <p:cNvGrpSpPr/>
          <p:nvPr userDrawn="1"/>
        </p:nvGrpSpPr>
        <p:grpSpPr>
          <a:xfrm>
            <a:off x="7684168" y="-8073"/>
            <a:ext cx="4507833" cy="6900582"/>
            <a:chOff x="9123600" y="-8073"/>
            <a:chExt cx="3068401" cy="4697102"/>
          </a:xfrm>
        </p:grpSpPr>
        <p:pic>
          <p:nvPicPr>
            <p:cNvPr id="16" name="Google Shape;108;p14">
              <a:extLst>
                <a:ext uri="{FF2B5EF4-FFF2-40B4-BE49-F238E27FC236}">
                  <a16:creationId xmlns:a16="http://schemas.microsoft.com/office/drawing/2014/main" id="{7AFCC63F-C581-7748-82EA-A8FB814C5966}"/>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9123600" y="-8073"/>
              <a:ext cx="3068401" cy="4697102"/>
            </a:xfrm>
            <a:prstGeom prst="rect">
              <a:avLst/>
            </a:prstGeom>
            <a:noFill/>
            <a:ln>
              <a:noFill/>
            </a:ln>
          </p:spPr>
        </p:pic>
        <p:sp>
          <p:nvSpPr>
            <p:cNvPr id="17" name="Google Shape;112;p14">
              <a:extLst>
                <a:ext uri="{FF2B5EF4-FFF2-40B4-BE49-F238E27FC236}">
                  <a16:creationId xmlns:a16="http://schemas.microsoft.com/office/drawing/2014/main" id="{28A915FD-5977-714D-AC30-8E86EDB67417}"/>
                </a:ext>
              </a:extLst>
            </p:cNvPr>
            <p:cNvSpPr/>
            <p:nvPr userDrawn="1"/>
          </p:nvSpPr>
          <p:spPr>
            <a:xfrm>
              <a:off x="9123600" y="-8073"/>
              <a:ext cx="3068400" cy="4697100"/>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67043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67043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12" name="Slide Number Placeholder 5">
            <a:extLst>
              <a:ext uri="{FF2B5EF4-FFF2-40B4-BE49-F238E27FC236}">
                <a16:creationId xmlns:a16="http://schemas.microsoft.com/office/drawing/2014/main" id="{E72DD422-8FB9-3004-C384-3B64C2426947}"/>
              </a:ext>
            </a:extLst>
          </p:cNvPr>
          <p:cNvSpPr>
            <a:spLocks noGrp="1"/>
          </p:cNvSpPr>
          <p:nvPr>
            <p:ph type="sldNum" sz="quarter" idx="12"/>
          </p:nvPr>
        </p:nvSpPr>
        <p:spPr>
          <a:xfrm>
            <a:off x="368793" y="6365726"/>
            <a:ext cx="481614" cy="365125"/>
          </a:xfrm>
          <a:noFill/>
        </p:spPr>
        <p:txBody>
          <a:bodyPr/>
          <a:lstStyle>
            <a:lvl1pPr algn="l">
              <a:defRPr sz="1000" b="0" i="0">
                <a:solidFill>
                  <a:schemeClr val="tx1"/>
                </a:solidFill>
                <a:latin typeface="Montserrat Medium" pitchFamily="2" charset="77"/>
              </a:defRPr>
            </a:lvl1pPr>
          </a:lstStyle>
          <a:p>
            <a:fld id="{1AF6F2DA-B01E-0F4A-9C3D-CC5E8B20FA62}" type="slidenum">
              <a:rPr lang="en-US" smtClean="0"/>
              <a:pPr/>
              <a:t>‹#›</a:t>
            </a:fld>
            <a:endParaRPr lang="en-US"/>
          </a:p>
        </p:txBody>
      </p:sp>
      <p:pic>
        <p:nvPicPr>
          <p:cNvPr id="13" name="Picture 12">
            <a:extLst>
              <a:ext uri="{FF2B5EF4-FFF2-40B4-BE49-F238E27FC236}">
                <a16:creationId xmlns:a16="http://schemas.microsoft.com/office/drawing/2014/main" id="{7D8017DF-2BC7-4976-BD75-27EAD608E06F}"/>
              </a:ext>
            </a:extLst>
          </p:cNvPr>
          <p:cNvPicPr>
            <a:picLocks noChangeAspect="1"/>
          </p:cNvPicPr>
          <p:nvPr userDrawn="1"/>
        </p:nvPicPr>
        <p:blipFill>
          <a:blip r:embed="rId3"/>
          <a:srcRect/>
          <a:stretch/>
        </p:blipFill>
        <p:spPr>
          <a:xfrm>
            <a:off x="9681449" y="3298716"/>
            <a:ext cx="2354822" cy="3351095"/>
          </a:xfrm>
          <a:prstGeom prst="rect">
            <a:avLst/>
          </a:prstGeom>
        </p:spPr>
      </p:pic>
    </p:spTree>
    <p:extLst>
      <p:ext uri="{BB962C8B-B14F-4D97-AF65-F5344CB8AC3E}">
        <p14:creationId xmlns:p14="http://schemas.microsoft.com/office/powerpoint/2010/main" val="62434996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1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0E609C5-3704-9C4F-958C-66B4DAA23762}"/>
              </a:ext>
            </a:extLst>
          </p:cNvPr>
          <p:cNvGrpSpPr/>
          <p:nvPr userDrawn="1"/>
        </p:nvGrpSpPr>
        <p:grpSpPr>
          <a:xfrm>
            <a:off x="0" y="-1"/>
            <a:ext cx="3978442" cy="6876845"/>
            <a:chOff x="0" y="0"/>
            <a:chExt cx="2717400" cy="4697100"/>
          </a:xfrm>
        </p:grpSpPr>
        <p:pic>
          <p:nvPicPr>
            <p:cNvPr id="8" name="Google Shape;120;p15">
              <a:extLst>
                <a:ext uri="{FF2B5EF4-FFF2-40B4-BE49-F238E27FC236}">
                  <a16:creationId xmlns:a16="http://schemas.microsoft.com/office/drawing/2014/main" id="{1A791F7C-2237-084B-A9ED-569FE464F31F}"/>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0" y="0"/>
              <a:ext cx="2717399" cy="4697100"/>
            </a:xfrm>
            <a:prstGeom prst="rect">
              <a:avLst/>
            </a:prstGeom>
            <a:noFill/>
            <a:ln>
              <a:noFill/>
            </a:ln>
          </p:spPr>
        </p:pic>
        <p:sp>
          <p:nvSpPr>
            <p:cNvPr id="9" name="Google Shape;121;p15">
              <a:extLst>
                <a:ext uri="{FF2B5EF4-FFF2-40B4-BE49-F238E27FC236}">
                  <a16:creationId xmlns:a16="http://schemas.microsoft.com/office/drawing/2014/main" id="{5FB4EA08-7832-FE47-AC7B-959C8DAE0DD0}"/>
                </a:ext>
              </a:extLst>
            </p:cNvPr>
            <p:cNvSpPr/>
            <p:nvPr userDrawn="1"/>
          </p:nvSpPr>
          <p:spPr>
            <a:xfrm>
              <a:off x="0" y="0"/>
              <a:ext cx="2717400" cy="4697100"/>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5174150" y="2011680"/>
            <a:ext cx="675296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5174150" y="1092416"/>
            <a:ext cx="675296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tx1"/>
                </a:solidFill>
              </a:defRPr>
            </a:lvl1pPr>
          </a:lstStyle>
          <a:p>
            <a:fld id="{1AF6F2DA-B01E-0F4A-9C3D-CC5E8B20FA62}" type="slidenum">
              <a:rPr lang="en-US" smtClean="0"/>
              <a:pPr/>
              <a:t>‹#›</a:t>
            </a:fld>
            <a:endParaRPr lang="en-US"/>
          </a:p>
        </p:txBody>
      </p:sp>
      <p:pic>
        <p:nvPicPr>
          <p:cNvPr id="10" name="Picture 9">
            <a:extLst>
              <a:ext uri="{FF2B5EF4-FFF2-40B4-BE49-F238E27FC236}">
                <a16:creationId xmlns:a16="http://schemas.microsoft.com/office/drawing/2014/main" id="{CFC5C6C8-77F1-43BC-BFD9-4B1CEC00AF9D}"/>
              </a:ext>
            </a:extLst>
          </p:cNvPr>
          <p:cNvPicPr>
            <a:picLocks noChangeAspect="1"/>
          </p:cNvPicPr>
          <p:nvPr userDrawn="1"/>
        </p:nvPicPr>
        <p:blipFill>
          <a:blip r:embed="rId3"/>
          <a:srcRect/>
          <a:stretch/>
        </p:blipFill>
        <p:spPr>
          <a:xfrm>
            <a:off x="137953" y="3379756"/>
            <a:ext cx="2354822" cy="3351095"/>
          </a:xfrm>
          <a:prstGeom prst="rect">
            <a:avLst/>
          </a:prstGeom>
        </p:spPr>
      </p:pic>
    </p:spTree>
    <p:extLst>
      <p:ext uri="{BB962C8B-B14F-4D97-AF65-F5344CB8AC3E}">
        <p14:creationId xmlns:p14="http://schemas.microsoft.com/office/powerpoint/2010/main" val="137366926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4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0E609C5-3704-9C4F-958C-66B4DAA23762}"/>
              </a:ext>
            </a:extLst>
          </p:cNvPr>
          <p:cNvGrpSpPr/>
          <p:nvPr userDrawn="1"/>
        </p:nvGrpSpPr>
        <p:grpSpPr>
          <a:xfrm>
            <a:off x="0" y="-1"/>
            <a:ext cx="3978442" cy="6876845"/>
            <a:chOff x="0" y="0"/>
            <a:chExt cx="2717400" cy="4697100"/>
          </a:xfrm>
        </p:grpSpPr>
        <p:pic>
          <p:nvPicPr>
            <p:cNvPr id="8" name="Google Shape;120;p15">
              <a:extLst>
                <a:ext uri="{FF2B5EF4-FFF2-40B4-BE49-F238E27FC236}">
                  <a16:creationId xmlns:a16="http://schemas.microsoft.com/office/drawing/2014/main" id="{1A791F7C-2237-084B-A9ED-569FE464F31F}"/>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0" y="0"/>
              <a:ext cx="2717399" cy="4697100"/>
            </a:xfrm>
            <a:prstGeom prst="rect">
              <a:avLst/>
            </a:prstGeom>
            <a:noFill/>
            <a:ln>
              <a:noFill/>
            </a:ln>
          </p:spPr>
        </p:pic>
        <p:sp>
          <p:nvSpPr>
            <p:cNvPr id="9" name="Google Shape;121;p15">
              <a:extLst>
                <a:ext uri="{FF2B5EF4-FFF2-40B4-BE49-F238E27FC236}">
                  <a16:creationId xmlns:a16="http://schemas.microsoft.com/office/drawing/2014/main" id="{5FB4EA08-7832-FE47-AC7B-959C8DAE0DD0}"/>
                </a:ext>
              </a:extLst>
            </p:cNvPr>
            <p:cNvSpPr/>
            <p:nvPr userDrawn="1"/>
          </p:nvSpPr>
          <p:spPr>
            <a:xfrm>
              <a:off x="0" y="0"/>
              <a:ext cx="2717400" cy="4697100"/>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5174150" y="2011680"/>
            <a:ext cx="675296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5174150" y="1092416"/>
            <a:ext cx="675296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tx1"/>
                </a:solidFill>
              </a:defRPr>
            </a:lvl1pPr>
          </a:lstStyle>
          <a:p>
            <a:fld id="{1AF6F2DA-B01E-0F4A-9C3D-CC5E8B20FA62}" type="slidenum">
              <a:rPr lang="en-US" smtClean="0"/>
              <a:pPr/>
              <a:t>‹#›</a:t>
            </a:fld>
            <a:endParaRPr lang="en-US"/>
          </a:p>
        </p:txBody>
      </p:sp>
      <p:pic>
        <p:nvPicPr>
          <p:cNvPr id="10" name="Picture 9">
            <a:extLst>
              <a:ext uri="{FF2B5EF4-FFF2-40B4-BE49-F238E27FC236}">
                <a16:creationId xmlns:a16="http://schemas.microsoft.com/office/drawing/2014/main" id="{756B84D8-F3B4-433D-9C7E-DA323D4E422D}"/>
              </a:ext>
            </a:extLst>
          </p:cNvPr>
          <p:cNvPicPr>
            <a:picLocks noChangeAspect="1"/>
          </p:cNvPicPr>
          <p:nvPr userDrawn="1"/>
        </p:nvPicPr>
        <p:blipFill>
          <a:blip r:embed="rId3"/>
          <a:srcRect/>
          <a:stretch/>
        </p:blipFill>
        <p:spPr>
          <a:xfrm>
            <a:off x="84688" y="3379756"/>
            <a:ext cx="2354822" cy="3351095"/>
          </a:xfrm>
          <a:prstGeom prst="rect">
            <a:avLst/>
          </a:prstGeom>
        </p:spPr>
      </p:pic>
    </p:spTree>
    <p:extLst>
      <p:ext uri="{BB962C8B-B14F-4D97-AF65-F5344CB8AC3E}">
        <p14:creationId xmlns:p14="http://schemas.microsoft.com/office/powerpoint/2010/main" val="376861781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4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DE4238B-FBFE-2D4C-A8E2-6261C30EC749}"/>
              </a:ext>
            </a:extLst>
          </p:cNvPr>
          <p:cNvGrpSpPr/>
          <p:nvPr userDrawn="1"/>
        </p:nvGrpSpPr>
        <p:grpSpPr>
          <a:xfrm>
            <a:off x="7539789" y="-112295"/>
            <a:ext cx="4764506" cy="7122876"/>
            <a:chOff x="6002175" y="0"/>
            <a:chExt cx="3141900" cy="4697100"/>
          </a:xfrm>
        </p:grpSpPr>
        <p:pic>
          <p:nvPicPr>
            <p:cNvPr id="10" name="Google Shape;135;p17">
              <a:extLst>
                <a:ext uri="{FF2B5EF4-FFF2-40B4-BE49-F238E27FC236}">
                  <a16:creationId xmlns:a16="http://schemas.microsoft.com/office/drawing/2014/main" id="{AE7A84D6-B32D-084B-A4BF-2AA4031D27BA}"/>
                </a:ext>
              </a:extLst>
            </p:cNvPr>
            <p:cNvPicPr preferRelativeResize="0"/>
            <p:nvPr userDrawn="1"/>
          </p:nvPicPr>
          <p:blipFill>
            <a:blip r:embed="rId2" cstate="email">
              <a:alphaModFix/>
              <a:extLst>
                <a:ext uri="{28A0092B-C50C-407E-A947-70E740481C1C}">
                  <a14:useLocalDpi xmlns:a14="http://schemas.microsoft.com/office/drawing/2010/main"/>
                </a:ext>
              </a:extLst>
            </a:blip>
            <a:stretch>
              <a:fillRect/>
            </a:stretch>
          </p:blipFill>
          <p:spPr>
            <a:xfrm>
              <a:off x="6002176" y="17350"/>
              <a:ext cx="3112075" cy="4662400"/>
            </a:xfrm>
            <a:prstGeom prst="rect">
              <a:avLst/>
            </a:prstGeom>
            <a:noFill/>
            <a:ln>
              <a:noFill/>
            </a:ln>
          </p:spPr>
        </p:pic>
        <p:sp>
          <p:nvSpPr>
            <p:cNvPr id="13" name="Google Shape;139;p17">
              <a:extLst>
                <a:ext uri="{FF2B5EF4-FFF2-40B4-BE49-F238E27FC236}">
                  <a16:creationId xmlns:a16="http://schemas.microsoft.com/office/drawing/2014/main" id="{C8BFC773-16B7-5840-BBE6-745D9A5A5DAB}"/>
                </a:ext>
              </a:extLst>
            </p:cNvPr>
            <p:cNvSpPr/>
            <p:nvPr userDrawn="1"/>
          </p:nvSpPr>
          <p:spPr>
            <a:xfrm>
              <a:off x="6002175" y="0"/>
              <a:ext cx="3141900" cy="4697100"/>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67043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67043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12" name="Slide Number Placeholder 5">
            <a:extLst>
              <a:ext uri="{FF2B5EF4-FFF2-40B4-BE49-F238E27FC236}">
                <a16:creationId xmlns:a16="http://schemas.microsoft.com/office/drawing/2014/main" id="{E72DD422-8FB9-3004-C384-3B64C2426947}"/>
              </a:ext>
            </a:extLst>
          </p:cNvPr>
          <p:cNvSpPr>
            <a:spLocks noGrp="1"/>
          </p:cNvSpPr>
          <p:nvPr>
            <p:ph type="sldNum" sz="quarter" idx="12"/>
          </p:nvPr>
        </p:nvSpPr>
        <p:spPr>
          <a:xfrm>
            <a:off x="368793" y="6365726"/>
            <a:ext cx="481614" cy="365125"/>
          </a:xfrm>
          <a:noFill/>
        </p:spPr>
        <p:txBody>
          <a:bodyPr/>
          <a:lstStyle>
            <a:lvl1pPr algn="l">
              <a:defRPr sz="1000" b="0" i="0">
                <a:solidFill>
                  <a:schemeClr val="tx1"/>
                </a:solidFill>
                <a:latin typeface="Montserrat Medium" pitchFamily="2" charset="77"/>
              </a:defRPr>
            </a:lvl1pPr>
          </a:lstStyle>
          <a:p>
            <a:fld id="{1AF6F2DA-B01E-0F4A-9C3D-CC5E8B20FA62}" type="slidenum">
              <a:rPr lang="en-US" smtClean="0"/>
              <a:pPr/>
              <a:t>‹#›</a:t>
            </a:fld>
            <a:endParaRPr lang="en-US"/>
          </a:p>
        </p:txBody>
      </p:sp>
      <p:pic>
        <p:nvPicPr>
          <p:cNvPr id="16" name="Picture 15">
            <a:extLst>
              <a:ext uri="{FF2B5EF4-FFF2-40B4-BE49-F238E27FC236}">
                <a16:creationId xmlns:a16="http://schemas.microsoft.com/office/drawing/2014/main" id="{6E1E019C-83E7-443F-BF0F-720E83BAA86D}"/>
              </a:ext>
            </a:extLst>
          </p:cNvPr>
          <p:cNvPicPr>
            <a:picLocks noChangeAspect="1"/>
          </p:cNvPicPr>
          <p:nvPr userDrawn="1"/>
        </p:nvPicPr>
        <p:blipFill>
          <a:blip r:embed="rId3"/>
          <a:srcRect/>
          <a:stretch/>
        </p:blipFill>
        <p:spPr>
          <a:xfrm>
            <a:off x="9681449" y="3298716"/>
            <a:ext cx="2354822" cy="3351095"/>
          </a:xfrm>
          <a:prstGeom prst="rect">
            <a:avLst/>
          </a:prstGeom>
        </p:spPr>
      </p:pic>
    </p:spTree>
    <p:extLst>
      <p:ext uri="{BB962C8B-B14F-4D97-AF65-F5344CB8AC3E}">
        <p14:creationId xmlns:p14="http://schemas.microsoft.com/office/powerpoint/2010/main" val="310303009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5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DE4238B-FBFE-2D4C-A8E2-6261C30EC749}"/>
              </a:ext>
            </a:extLst>
          </p:cNvPr>
          <p:cNvGrpSpPr/>
          <p:nvPr userDrawn="1"/>
        </p:nvGrpSpPr>
        <p:grpSpPr>
          <a:xfrm>
            <a:off x="7539789" y="-112295"/>
            <a:ext cx="4764506" cy="7122876"/>
            <a:chOff x="6002175" y="0"/>
            <a:chExt cx="3141900" cy="4697100"/>
          </a:xfrm>
        </p:grpSpPr>
        <p:pic>
          <p:nvPicPr>
            <p:cNvPr id="10" name="Google Shape;135;p17">
              <a:extLst>
                <a:ext uri="{FF2B5EF4-FFF2-40B4-BE49-F238E27FC236}">
                  <a16:creationId xmlns:a16="http://schemas.microsoft.com/office/drawing/2014/main" id="{AE7A84D6-B32D-084B-A4BF-2AA4031D27BA}"/>
                </a:ext>
              </a:extLst>
            </p:cNvPr>
            <p:cNvPicPr preferRelativeResize="0"/>
            <p:nvPr userDrawn="1"/>
          </p:nvPicPr>
          <p:blipFill>
            <a:blip r:embed="rId2" cstate="email">
              <a:alphaModFix/>
              <a:extLst>
                <a:ext uri="{28A0092B-C50C-407E-A947-70E740481C1C}">
                  <a14:useLocalDpi xmlns:a14="http://schemas.microsoft.com/office/drawing/2010/main"/>
                </a:ext>
              </a:extLst>
            </a:blip>
            <a:stretch>
              <a:fillRect/>
            </a:stretch>
          </p:blipFill>
          <p:spPr>
            <a:xfrm>
              <a:off x="6002176" y="17350"/>
              <a:ext cx="3112075" cy="4662400"/>
            </a:xfrm>
            <a:prstGeom prst="rect">
              <a:avLst/>
            </a:prstGeom>
            <a:noFill/>
            <a:ln>
              <a:noFill/>
            </a:ln>
          </p:spPr>
        </p:pic>
        <p:sp>
          <p:nvSpPr>
            <p:cNvPr id="13" name="Google Shape;139;p17">
              <a:extLst>
                <a:ext uri="{FF2B5EF4-FFF2-40B4-BE49-F238E27FC236}">
                  <a16:creationId xmlns:a16="http://schemas.microsoft.com/office/drawing/2014/main" id="{C8BFC773-16B7-5840-BBE6-745D9A5A5DAB}"/>
                </a:ext>
              </a:extLst>
            </p:cNvPr>
            <p:cNvSpPr/>
            <p:nvPr userDrawn="1"/>
          </p:nvSpPr>
          <p:spPr>
            <a:xfrm>
              <a:off x="6002175" y="0"/>
              <a:ext cx="3141900" cy="4697100"/>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67043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67043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12" name="Slide Number Placeholder 5">
            <a:extLst>
              <a:ext uri="{FF2B5EF4-FFF2-40B4-BE49-F238E27FC236}">
                <a16:creationId xmlns:a16="http://schemas.microsoft.com/office/drawing/2014/main" id="{E72DD422-8FB9-3004-C384-3B64C2426947}"/>
              </a:ext>
            </a:extLst>
          </p:cNvPr>
          <p:cNvSpPr>
            <a:spLocks noGrp="1"/>
          </p:cNvSpPr>
          <p:nvPr>
            <p:ph type="sldNum" sz="quarter" idx="12"/>
          </p:nvPr>
        </p:nvSpPr>
        <p:spPr>
          <a:xfrm>
            <a:off x="368793" y="6365726"/>
            <a:ext cx="481614" cy="365125"/>
          </a:xfrm>
          <a:noFill/>
        </p:spPr>
        <p:txBody>
          <a:bodyPr/>
          <a:lstStyle>
            <a:lvl1pPr algn="l">
              <a:defRPr sz="1000" b="0" i="0">
                <a:solidFill>
                  <a:schemeClr val="tx1"/>
                </a:solidFill>
                <a:latin typeface="Montserrat Medium" pitchFamily="2" charset="77"/>
              </a:defRPr>
            </a:lvl1pPr>
          </a:lstStyle>
          <a:p>
            <a:fld id="{1AF6F2DA-B01E-0F4A-9C3D-CC5E8B20FA62}" type="slidenum">
              <a:rPr lang="en-US" smtClean="0"/>
              <a:pPr/>
              <a:t>‹#›</a:t>
            </a:fld>
            <a:endParaRPr lang="en-US"/>
          </a:p>
        </p:txBody>
      </p:sp>
      <p:pic>
        <p:nvPicPr>
          <p:cNvPr id="9" name="Picture 8">
            <a:extLst>
              <a:ext uri="{FF2B5EF4-FFF2-40B4-BE49-F238E27FC236}">
                <a16:creationId xmlns:a16="http://schemas.microsoft.com/office/drawing/2014/main" id="{2706DECC-48BB-49AD-940C-1EF52B8539D1}"/>
              </a:ext>
            </a:extLst>
          </p:cNvPr>
          <p:cNvPicPr>
            <a:picLocks noChangeAspect="1"/>
          </p:cNvPicPr>
          <p:nvPr userDrawn="1"/>
        </p:nvPicPr>
        <p:blipFill>
          <a:blip r:embed="rId3"/>
          <a:srcRect/>
          <a:stretch/>
        </p:blipFill>
        <p:spPr>
          <a:xfrm>
            <a:off x="9681449" y="3298716"/>
            <a:ext cx="2354822" cy="3351095"/>
          </a:xfrm>
          <a:prstGeom prst="rect">
            <a:avLst/>
          </a:prstGeom>
        </p:spPr>
      </p:pic>
    </p:spTree>
    <p:extLst>
      <p:ext uri="{BB962C8B-B14F-4D97-AF65-F5344CB8AC3E}">
        <p14:creationId xmlns:p14="http://schemas.microsoft.com/office/powerpoint/2010/main" val="138440724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2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33091A50-2B27-1740-93B9-8C5124FD5A7A}"/>
              </a:ext>
            </a:extLst>
          </p:cNvPr>
          <p:cNvGrpSpPr/>
          <p:nvPr userDrawn="1"/>
        </p:nvGrpSpPr>
        <p:grpSpPr>
          <a:xfrm>
            <a:off x="0" y="-20888"/>
            <a:ext cx="3994484" cy="6904575"/>
            <a:chOff x="0" y="-20887"/>
            <a:chExt cx="2717400" cy="4697100"/>
          </a:xfrm>
        </p:grpSpPr>
        <p:pic>
          <p:nvPicPr>
            <p:cNvPr id="10" name="Google Shape;144;p18">
              <a:extLst>
                <a:ext uri="{FF2B5EF4-FFF2-40B4-BE49-F238E27FC236}">
                  <a16:creationId xmlns:a16="http://schemas.microsoft.com/office/drawing/2014/main" id="{274855C6-F729-024D-B4A4-9F03C8BE6CBD}"/>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0" y="0"/>
              <a:ext cx="2717400" cy="4655325"/>
            </a:xfrm>
            <a:prstGeom prst="rect">
              <a:avLst/>
            </a:prstGeom>
            <a:noFill/>
            <a:ln>
              <a:noFill/>
            </a:ln>
          </p:spPr>
        </p:pic>
        <p:sp>
          <p:nvSpPr>
            <p:cNvPr id="12" name="Google Shape;148;p18">
              <a:extLst>
                <a:ext uri="{FF2B5EF4-FFF2-40B4-BE49-F238E27FC236}">
                  <a16:creationId xmlns:a16="http://schemas.microsoft.com/office/drawing/2014/main" id="{13BC8F41-11DB-2B4E-B045-BB79F47F16E5}"/>
                </a:ext>
              </a:extLst>
            </p:cNvPr>
            <p:cNvSpPr/>
            <p:nvPr userDrawn="1"/>
          </p:nvSpPr>
          <p:spPr>
            <a:xfrm>
              <a:off x="0" y="-20887"/>
              <a:ext cx="2717400" cy="4697100"/>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5174150" y="2011680"/>
            <a:ext cx="675296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5174150" y="1092416"/>
            <a:ext cx="675296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tx1"/>
                </a:solidFill>
              </a:defRPr>
            </a:lvl1pPr>
          </a:lstStyle>
          <a:p>
            <a:fld id="{1AF6F2DA-B01E-0F4A-9C3D-CC5E8B20FA62}" type="slidenum">
              <a:rPr lang="en-US" smtClean="0"/>
              <a:pPr/>
              <a:t>‹#›</a:t>
            </a:fld>
            <a:endParaRPr lang="en-US"/>
          </a:p>
        </p:txBody>
      </p:sp>
      <p:pic>
        <p:nvPicPr>
          <p:cNvPr id="9" name="Picture 8">
            <a:extLst>
              <a:ext uri="{FF2B5EF4-FFF2-40B4-BE49-F238E27FC236}">
                <a16:creationId xmlns:a16="http://schemas.microsoft.com/office/drawing/2014/main" id="{28BCE558-D2C2-45BF-923C-712EB4EFD69D}"/>
              </a:ext>
            </a:extLst>
          </p:cNvPr>
          <p:cNvPicPr>
            <a:picLocks noChangeAspect="1"/>
          </p:cNvPicPr>
          <p:nvPr userDrawn="1"/>
        </p:nvPicPr>
        <p:blipFill>
          <a:blip r:embed="rId3"/>
          <a:srcRect/>
          <a:stretch/>
        </p:blipFill>
        <p:spPr>
          <a:xfrm>
            <a:off x="155709" y="3316472"/>
            <a:ext cx="2354822" cy="3351095"/>
          </a:xfrm>
          <a:prstGeom prst="rect">
            <a:avLst/>
          </a:prstGeom>
        </p:spPr>
      </p:pic>
    </p:spTree>
    <p:extLst>
      <p:ext uri="{BB962C8B-B14F-4D97-AF65-F5344CB8AC3E}">
        <p14:creationId xmlns:p14="http://schemas.microsoft.com/office/powerpoint/2010/main" val="368011695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3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33091A50-2B27-1740-93B9-8C5124FD5A7A}"/>
              </a:ext>
            </a:extLst>
          </p:cNvPr>
          <p:cNvGrpSpPr/>
          <p:nvPr userDrawn="1"/>
        </p:nvGrpSpPr>
        <p:grpSpPr>
          <a:xfrm>
            <a:off x="0" y="-20888"/>
            <a:ext cx="3994484" cy="6904575"/>
            <a:chOff x="0" y="-20887"/>
            <a:chExt cx="2717400" cy="4697100"/>
          </a:xfrm>
        </p:grpSpPr>
        <p:pic>
          <p:nvPicPr>
            <p:cNvPr id="10" name="Google Shape;144;p18">
              <a:extLst>
                <a:ext uri="{FF2B5EF4-FFF2-40B4-BE49-F238E27FC236}">
                  <a16:creationId xmlns:a16="http://schemas.microsoft.com/office/drawing/2014/main" id="{274855C6-F729-024D-B4A4-9F03C8BE6CBD}"/>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0" y="0"/>
              <a:ext cx="2717400" cy="4655325"/>
            </a:xfrm>
            <a:prstGeom prst="rect">
              <a:avLst/>
            </a:prstGeom>
            <a:noFill/>
            <a:ln>
              <a:noFill/>
            </a:ln>
          </p:spPr>
        </p:pic>
        <p:sp>
          <p:nvSpPr>
            <p:cNvPr id="12" name="Google Shape;148;p18">
              <a:extLst>
                <a:ext uri="{FF2B5EF4-FFF2-40B4-BE49-F238E27FC236}">
                  <a16:creationId xmlns:a16="http://schemas.microsoft.com/office/drawing/2014/main" id="{13BC8F41-11DB-2B4E-B045-BB79F47F16E5}"/>
                </a:ext>
              </a:extLst>
            </p:cNvPr>
            <p:cNvSpPr/>
            <p:nvPr userDrawn="1"/>
          </p:nvSpPr>
          <p:spPr>
            <a:xfrm>
              <a:off x="0" y="-20887"/>
              <a:ext cx="2717400" cy="4697100"/>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5174150" y="2011680"/>
            <a:ext cx="675296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5174150" y="1092416"/>
            <a:ext cx="675296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tx1"/>
                </a:solidFill>
              </a:defRPr>
            </a:lvl1pPr>
          </a:lstStyle>
          <a:p>
            <a:fld id="{1AF6F2DA-B01E-0F4A-9C3D-CC5E8B20FA62}" type="slidenum">
              <a:rPr lang="en-US" smtClean="0"/>
              <a:pPr/>
              <a:t>‹#›</a:t>
            </a:fld>
            <a:endParaRPr lang="en-US"/>
          </a:p>
        </p:txBody>
      </p:sp>
      <p:pic>
        <p:nvPicPr>
          <p:cNvPr id="8" name="Picture 7">
            <a:extLst>
              <a:ext uri="{FF2B5EF4-FFF2-40B4-BE49-F238E27FC236}">
                <a16:creationId xmlns:a16="http://schemas.microsoft.com/office/drawing/2014/main" id="{BE3EEB6D-63EE-4FCD-A5C2-8348BB892703}"/>
              </a:ext>
            </a:extLst>
          </p:cNvPr>
          <p:cNvPicPr>
            <a:picLocks noChangeAspect="1"/>
          </p:cNvPicPr>
          <p:nvPr userDrawn="1"/>
        </p:nvPicPr>
        <p:blipFill>
          <a:blip r:embed="rId3"/>
          <a:srcRect/>
          <a:stretch/>
        </p:blipFill>
        <p:spPr>
          <a:xfrm>
            <a:off x="155709" y="3316472"/>
            <a:ext cx="2354822" cy="3351095"/>
          </a:xfrm>
          <a:prstGeom prst="rect">
            <a:avLst/>
          </a:prstGeom>
        </p:spPr>
      </p:pic>
    </p:spTree>
    <p:extLst>
      <p:ext uri="{BB962C8B-B14F-4D97-AF65-F5344CB8AC3E}">
        <p14:creationId xmlns:p14="http://schemas.microsoft.com/office/powerpoint/2010/main" val="15344226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BFA2FB-DA5E-D3F8-BF63-7045F48166E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2" y="-19241"/>
            <a:ext cx="12192001" cy="6877241"/>
          </a:xfrm>
          <a:prstGeom prst="rect">
            <a:avLst/>
          </a:prstGeom>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2" y="0"/>
            <a:ext cx="12192000" cy="6858000"/>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Google Shape;55;p13">
            <a:extLst>
              <a:ext uri="{FF2B5EF4-FFF2-40B4-BE49-F238E27FC236}">
                <a16:creationId xmlns:a16="http://schemas.microsoft.com/office/drawing/2014/main" id="{2D2F5E17-6D10-0A2B-4746-3B642B52135A}"/>
              </a:ext>
            </a:extLst>
          </p:cNvPr>
          <p:cNvSpPr/>
          <p:nvPr userDrawn="1"/>
        </p:nvSpPr>
        <p:spPr>
          <a:xfrm>
            <a:off x="-3" y="0"/>
            <a:ext cx="7710410" cy="6858000"/>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788912" cy="344737"/>
          </a:xfrm>
        </p:spPr>
        <p:txBody>
          <a:bodyPr>
            <a:normAutofit/>
          </a:bodyPr>
          <a:lstStyle>
            <a:lvl1pPr>
              <a:defRPr sz="20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434380" cy="392715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434380" cy="462013"/>
          </a:xfrm>
        </p:spPr>
        <p:txBody>
          <a:bodyPr>
            <a:normAutofit/>
          </a:bodyPr>
          <a:lstStyle>
            <a:lvl1pPr marL="0" indent="0">
              <a:buNone/>
              <a:defRPr sz="2400" b="1" i="0">
                <a:solidFill>
                  <a:schemeClr val="bg1"/>
                </a:solidFill>
                <a:latin typeface="Montserrat SemiBold" pitchFamily="2" charset="77"/>
              </a:defRPr>
            </a:lvl1pPr>
          </a:lstStyle>
          <a:p>
            <a:pPr lvl="0"/>
            <a:r>
              <a:rPr lang="en-US"/>
              <a:t>Click to edit Master text styles</a:t>
            </a:r>
          </a:p>
        </p:txBody>
      </p:sp>
      <p:sp>
        <p:nvSpPr>
          <p:cNvPr id="7" name="Slide Number Placeholder 5">
            <a:extLst>
              <a:ext uri="{FF2B5EF4-FFF2-40B4-BE49-F238E27FC236}">
                <a16:creationId xmlns:a16="http://schemas.microsoft.com/office/drawing/2014/main" id="{F1A91C2D-3450-577B-F855-8650AF37A1A2}"/>
              </a:ext>
            </a:extLst>
          </p:cNvPr>
          <p:cNvSpPr>
            <a:spLocks noGrp="1"/>
          </p:cNvSpPr>
          <p:nvPr>
            <p:ph type="sldNum" sz="quarter" idx="12"/>
          </p:nvPr>
        </p:nvSpPr>
        <p:spPr>
          <a:xfrm>
            <a:off x="368793" y="6365726"/>
            <a:ext cx="481614" cy="365125"/>
          </a:xfrm>
          <a:noFill/>
        </p:spPr>
        <p:txBody>
          <a:bodyPr/>
          <a:lstStyle>
            <a:lvl1pPr>
              <a:defRPr sz="1000" b="0" i="0">
                <a:solidFill>
                  <a:schemeClr val="bg1"/>
                </a:solidFill>
                <a:latin typeface="Montserrat Medium" pitchFamily="2" charset="77"/>
              </a:defRPr>
            </a:lvl1pPr>
          </a:lstStyle>
          <a:p>
            <a:pPr algn="l"/>
            <a:fld id="{1AF6F2DA-B01E-0F4A-9C3D-CC5E8B20FA62}" type="slidenum">
              <a:rPr lang="en-US" smtClean="0"/>
              <a:pPr algn="l"/>
              <a:t>‹#›</a:t>
            </a:fld>
            <a:endParaRPr lang="en-US"/>
          </a:p>
        </p:txBody>
      </p:sp>
      <p:pic>
        <p:nvPicPr>
          <p:cNvPr id="12" name="Picture 11">
            <a:extLst>
              <a:ext uri="{FF2B5EF4-FFF2-40B4-BE49-F238E27FC236}">
                <a16:creationId xmlns:a16="http://schemas.microsoft.com/office/drawing/2014/main" id="{50D8A1FD-656C-4436-BB7C-F07CF5C27A26}"/>
              </a:ext>
            </a:extLst>
          </p:cNvPr>
          <p:cNvPicPr>
            <a:picLocks noChangeAspect="1"/>
          </p:cNvPicPr>
          <p:nvPr userDrawn="1"/>
        </p:nvPicPr>
        <p:blipFill>
          <a:blip r:embed="rId3"/>
          <a:srcRect/>
          <a:stretch/>
        </p:blipFill>
        <p:spPr>
          <a:xfrm>
            <a:off x="9468385" y="3103407"/>
            <a:ext cx="2354822" cy="3351095"/>
          </a:xfrm>
          <a:prstGeom prst="rect">
            <a:avLst/>
          </a:prstGeom>
        </p:spPr>
      </p:pic>
    </p:spTree>
    <p:extLst>
      <p:ext uri="{BB962C8B-B14F-4D97-AF65-F5344CB8AC3E}">
        <p14:creationId xmlns:p14="http://schemas.microsoft.com/office/powerpoint/2010/main" val="67837684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6_Title Slide">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D83EEB3-1E60-4440-9618-0725A7A9D3DA}"/>
              </a:ext>
            </a:extLst>
          </p:cNvPr>
          <p:cNvGrpSpPr/>
          <p:nvPr userDrawn="1"/>
        </p:nvGrpSpPr>
        <p:grpSpPr>
          <a:xfrm>
            <a:off x="7583181" y="0"/>
            <a:ext cx="4608819" cy="6858000"/>
            <a:chOff x="6002100" y="0"/>
            <a:chExt cx="3141900" cy="4675200"/>
          </a:xfrm>
        </p:grpSpPr>
        <p:pic>
          <p:nvPicPr>
            <p:cNvPr id="9" name="Google Shape;153;p19">
              <a:extLst>
                <a:ext uri="{FF2B5EF4-FFF2-40B4-BE49-F238E27FC236}">
                  <a16:creationId xmlns:a16="http://schemas.microsoft.com/office/drawing/2014/main" id="{CC95C1FE-070B-EA43-9EEB-D5E21B48AE0C}"/>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6002100" y="0"/>
              <a:ext cx="3141898" cy="4675200"/>
            </a:xfrm>
            <a:prstGeom prst="rect">
              <a:avLst/>
            </a:prstGeom>
            <a:noFill/>
            <a:ln>
              <a:noFill/>
            </a:ln>
          </p:spPr>
        </p:pic>
        <p:sp>
          <p:nvSpPr>
            <p:cNvPr id="15" name="Google Shape;157;p19">
              <a:extLst>
                <a:ext uri="{FF2B5EF4-FFF2-40B4-BE49-F238E27FC236}">
                  <a16:creationId xmlns:a16="http://schemas.microsoft.com/office/drawing/2014/main" id="{3D22B0D3-3E22-B845-A7E1-686C2AE932CF}"/>
                </a:ext>
              </a:extLst>
            </p:cNvPr>
            <p:cNvSpPr/>
            <p:nvPr userDrawn="1"/>
          </p:nvSpPr>
          <p:spPr>
            <a:xfrm>
              <a:off x="6002100" y="0"/>
              <a:ext cx="3141900" cy="4675200"/>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67043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67043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12" name="Slide Number Placeholder 5">
            <a:extLst>
              <a:ext uri="{FF2B5EF4-FFF2-40B4-BE49-F238E27FC236}">
                <a16:creationId xmlns:a16="http://schemas.microsoft.com/office/drawing/2014/main" id="{E72DD422-8FB9-3004-C384-3B64C2426947}"/>
              </a:ext>
            </a:extLst>
          </p:cNvPr>
          <p:cNvSpPr>
            <a:spLocks noGrp="1"/>
          </p:cNvSpPr>
          <p:nvPr>
            <p:ph type="sldNum" sz="quarter" idx="12"/>
          </p:nvPr>
        </p:nvSpPr>
        <p:spPr>
          <a:xfrm>
            <a:off x="368793" y="6365726"/>
            <a:ext cx="481614" cy="365125"/>
          </a:xfrm>
          <a:noFill/>
        </p:spPr>
        <p:txBody>
          <a:bodyPr/>
          <a:lstStyle>
            <a:lvl1pPr algn="l">
              <a:defRPr sz="1000" b="0" i="0">
                <a:solidFill>
                  <a:schemeClr val="tx1"/>
                </a:solidFill>
                <a:latin typeface="Montserrat Medium" pitchFamily="2" charset="77"/>
              </a:defRPr>
            </a:lvl1pPr>
          </a:lstStyle>
          <a:p>
            <a:fld id="{1AF6F2DA-B01E-0F4A-9C3D-CC5E8B20FA62}" type="slidenum">
              <a:rPr lang="en-US" smtClean="0"/>
              <a:pPr/>
              <a:t>‹#›</a:t>
            </a:fld>
            <a:endParaRPr lang="en-US"/>
          </a:p>
        </p:txBody>
      </p:sp>
      <p:pic>
        <p:nvPicPr>
          <p:cNvPr id="10" name="Picture 9">
            <a:extLst>
              <a:ext uri="{FF2B5EF4-FFF2-40B4-BE49-F238E27FC236}">
                <a16:creationId xmlns:a16="http://schemas.microsoft.com/office/drawing/2014/main" id="{9749D5EF-1805-4B10-B18E-713DE7F62B21}"/>
              </a:ext>
            </a:extLst>
          </p:cNvPr>
          <p:cNvPicPr>
            <a:picLocks noChangeAspect="1"/>
          </p:cNvPicPr>
          <p:nvPr userDrawn="1"/>
        </p:nvPicPr>
        <p:blipFill>
          <a:blip r:embed="rId3"/>
          <a:srcRect/>
          <a:stretch/>
        </p:blipFill>
        <p:spPr>
          <a:xfrm>
            <a:off x="9681449" y="3298716"/>
            <a:ext cx="2354822" cy="3351095"/>
          </a:xfrm>
          <a:prstGeom prst="rect">
            <a:avLst/>
          </a:prstGeom>
        </p:spPr>
      </p:pic>
    </p:spTree>
    <p:extLst>
      <p:ext uri="{BB962C8B-B14F-4D97-AF65-F5344CB8AC3E}">
        <p14:creationId xmlns:p14="http://schemas.microsoft.com/office/powerpoint/2010/main" val="87811969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opic Area General" preserve="1">
  <p:cSld name="Topic Area General">
    <p:spTree>
      <p:nvGrpSpPr>
        <p:cNvPr id="1" name="Shape 21"/>
        <p:cNvGrpSpPr/>
        <p:nvPr/>
      </p:nvGrpSpPr>
      <p:grpSpPr>
        <a:xfrm>
          <a:off x="0" y="0"/>
          <a:ext cx="0" cy="0"/>
          <a:chOff x="0" y="0"/>
          <a:chExt cx="0" cy="0"/>
        </a:xfrm>
      </p:grpSpPr>
      <p:sp>
        <p:nvSpPr>
          <p:cNvPr id="22" name="Google Shape;22;p5"/>
          <p:cNvSpPr/>
          <p:nvPr/>
        </p:nvSpPr>
        <p:spPr>
          <a:xfrm>
            <a:off x="0" y="0"/>
            <a:ext cx="12192000" cy="1604000"/>
          </a:xfrm>
          <a:prstGeom prst="rect">
            <a:avLst/>
          </a:prstGeom>
          <a:solidFill>
            <a:srgbClr val="0C70C8"/>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3" name="Google Shape;23;p5"/>
          <p:cNvSpPr txBox="1">
            <a:spLocks noGrp="1"/>
          </p:cNvSpPr>
          <p:nvPr>
            <p:ph type="title"/>
          </p:nvPr>
        </p:nvSpPr>
        <p:spPr>
          <a:xfrm>
            <a:off x="415600" y="420200"/>
            <a:ext cx="3637200" cy="7636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1"/>
              </a:buClr>
              <a:buSzPts val="2800"/>
              <a:buFont typeface="Montserrat Medium"/>
              <a:buNone/>
              <a:defRPr>
                <a:solidFill>
                  <a:schemeClr val="lt1"/>
                </a:solidFill>
                <a:latin typeface="Montserrat Medium"/>
                <a:ea typeface="Montserrat Medium"/>
                <a:cs typeface="Montserrat Medium"/>
                <a:sym typeface="Montserrat Medium"/>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4" name="Google Shape;24;p5"/>
          <p:cNvSpPr txBox="1">
            <a:spLocks noGrp="1"/>
          </p:cNvSpPr>
          <p:nvPr>
            <p:ph type="body" idx="1"/>
          </p:nvPr>
        </p:nvSpPr>
        <p:spPr>
          <a:xfrm>
            <a:off x="415600" y="1773033"/>
            <a:ext cx="11360800" cy="4555200"/>
          </a:xfrm>
          <a:prstGeom prst="rect">
            <a:avLst/>
          </a:prstGeom>
        </p:spPr>
        <p:txBody>
          <a:bodyPr spcFirstLastPara="1" wrap="square" lIns="91425" tIns="91425" rIns="91425" bIns="91425" anchor="t" anchorCtr="0">
            <a:normAutofit/>
          </a:bodyPr>
          <a:lstStyle>
            <a:lvl1pPr marL="609585" lvl="0" indent="-457189" rtl="0">
              <a:spcBef>
                <a:spcPts val="0"/>
              </a:spcBef>
              <a:spcAft>
                <a:spcPts val="0"/>
              </a:spcAft>
              <a:buClr>
                <a:srgbClr val="44546A"/>
              </a:buClr>
              <a:buSzPts val="1800"/>
              <a:buFont typeface="Montserrat Medium"/>
              <a:buChar char="●"/>
              <a:defRPr>
                <a:solidFill>
                  <a:srgbClr val="44546A"/>
                </a:solidFill>
                <a:latin typeface="Montserrat Medium"/>
                <a:ea typeface="Montserrat Medium"/>
                <a:cs typeface="Montserrat Medium"/>
                <a:sym typeface="Montserrat Medium"/>
              </a:defRPr>
            </a:lvl1pPr>
            <a:lvl2pPr marL="1219170" lvl="1"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2pPr>
            <a:lvl3pPr marL="1828754" lvl="2"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3pPr>
            <a:lvl4pPr marL="2438339" lvl="3"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4pPr>
            <a:lvl5pPr marL="3047924" lvl="4"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5pPr>
            <a:lvl6pPr marL="3657509" lvl="5"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6pPr>
            <a:lvl7pPr marL="4267093" lvl="6"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7pPr>
            <a:lvl8pPr marL="4876678" lvl="7"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8pPr>
            <a:lvl9pPr marL="5486263" lvl="8"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9pPr>
          </a:lstStyle>
          <a:p>
            <a:endParaRPr/>
          </a:p>
        </p:txBody>
      </p:sp>
      <p:sp>
        <p:nvSpPr>
          <p:cNvPr id="25" name="Google Shape;25;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
        <p:nvSpPr>
          <p:cNvPr id="26" name="Google Shape;26;p5"/>
          <p:cNvSpPr txBox="1">
            <a:spLocks noGrp="1"/>
          </p:cNvSpPr>
          <p:nvPr>
            <p:ph type="title" idx="2"/>
          </p:nvPr>
        </p:nvSpPr>
        <p:spPr>
          <a:xfrm>
            <a:off x="3848600" y="420200"/>
            <a:ext cx="8179600" cy="7636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FBB83A"/>
              </a:buClr>
              <a:buSzPts val="2800"/>
              <a:buFont typeface="Montserrat Medium"/>
              <a:buNone/>
              <a:defRPr>
                <a:solidFill>
                  <a:srgbClr val="FBB83A"/>
                </a:solidFill>
                <a:latin typeface="Montserrat Medium"/>
                <a:ea typeface="Montserrat Medium"/>
                <a:cs typeface="Montserrat Medium"/>
                <a:sym typeface="Montserrat Medium"/>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43044375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Overview" preserve="1">
  <p:cSld name="Overview">
    <p:spTree>
      <p:nvGrpSpPr>
        <p:cNvPr id="1" name="Shape 27"/>
        <p:cNvGrpSpPr/>
        <p:nvPr/>
      </p:nvGrpSpPr>
      <p:grpSpPr>
        <a:xfrm>
          <a:off x="0" y="0"/>
          <a:ext cx="0" cy="0"/>
          <a:chOff x="0" y="0"/>
          <a:chExt cx="0" cy="0"/>
        </a:xfrm>
      </p:grpSpPr>
      <p:sp>
        <p:nvSpPr>
          <p:cNvPr id="28" name="Google Shape;28;p6"/>
          <p:cNvSpPr txBox="1">
            <a:spLocks noGrp="1"/>
          </p:cNvSpPr>
          <p:nvPr>
            <p:ph type="body" idx="1"/>
          </p:nvPr>
        </p:nvSpPr>
        <p:spPr>
          <a:xfrm>
            <a:off x="4422731" y="2544151"/>
            <a:ext cx="7499200" cy="2684800"/>
          </a:xfrm>
          <a:prstGeom prst="rect">
            <a:avLst/>
          </a:prstGeom>
        </p:spPr>
        <p:txBody>
          <a:bodyPr spcFirstLastPara="1" wrap="square" lIns="91425" tIns="91425" rIns="91425" bIns="91425" anchor="t" anchorCtr="0">
            <a:normAutofit/>
          </a:bodyPr>
          <a:lstStyle>
            <a:lvl1pPr marL="609585" lvl="0" indent="-457189" rtl="0">
              <a:spcBef>
                <a:spcPts val="0"/>
              </a:spcBef>
              <a:spcAft>
                <a:spcPts val="0"/>
              </a:spcAft>
              <a:buClr>
                <a:srgbClr val="44546A"/>
              </a:buClr>
              <a:buSzPts val="1800"/>
              <a:buFont typeface="Montserrat Medium"/>
              <a:buChar char="●"/>
              <a:defRPr>
                <a:solidFill>
                  <a:srgbClr val="44546A"/>
                </a:solidFill>
                <a:latin typeface="Montserrat Medium"/>
                <a:ea typeface="Montserrat Medium"/>
                <a:cs typeface="Montserrat Medium"/>
                <a:sym typeface="Montserrat Medium"/>
              </a:defRPr>
            </a:lvl1pPr>
            <a:lvl2pPr marL="1219170" lvl="1"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2pPr>
            <a:lvl3pPr marL="1828754" lvl="2"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3pPr>
            <a:lvl4pPr marL="2438339" lvl="3"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4pPr>
            <a:lvl5pPr marL="3047924" lvl="4"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5pPr>
            <a:lvl6pPr marL="3657509" lvl="5"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6pPr>
            <a:lvl7pPr marL="4267093" lvl="6"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7pPr>
            <a:lvl8pPr marL="4876678" lvl="7"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8pPr>
            <a:lvl9pPr marL="5486263" lvl="8"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9pPr>
          </a:lstStyle>
          <a:p>
            <a:endParaRPr/>
          </a:p>
        </p:txBody>
      </p:sp>
      <p:sp>
        <p:nvSpPr>
          <p:cNvPr id="29" name="Google Shape;29;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
        <p:nvSpPr>
          <p:cNvPr id="30" name="Google Shape;30;p6"/>
          <p:cNvSpPr txBox="1">
            <a:spLocks noGrp="1"/>
          </p:cNvSpPr>
          <p:nvPr>
            <p:ph type="title"/>
          </p:nvPr>
        </p:nvSpPr>
        <p:spPr>
          <a:xfrm>
            <a:off x="4338331" y="1071917"/>
            <a:ext cx="7668000" cy="7636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FBB83A"/>
              </a:buClr>
              <a:buSzPts val="3600"/>
              <a:buFont typeface="Montserrat Medium"/>
              <a:buNone/>
              <a:defRPr sz="4800">
                <a:solidFill>
                  <a:srgbClr val="FBB83A"/>
                </a:solidFill>
                <a:latin typeface="Montserrat Medium"/>
                <a:ea typeface="Montserrat Medium"/>
                <a:cs typeface="Montserrat Medium"/>
                <a:sym typeface="Montserrat Medium"/>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1" name="Google Shape;31;p6"/>
          <p:cNvSpPr>
            <a:spLocks noGrp="1"/>
          </p:cNvSpPr>
          <p:nvPr>
            <p:ph type="pic" idx="2"/>
          </p:nvPr>
        </p:nvSpPr>
        <p:spPr>
          <a:xfrm>
            <a:off x="-16900" y="0"/>
            <a:ext cx="4069600" cy="6874800"/>
          </a:xfrm>
          <a:prstGeom prst="rect">
            <a:avLst/>
          </a:prstGeom>
          <a:noFill/>
          <a:ln>
            <a:noFill/>
          </a:ln>
        </p:spPr>
      </p:sp>
    </p:spTree>
    <p:extLst>
      <p:ext uri="{BB962C8B-B14F-4D97-AF65-F5344CB8AC3E}">
        <p14:creationId xmlns:p14="http://schemas.microsoft.com/office/powerpoint/2010/main" val="310227238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meline v2" type="blank" preserve="1">
  <p:cSld name="Timeline v2">
    <p:spTree>
      <p:nvGrpSpPr>
        <p:cNvPr id="1" name="Shape 32"/>
        <p:cNvGrpSpPr/>
        <p:nvPr/>
      </p:nvGrpSpPr>
      <p:grpSpPr>
        <a:xfrm>
          <a:off x="0" y="0"/>
          <a:ext cx="0" cy="0"/>
          <a:chOff x="0" y="0"/>
          <a:chExt cx="0" cy="0"/>
        </a:xfrm>
      </p:grpSpPr>
      <p:sp>
        <p:nvSpPr>
          <p:cNvPr id="33" name="Google Shape;33;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
        <p:nvSpPr>
          <p:cNvPr id="34" name="Google Shape;34;p7"/>
          <p:cNvSpPr/>
          <p:nvPr/>
        </p:nvSpPr>
        <p:spPr>
          <a:xfrm>
            <a:off x="734000" y="2973000"/>
            <a:ext cx="2144800" cy="912000"/>
          </a:xfrm>
          <a:prstGeom prst="parallelogram">
            <a:avLst>
              <a:gd name="adj" fmla="val 25000"/>
            </a:avLst>
          </a:prstGeom>
          <a:solidFill>
            <a:srgbClr val="0C70C8"/>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5" name="Google Shape;35;p7"/>
          <p:cNvSpPr/>
          <p:nvPr/>
        </p:nvSpPr>
        <p:spPr>
          <a:xfrm>
            <a:off x="2878800" y="2973000"/>
            <a:ext cx="2144800" cy="912000"/>
          </a:xfrm>
          <a:prstGeom prst="parallelogram">
            <a:avLst>
              <a:gd name="adj" fmla="val 25000"/>
            </a:avLst>
          </a:prstGeom>
          <a:solidFill>
            <a:srgbClr val="020A78"/>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6" name="Google Shape;36;p7"/>
          <p:cNvSpPr/>
          <p:nvPr/>
        </p:nvSpPr>
        <p:spPr>
          <a:xfrm>
            <a:off x="5023600" y="2973000"/>
            <a:ext cx="2144800" cy="912000"/>
          </a:xfrm>
          <a:prstGeom prst="parallelogram">
            <a:avLst>
              <a:gd name="adj" fmla="val 25000"/>
            </a:avLst>
          </a:prstGeom>
          <a:solidFill>
            <a:srgbClr val="44546A"/>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7"/>
          <p:cNvSpPr/>
          <p:nvPr/>
        </p:nvSpPr>
        <p:spPr>
          <a:xfrm>
            <a:off x="7168400" y="2973000"/>
            <a:ext cx="2144800" cy="912000"/>
          </a:xfrm>
          <a:prstGeom prst="parallelogram">
            <a:avLst>
              <a:gd name="adj" fmla="val 25000"/>
            </a:avLst>
          </a:prstGeom>
          <a:solidFill>
            <a:srgbClr val="0C70C8"/>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8" name="Google Shape;38;p7"/>
          <p:cNvSpPr/>
          <p:nvPr/>
        </p:nvSpPr>
        <p:spPr>
          <a:xfrm>
            <a:off x="9313200" y="2973000"/>
            <a:ext cx="2144800" cy="912000"/>
          </a:xfrm>
          <a:prstGeom prst="parallelogram">
            <a:avLst>
              <a:gd name="adj" fmla="val 25000"/>
            </a:avLst>
          </a:prstGeom>
          <a:solidFill>
            <a:srgbClr val="020A78"/>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cxnSp>
        <p:nvCxnSpPr>
          <p:cNvPr id="39" name="Google Shape;39;p7"/>
          <p:cNvCxnSpPr/>
          <p:nvPr/>
        </p:nvCxnSpPr>
        <p:spPr>
          <a:xfrm rot="10800000" flipH="1">
            <a:off x="1806833" y="2313433"/>
            <a:ext cx="16800" cy="624800"/>
          </a:xfrm>
          <a:prstGeom prst="straightConnector1">
            <a:avLst/>
          </a:prstGeom>
          <a:noFill/>
          <a:ln w="28575" cap="flat" cmpd="sng">
            <a:solidFill>
              <a:srgbClr val="FBB83A"/>
            </a:solidFill>
            <a:prstDash val="dash"/>
            <a:round/>
            <a:headEnd type="none" w="med" len="med"/>
            <a:tailEnd type="oval" w="med" len="med"/>
          </a:ln>
        </p:spPr>
      </p:cxnSp>
      <p:cxnSp>
        <p:nvCxnSpPr>
          <p:cNvPr id="40" name="Google Shape;40;p7"/>
          <p:cNvCxnSpPr/>
          <p:nvPr/>
        </p:nvCxnSpPr>
        <p:spPr>
          <a:xfrm rot="10800000" flipH="1">
            <a:off x="6087600" y="2313433"/>
            <a:ext cx="16800" cy="624800"/>
          </a:xfrm>
          <a:prstGeom prst="straightConnector1">
            <a:avLst/>
          </a:prstGeom>
          <a:noFill/>
          <a:ln w="28575" cap="flat" cmpd="sng">
            <a:solidFill>
              <a:srgbClr val="FBB83A"/>
            </a:solidFill>
            <a:prstDash val="dash"/>
            <a:round/>
            <a:headEnd type="none" w="med" len="med"/>
            <a:tailEnd type="oval" w="med" len="med"/>
          </a:ln>
        </p:spPr>
      </p:cxnSp>
      <p:cxnSp>
        <p:nvCxnSpPr>
          <p:cNvPr id="41" name="Google Shape;41;p7"/>
          <p:cNvCxnSpPr/>
          <p:nvPr/>
        </p:nvCxnSpPr>
        <p:spPr>
          <a:xfrm rot="10800000" flipH="1">
            <a:off x="10368367" y="2348200"/>
            <a:ext cx="16800" cy="624800"/>
          </a:xfrm>
          <a:prstGeom prst="straightConnector1">
            <a:avLst/>
          </a:prstGeom>
          <a:noFill/>
          <a:ln w="28575" cap="flat" cmpd="sng">
            <a:solidFill>
              <a:srgbClr val="FBB83A"/>
            </a:solidFill>
            <a:prstDash val="dash"/>
            <a:round/>
            <a:headEnd type="none" w="med" len="med"/>
            <a:tailEnd type="oval" w="med" len="med"/>
          </a:ln>
        </p:spPr>
      </p:cxnSp>
      <p:cxnSp>
        <p:nvCxnSpPr>
          <p:cNvPr id="42" name="Google Shape;42;p7"/>
          <p:cNvCxnSpPr/>
          <p:nvPr/>
        </p:nvCxnSpPr>
        <p:spPr>
          <a:xfrm flipH="1">
            <a:off x="3816400" y="3885000"/>
            <a:ext cx="6000" cy="674400"/>
          </a:xfrm>
          <a:prstGeom prst="straightConnector1">
            <a:avLst/>
          </a:prstGeom>
          <a:noFill/>
          <a:ln w="28575" cap="flat" cmpd="sng">
            <a:solidFill>
              <a:srgbClr val="FBB83A"/>
            </a:solidFill>
            <a:prstDash val="dash"/>
            <a:round/>
            <a:headEnd type="none" w="med" len="med"/>
            <a:tailEnd type="oval" w="med" len="med"/>
          </a:ln>
        </p:spPr>
      </p:cxnSp>
      <p:cxnSp>
        <p:nvCxnSpPr>
          <p:cNvPr id="43" name="Google Shape;43;p7"/>
          <p:cNvCxnSpPr/>
          <p:nvPr/>
        </p:nvCxnSpPr>
        <p:spPr>
          <a:xfrm flipH="1">
            <a:off x="8237800" y="3885000"/>
            <a:ext cx="6000" cy="674400"/>
          </a:xfrm>
          <a:prstGeom prst="straightConnector1">
            <a:avLst/>
          </a:prstGeom>
          <a:noFill/>
          <a:ln w="28575" cap="flat" cmpd="sng">
            <a:solidFill>
              <a:srgbClr val="FBB83A"/>
            </a:solidFill>
            <a:prstDash val="dash"/>
            <a:round/>
            <a:headEnd type="none" w="med" len="med"/>
            <a:tailEnd type="oval" w="med" len="med"/>
          </a:ln>
        </p:spPr>
      </p:cxnSp>
    </p:spTree>
    <p:extLst>
      <p:ext uri="{BB962C8B-B14F-4D97-AF65-F5344CB8AC3E}">
        <p14:creationId xmlns:p14="http://schemas.microsoft.com/office/powerpoint/2010/main" val="16219571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meline v1" preserve="1">
  <p:cSld name="Timeline v1">
    <p:spTree>
      <p:nvGrpSpPr>
        <p:cNvPr id="1" name="Shape 44"/>
        <p:cNvGrpSpPr/>
        <p:nvPr/>
      </p:nvGrpSpPr>
      <p:grpSpPr>
        <a:xfrm>
          <a:off x="0" y="0"/>
          <a:ext cx="0" cy="0"/>
          <a:chOff x="0" y="0"/>
          <a:chExt cx="0" cy="0"/>
        </a:xfrm>
      </p:grpSpPr>
      <p:sp>
        <p:nvSpPr>
          <p:cNvPr id="45" name="Google Shape;45;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
        <p:nvSpPr>
          <p:cNvPr id="46" name="Google Shape;46;p8"/>
          <p:cNvSpPr/>
          <p:nvPr/>
        </p:nvSpPr>
        <p:spPr>
          <a:xfrm>
            <a:off x="494600" y="2982800"/>
            <a:ext cx="2713200" cy="912000"/>
          </a:xfrm>
          <a:prstGeom prst="parallelogram">
            <a:avLst>
              <a:gd name="adj" fmla="val 0"/>
            </a:avLst>
          </a:prstGeom>
          <a:solidFill>
            <a:srgbClr val="0C70C8"/>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7" name="Google Shape;47;p8"/>
          <p:cNvSpPr/>
          <p:nvPr/>
        </p:nvSpPr>
        <p:spPr>
          <a:xfrm>
            <a:off x="3324468" y="2982800"/>
            <a:ext cx="2713200" cy="912000"/>
          </a:xfrm>
          <a:prstGeom prst="parallelogram">
            <a:avLst>
              <a:gd name="adj" fmla="val 0"/>
            </a:avLst>
          </a:prstGeom>
          <a:solidFill>
            <a:srgbClr val="020A78"/>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8" name="Google Shape;48;p8"/>
          <p:cNvSpPr/>
          <p:nvPr/>
        </p:nvSpPr>
        <p:spPr>
          <a:xfrm>
            <a:off x="6154336" y="2982800"/>
            <a:ext cx="2713200" cy="912000"/>
          </a:xfrm>
          <a:prstGeom prst="parallelogram">
            <a:avLst>
              <a:gd name="adj" fmla="val 0"/>
            </a:avLst>
          </a:prstGeom>
          <a:solidFill>
            <a:srgbClr val="FBB83A"/>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9" name="Google Shape;49;p8"/>
          <p:cNvSpPr/>
          <p:nvPr/>
        </p:nvSpPr>
        <p:spPr>
          <a:xfrm>
            <a:off x="8984204" y="2982800"/>
            <a:ext cx="2713200" cy="912000"/>
          </a:xfrm>
          <a:prstGeom prst="parallelogram">
            <a:avLst>
              <a:gd name="adj" fmla="val 0"/>
            </a:avLst>
          </a:prstGeom>
          <a:solidFill>
            <a:srgbClr val="44546A"/>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cxnSp>
        <p:nvCxnSpPr>
          <p:cNvPr id="50" name="Google Shape;50;p8"/>
          <p:cNvCxnSpPr/>
          <p:nvPr/>
        </p:nvCxnSpPr>
        <p:spPr>
          <a:xfrm rot="10800000">
            <a:off x="514808" y="448800"/>
            <a:ext cx="0" cy="2534000"/>
          </a:xfrm>
          <a:prstGeom prst="straightConnector1">
            <a:avLst/>
          </a:prstGeom>
          <a:noFill/>
          <a:ln w="19050" cap="flat" cmpd="sng">
            <a:solidFill>
              <a:srgbClr val="0C70C8"/>
            </a:solidFill>
            <a:prstDash val="solid"/>
            <a:round/>
            <a:headEnd type="none" w="med" len="med"/>
            <a:tailEnd type="oval" w="med" len="med"/>
          </a:ln>
        </p:spPr>
      </p:cxnSp>
      <p:cxnSp>
        <p:nvCxnSpPr>
          <p:cNvPr id="51" name="Google Shape;51;p8"/>
          <p:cNvCxnSpPr/>
          <p:nvPr/>
        </p:nvCxnSpPr>
        <p:spPr>
          <a:xfrm rot="10800000">
            <a:off x="6174520" y="448800"/>
            <a:ext cx="0" cy="2534000"/>
          </a:xfrm>
          <a:prstGeom prst="straightConnector1">
            <a:avLst/>
          </a:prstGeom>
          <a:noFill/>
          <a:ln w="19050" cap="flat" cmpd="sng">
            <a:solidFill>
              <a:srgbClr val="FBB83A"/>
            </a:solidFill>
            <a:prstDash val="solid"/>
            <a:round/>
            <a:headEnd type="none" w="med" len="med"/>
            <a:tailEnd type="oval" w="med" len="med"/>
          </a:ln>
        </p:spPr>
      </p:cxnSp>
      <p:cxnSp>
        <p:nvCxnSpPr>
          <p:cNvPr id="52" name="Google Shape;52;p8"/>
          <p:cNvCxnSpPr/>
          <p:nvPr/>
        </p:nvCxnSpPr>
        <p:spPr>
          <a:xfrm>
            <a:off x="3334387" y="3894800"/>
            <a:ext cx="0" cy="2514400"/>
          </a:xfrm>
          <a:prstGeom prst="straightConnector1">
            <a:avLst/>
          </a:prstGeom>
          <a:noFill/>
          <a:ln w="19050" cap="flat" cmpd="sng">
            <a:solidFill>
              <a:srgbClr val="020A78"/>
            </a:solidFill>
            <a:prstDash val="solid"/>
            <a:round/>
            <a:headEnd type="none" w="med" len="med"/>
            <a:tailEnd type="oval" w="med" len="med"/>
          </a:ln>
        </p:spPr>
      </p:cxnSp>
      <p:cxnSp>
        <p:nvCxnSpPr>
          <p:cNvPr id="53" name="Google Shape;53;p8"/>
          <p:cNvCxnSpPr/>
          <p:nvPr/>
        </p:nvCxnSpPr>
        <p:spPr>
          <a:xfrm>
            <a:off x="8994136" y="3894800"/>
            <a:ext cx="0" cy="2514400"/>
          </a:xfrm>
          <a:prstGeom prst="straightConnector1">
            <a:avLst/>
          </a:prstGeom>
          <a:noFill/>
          <a:ln w="19050" cap="flat" cmpd="sng">
            <a:solidFill>
              <a:srgbClr val="44546A"/>
            </a:solidFill>
            <a:prstDash val="solid"/>
            <a:round/>
            <a:headEnd type="none" w="med" len="med"/>
            <a:tailEnd type="oval" w="med" len="med"/>
          </a:ln>
        </p:spPr>
      </p:cxnSp>
    </p:spTree>
    <p:extLst>
      <p:ext uri="{BB962C8B-B14F-4D97-AF65-F5344CB8AC3E}">
        <p14:creationId xmlns:p14="http://schemas.microsoft.com/office/powerpoint/2010/main" val="295700400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8DE66-8334-2344-ADAB-8DEB6148110E}"/>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7236CC09-985B-7D43-8BA6-70D8F54B5DAF}"/>
              </a:ext>
            </a:extLst>
          </p:cNvPr>
          <p:cNvSpPr>
            <a:spLocks noGrp="1"/>
          </p:cNvSpPr>
          <p:nvPr>
            <p:ph type="sldNum" idx="10"/>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1077898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67043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67043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grpSp>
        <p:nvGrpSpPr>
          <p:cNvPr id="7" name="Group 6">
            <a:extLst>
              <a:ext uri="{FF2B5EF4-FFF2-40B4-BE49-F238E27FC236}">
                <a16:creationId xmlns:a16="http://schemas.microsoft.com/office/drawing/2014/main" id="{CED6B2FE-01F0-D031-A25D-AE8A8A41441F}"/>
              </a:ext>
            </a:extLst>
          </p:cNvPr>
          <p:cNvGrpSpPr/>
          <p:nvPr userDrawn="1"/>
        </p:nvGrpSpPr>
        <p:grpSpPr>
          <a:xfrm>
            <a:off x="7702087" y="0"/>
            <a:ext cx="4489913" cy="6864955"/>
            <a:chOff x="7702087" y="0"/>
            <a:chExt cx="4489913" cy="6864955"/>
          </a:xfrm>
        </p:grpSpPr>
        <p:pic>
          <p:nvPicPr>
            <p:cNvPr id="2" name="Google Shape;54;p13">
              <a:extLst>
                <a:ext uri="{FF2B5EF4-FFF2-40B4-BE49-F238E27FC236}">
                  <a16:creationId xmlns:a16="http://schemas.microsoft.com/office/drawing/2014/main" id="{8E298BD6-02F9-416A-BFDB-A9A8394EC78C}"/>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7702087" y="0"/>
              <a:ext cx="4489913" cy="6858000"/>
            </a:xfrm>
            <a:prstGeom prst="rect">
              <a:avLst/>
            </a:prstGeom>
            <a:noFill/>
            <a:ln>
              <a:noFill/>
            </a:ln>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7702087" y="6955"/>
              <a:ext cx="4489913" cy="6858000"/>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Slide Number Placeholder 5">
            <a:extLst>
              <a:ext uri="{FF2B5EF4-FFF2-40B4-BE49-F238E27FC236}">
                <a16:creationId xmlns:a16="http://schemas.microsoft.com/office/drawing/2014/main" id="{BD8CD98B-1151-0A20-2E4F-1195300BD409}"/>
              </a:ext>
            </a:extLst>
          </p:cNvPr>
          <p:cNvSpPr>
            <a:spLocks noGrp="1"/>
          </p:cNvSpPr>
          <p:nvPr>
            <p:ph type="sldNum" sz="quarter" idx="12"/>
          </p:nvPr>
        </p:nvSpPr>
        <p:spPr>
          <a:xfrm>
            <a:off x="368793" y="6365726"/>
            <a:ext cx="481614" cy="365125"/>
          </a:xfrm>
          <a:noFill/>
        </p:spPr>
        <p:txBody>
          <a:bodyPr/>
          <a:lstStyle>
            <a:lvl1pPr algn="l">
              <a:defRPr sz="1000" b="0" i="0">
                <a:solidFill>
                  <a:schemeClr val="tx1"/>
                </a:solidFill>
                <a:latin typeface="Montserrat Medium" pitchFamily="2" charset="77"/>
              </a:defRPr>
            </a:lvl1pPr>
          </a:lstStyle>
          <a:p>
            <a:fld id="{1AF6F2DA-B01E-0F4A-9C3D-CC5E8B20FA62}" type="slidenum">
              <a:rPr lang="en-US" smtClean="0"/>
              <a:pPr/>
              <a:t>‹#›</a:t>
            </a:fld>
            <a:endParaRPr lang="en-US"/>
          </a:p>
        </p:txBody>
      </p:sp>
      <p:pic>
        <p:nvPicPr>
          <p:cNvPr id="10" name="Picture 9">
            <a:extLst>
              <a:ext uri="{FF2B5EF4-FFF2-40B4-BE49-F238E27FC236}">
                <a16:creationId xmlns:a16="http://schemas.microsoft.com/office/drawing/2014/main" id="{5037331A-51AB-406A-9E00-0B78A059B348}"/>
              </a:ext>
            </a:extLst>
          </p:cNvPr>
          <p:cNvPicPr>
            <a:picLocks noChangeAspect="1"/>
          </p:cNvPicPr>
          <p:nvPr userDrawn="1"/>
        </p:nvPicPr>
        <p:blipFill>
          <a:blip r:embed="rId3"/>
          <a:srcRect/>
          <a:stretch/>
        </p:blipFill>
        <p:spPr>
          <a:xfrm>
            <a:off x="9468385" y="3103407"/>
            <a:ext cx="2354822" cy="3351095"/>
          </a:xfrm>
          <a:prstGeom prst="rect">
            <a:avLst/>
          </a:prstGeom>
        </p:spPr>
      </p:pic>
    </p:spTree>
    <p:extLst>
      <p:ext uri="{BB962C8B-B14F-4D97-AF65-F5344CB8AC3E}">
        <p14:creationId xmlns:p14="http://schemas.microsoft.com/office/powerpoint/2010/main" val="3074645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5174150" y="2011680"/>
            <a:ext cx="675296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5174150" y="1092416"/>
            <a:ext cx="675296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grpSp>
        <p:nvGrpSpPr>
          <p:cNvPr id="7" name="Group 6">
            <a:extLst>
              <a:ext uri="{FF2B5EF4-FFF2-40B4-BE49-F238E27FC236}">
                <a16:creationId xmlns:a16="http://schemas.microsoft.com/office/drawing/2014/main" id="{CED6B2FE-01F0-D031-A25D-AE8A8A41441F}"/>
              </a:ext>
            </a:extLst>
          </p:cNvPr>
          <p:cNvGrpSpPr/>
          <p:nvPr userDrawn="1"/>
        </p:nvGrpSpPr>
        <p:grpSpPr>
          <a:xfrm flipH="1">
            <a:off x="0" y="0"/>
            <a:ext cx="4489913" cy="6864955"/>
            <a:chOff x="7702087" y="0"/>
            <a:chExt cx="4489913" cy="6864955"/>
          </a:xfrm>
        </p:grpSpPr>
        <p:pic>
          <p:nvPicPr>
            <p:cNvPr id="2" name="Google Shape;54;p13">
              <a:extLst>
                <a:ext uri="{FF2B5EF4-FFF2-40B4-BE49-F238E27FC236}">
                  <a16:creationId xmlns:a16="http://schemas.microsoft.com/office/drawing/2014/main" id="{8E298BD6-02F9-416A-BFDB-A9A8394EC78C}"/>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7702087" y="0"/>
              <a:ext cx="4489913" cy="6858000"/>
            </a:xfrm>
            <a:prstGeom prst="rect">
              <a:avLst/>
            </a:prstGeom>
            <a:noFill/>
            <a:ln>
              <a:noFill/>
            </a:ln>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7702087" y="6955"/>
              <a:ext cx="4489913" cy="6858000"/>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tx1"/>
                </a:solidFill>
              </a:defRPr>
            </a:lvl1pPr>
          </a:lstStyle>
          <a:p>
            <a:fld id="{1AF6F2DA-B01E-0F4A-9C3D-CC5E8B20FA62}" type="slidenum">
              <a:rPr lang="en-US" smtClean="0"/>
              <a:pPr/>
              <a:t>‹#›</a:t>
            </a:fld>
            <a:endParaRPr lang="en-US"/>
          </a:p>
        </p:txBody>
      </p:sp>
      <p:sp>
        <p:nvSpPr>
          <p:cNvPr id="8" name="Google Shape;122;p18">
            <a:extLst>
              <a:ext uri="{FF2B5EF4-FFF2-40B4-BE49-F238E27FC236}">
                <a16:creationId xmlns:a16="http://schemas.microsoft.com/office/drawing/2014/main" id="{25048A7C-FDC2-FDD3-0F23-32D99873E1B6}"/>
              </a:ext>
            </a:extLst>
          </p:cNvPr>
          <p:cNvSpPr/>
          <p:nvPr userDrawn="1"/>
        </p:nvSpPr>
        <p:spPr>
          <a:xfrm>
            <a:off x="74" y="-9728"/>
            <a:ext cx="4489839" cy="644893"/>
          </a:xfrm>
          <a:prstGeom prst="rect">
            <a:avLst/>
          </a:prstGeom>
          <a:solidFill>
            <a:srgbClr val="0C70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90" y="150075"/>
            <a:ext cx="4225024" cy="344737"/>
          </a:xfrm>
        </p:spPr>
        <p:txBody>
          <a:bodyPr>
            <a:normAutofit/>
          </a:bodyPr>
          <a:lstStyle>
            <a:lvl1pPr>
              <a:defRPr sz="1400">
                <a:solidFill>
                  <a:schemeClr val="bg1"/>
                </a:solidFill>
              </a:defRPr>
            </a:lvl1pPr>
          </a:lstStyle>
          <a:p>
            <a:r>
              <a:rPr lang="en-US"/>
              <a:t>Click to edit Master title style</a:t>
            </a:r>
          </a:p>
        </p:txBody>
      </p:sp>
      <p:pic>
        <p:nvPicPr>
          <p:cNvPr id="12" name="Picture 11">
            <a:extLst>
              <a:ext uri="{FF2B5EF4-FFF2-40B4-BE49-F238E27FC236}">
                <a16:creationId xmlns:a16="http://schemas.microsoft.com/office/drawing/2014/main" id="{2A43EF09-75DE-42E3-BB96-172A966462B3}"/>
              </a:ext>
            </a:extLst>
          </p:cNvPr>
          <p:cNvPicPr>
            <a:picLocks noChangeAspect="1"/>
          </p:cNvPicPr>
          <p:nvPr userDrawn="1"/>
        </p:nvPicPr>
        <p:blipFill>
          <a:blip r:embed="rId3"/>
          <a:srcRect/>
          <a:stretch/>
        </p:blipFill>
        <p:spPr>
          <a:xfrm>
            <a:off x="120199" y="3280961"/>
            <a:ext cx="2354822" cy="3351095"/>
          </a:xfrm>
          <a:prstGeom prst="rect">
            <a:avLst/>
          </a:prstGeom>
        </p:spPr>
      </p:pic>
    </p:spTree>
    <p:extLst>
      <p:ext uri="{BB962C8B-B14F-4D97-AF65-F5344CB8AC3E}">
        <p14:creationId xmlns:p14="http://schemas.microsoft.com/office/powerpoint/2010/main" val="2819449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5174150" y="2011680"/>
            <a:ext cx="675296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5174150" y="1092416"/>
            <a:ext cx="675296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grpSp>
        <p:nvGrpSpPr>
          <p:cNvPr id="7" name="Group 6">
            <a:extLst>
              <a:ext uri="{FF2B5EF4-FFF2-40B4-BE49-F238E27FC236}">
                <a16:creationId xmlns:a16="http://schemas.microsoft.com/office/drawing/2014/main" id="{CED6B2FE-01F0-D031-A25D-AE8A8A41441F}"/>
              </a:ext>
            </a:extLst>
          </p:cNvPr>
          <p:cNvGrpSpPr/>
          <p:nvPr userDrawn="1"/>
        </p:nvGrpSpPr>
        <p:grpSpPr>
          <a:xfrm flipH="1">
            <a:off x="0" y="0"/>
            <a:ext cx="4489913" cy="6864955"/>
            <a:chOff x="7702087" y="0"/>
            <a:chExt cx="4489913" cy="6864955"/>
          </a:xfrm>
        </p:grpSpPr>
        <p:pic>
          <p:nvPicPr>
            <p:cNvPr id="2" name="Google Shape;54;p13">
              <a:extLst>
                <a:ext uri="{FF2B5EF4-FFF2-40B4-BE49-F238E27FC236}">
                  <a16:creationId xmlns:a16="http://schemas.microsoft.com/office/drawing/2014/main" id="{8E298BD6-02F9-416A-BFDB-A9A8394EC78C}"/>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7702087" y="0"/>
              <a:ext cx="4489913" cy="6858000"/>
            </a:xfrm>
            <a:prstGeom prst="rect">
              <a:avLst/>
            </a:prstGeom>
            <a:noFill/>
            <a:ln>
              <a:noFill/>
            </a:ln>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7702087" y="6955"/>
              <a:ext cx="4489913" cy="6858000"/>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tx1"/>
                </a:solidFill>
              </a:defRPr>
            </a:lvl1pPr>
          </a:lstStyle>
          <a:p>
            <a:fld id="{1AF6F2DA-B01E-0F4A-9C3D-CC5E8B20FA62}" type="slidenum">
              <a:rPr lang="en-US" smtClean="0"/>
              <a:pPr/>
              <a:t>‹#›</a:t>
            </a:fld>
            <a:endParaRPr lang="en-US"/>
          </a:p>
        </p:txBody>
      </p:sp>
      <p:pic>
        <p:nvPicPr>
          <p:cNvPr id="9" name="Picture 8">
            <a:extLst>
              <a:ext uri="{FF2B5EF4-FFF2-40B4-BE49-F238E27FC236}">
                <a16:creationId xmlns:a16="http://schemas.microsoft.com/office/drawing/2014/main" id="{A9ACDAA2-C656-4E93-B66E-AB094FAD6F78}"/>
              </a:ext>
            </a:extLst>
          </p:cNvPr>
          <p:cNvPicPr>
            <a:picLocks noChangeAspect="1"/>
          </p:cNvPicPr>
          <p:nvPr userDrawn="1"/>
        </p:nvPicPr>
        <p:blipFill>
          <a:blip r:embed="rId3"/>
          <a:srcRect/>
          <a:stretch/>
        </p:blipFill>
        <p:spPr>
          <a:xfrm>
            <a:off x="120199" y="3280961"/>
            <a:ext cx="2354822" cy="3351095"/>
          </a:xfrm>
          <a:prstGeom prst="rect">
            <a:avLst/>
          </a:prstGeom>
        </p:spPr>
      </p:pic>
    </p:spTree>
    <p:extLst>
      <p:ext uri="{BB962C8B-B14F-4D97-AF65-F5344CB8AC3E}">
        <p14:creationId xmlns:p14="http://schemas.microsoft.com/office/powerpoint/2010/main" val="1816909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67043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67043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grpSp>
        <p:nvGrpSpPr>
          <p:cNvPr id="13" name="Group 12">
            <a:extLst>
              <a:ext uri="{FF2B5EF4-FFF2-40B4-BE49-F238E27FC236}">
                <a16:creationId xmlns:a16="http://schemas.microsoft.com/office/drawing/2014/main" id="{2D8BA504-6F85-1486-1275-75C693D8FEEE}"/>
              </a:ext>
            </a:extLst>
          </p:cNvPr>
          <p:cNvGrpSpPr/>
          <p:nvPr userDrawn="1"/>
        </p:nvGrpSpPr>
        <p:grpSpPr>
          <a:xfrm>
            <a:off x="7702086" y="6955"/>
            <a:ext cx="4489914" cy="6877241"/>
            <a:chOff x="7702086" y="6955"/>
            <a:chExt cx="4489914" cy="6877241"/>
          </a:xfrm>
        </p:grpSpPr>
        <p:pic>
          <p:nvPicPr>
            <p:cNvPr id="10" name="Google Shape;110;p17">
              <a:extLst>
                <a:ext uri="{FF2B5EF4-FFF2-40B4-BE49-F238E27FC236}">
                  <a16:creationId xmlns:a16="http://schemas.microsoft.com/office/drawing/2014/main" id="{4F3A0320-5EBF-37FC-C143-CC77F0099CEC}"/>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t="-86"/>
            <a:stretch/>
          </p:blipFill>
          <p:spPr>
            <a:xfrm>
              <a:off x="7702086" y="6955"/>
              <a:ext cx="4489914" cy="6851045"/>
            </a:xfrm>
            <a:prstGeom prst="rect">
              <a:avLst/>
            </a:prstGeom>
            <a:noFill/>
            <a:ln>
              <a:noFill/>
            </a:ln>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7702087" y="6955"/>
              <a:ext cx="4489913" cy="6877241"/>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 name="Slide Number Placeholder 5">
            <a:extLst>
              <a:ext uri="{FF2B5EF4-FFF2-40B4-BE49-F238E27FC236}">
                <a16:creationId xmlns:a16="http://schemas.microsoft.com/office/drawing/2014/main" id="{E72DD422-8FB9-3004-C384-3B64C2426947}"/>
              </a:ext>
            </a:extLst>
          </p:cNvPr>
          <p:cNvSpPr>
            <a:spLocks noGrp="1"/>
          </p:cNvSpPr>
          <p:nvPr>
            <p:ph type="sldNum" sz="quarter" idx="12"/>
          </p:nvPr>
        </p:nvSpPr>
        <p:spPr>
          <a:xfrm>
            <a:off x="368793" y="6365726"/>
            <a:ext cx="481614" cy="365125"/>
          </a:xfrm>
          <a:noFill/>
        </p:spPr>
        <p:txBody>
          <a:bodyPr/>
          <a:lstStyle>
            <a:lvl1pPr algn="l">
              <a:defRPr sz="1000" b="0" i="0">
                <a:solidFill>
                  <a:schemeClr val="tx1"/>
                </a:solidFill>
                <a:latin typeface="Montserrat Medium" pitchFamily="2" charset="77"/>
              </a:defRPr>
            </a:lvl1pPr>
          </a:lstStyle>
          <a:p>
            <a:fld id="{1AF6F2DA-B01E-0F4A-9C3D-CC5E8B20FA62}" type="slidenum">
              <a:rPr lang="en-US" smtClean="0"/>
              <a:pPr/>
              <a:t>‹#›</a:t>
            </a:fld>
            <a:endParaRPr lang="en-US"/>
          </a:p>
        </p:txBody>
      </p:sp>
      <p:pic>
        <p:nvPicPr>
          <p:cNvPr id="16" name="Picture 15">
            <a:extLst>
              <a:ext uri="{FF2B5EF4-FFF2-40B4-BE49-F238E27FC236}">
                <a16:creationId xmlns:a16="http://schemas.microsoft.com/office/drawing/2014/main" id="{BE360692-33D3-420B-A218-1BAB9341A54B}"/>
              </a:ext>
            </a:extLst>
          </p:cNvPr>
          <p:cNvPicPr>
            <a:picLocks noChangeAspect="1"/>
          </p:cNvPicPr>
          <p:nvPr userDrawn="1"/>
        </p:nvPicPr>
        <p:blipFill>
          <a:blip r:embed="rId3"/>
          <a:srcRect/>
          <a:stretch/>
        </p:blipFill>
        <p:spPr>
          <a:xfrm>
            <a:off x="9681449" y="3298716"/>
            <a:ext cx="2354822" cy="3351095"/>
          </a:xfrm>
          <a:prstGeom prst="rect">
            <a:avLst/>
          </a:prstGeom>
        </p:spPr>
      </p:pic>
    </p:spTree>
    <p:extLst>
      <p:ext uri="{BB962C8B-B14F-4D97-AF65-F5344CB8AC3E}">
        <p14:creationId xmlns:p14="http://schemas.microsoft.com/office/powerpoint/2010/main" val="181434885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theme" Target="../theme/theme2.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E4B450-8DD6-B29C-48C3-A095A39265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D19F71E-D683-32C5-5A84-E85FA24642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E73BE7-D3D4-8CA5-E45E-8A0C3D7EEE5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Montserrat" pitchFamily="2" charset="77"/>
              </a:defRPr>
            </a:lvl1pPr>
          </a:lstStyle>
          <a:p>
            <a:fld id="{4AD44459-A52E-B64E-8F9A-135B0853DF33}" type="datetimeFigureOut">
              <a:rPr lang="en-US" smtClean="0"/>
              <a:pPr/>
              <a:t>3/26/2024</a:t>
            </a:fld>
            <a:endParaRPr lang="en-US"/>
          </a:p>
        </p:txBody>
      </p:sp>
      <p:sp>
        <p:nvSpPr>
          <p:cNvPr id="5" name="Footer Placeholder 4">
            <a:extLst>
              <a:ext uri="{FF2B5EF4-FFF2-40B4-BE49-F238E27FC236}">
                <a16:creationId xmlns:a16="http://schemas.microsoft.com/office/drawing/2014/main" id="{53323707-2B11-520C-9DE3-930941892D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Montserrat" pitchFamily="2" charset="77"/>
              </a:defRPr>
            </a:lvl1pPr>
          </a:lstStyle>
          <a:p>
            <a:endParaRPr lang="en-US"/>
          </a:p>
        </p:txBody>
      </p:sp>
      <p:sp>
        <p:nvSpPr>
          <p:cNvPr id="6" name="Slide Number Placeholder 5">
            <a:extLst>
              <a:ext uri="{FF2B5EF4-FFF2-40B4-BE49-F238E27FC236}">
                <a16:creationId xmlns:a16="http://schemas.microsoft.com/office/drawing/2014/main" id="{EFCC0CFC-3605-BEE6-6876-F865E8120C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Montserrat" pitchFamily="2" charset="77"/>
              </a:defRPr>
            </a:lvl1pPr>
          </a:lstStyle>
          <a:p>
            <a:fld id="{1AF6F2DA-B01E-0F4A-9C3D-CC5E8B20FA62}" type="slidenum">
              <a:rPr lang="en-US" smtClean="0"/>
              <a:pPr/>
              <a:t>‹#›</a:t>
            </a:fld>
            <a:endParaRPr lang="en-US"/>
          </a:p>
        </p:txBody>
      </p:sp>
    </p:spTree>
    <p:extLst>
      <p:ext uri="{BB962C8B-B14F-4D97-AF65-F5344CB8AC3E}">
        <p14:creationId xmlns:p14="http://schemas.microsoft.com/office/powerpoint/2010/main" val="892059178"/>
      </p:ext>
    </p:extLst>
  </p:cSld>
  <p:clrMap bg1="lt1" tx1="dk1" bg2="lt2" tx2="dk2" accent1="accent1" accent2="accent2" accent3="accent3" accent4="accent4" accent5="accent5" accent6="accent6" hlink="hlink" folHlink="folHlink"/>
  <p:sldLayoutIdLst>
    <p:sldLayoutId id="2147483656" r:id="rId1"/>
    <p:sldLayoutId id="2147483655" r:id="rId2"/>
    <p:sldLayoutId id="2147483664" r:id="rId3"/>
    <p:sldLayoutId id="2147483689" r:id="rId4"/>
    <p:sldLayoutId id="2147483680" r:id="rId5"/>
    <p:sldLayoutId id="2147483673" r:id="rId6"/>
    <p:sldLayoutId id="2147483674" r:id="rId7"/>
    <p:sldLayoutId id="2147483688" r:id="rId8"/>
    <p:sldLayoutId id="2147483681" r:id="rId9"/>
    <p:sldLayoutId id="2147483682" r:id="rId10"/>
    <p:sldLayoutId id="2147483687" r:id="rId11"/>
    <p:sldLayoutId id="2147483649" r:id="rId12"/>
    <p:sldLayoutId id="2147483650" r:id="rId13"/>
    <p:sldLayoutId id="2147483651" r:id="rId14"/>
    <p:sldLayoutId id="2147483652" r:id="rId15"/>
    <p:sldLayoutId id="2147483653" r:id="rId16"/>
    <p:sldLayoutId id="2147483654" r:id="rId17"/>
    <p:sldLayoutId id="2147483657" r:id="rId18"/>
    <p:sldLayoutId id="2147483683" r:id="rId19"/>
    <p:sldLayoutId id="2147483684" r:id="rId20"/>
    <p:sldLayoutId id="2147483685" r:id="rId21"/>
    <p:sldLayoutId id="2147483686" r:id="rId22"/>
    <p:sldLayoutId id="2147483677" r:id="rId23"/>
    <p:sldLayoutId id="2147483678" r:id="rId24"/>
    <p:sldLayoutId id="2147483663" r:id="rId25"/>
    <p:sldLayoutId id="2147483658" r:id="rId26"/>
    <p:sldLayoutId id="2147483659" r:id="rId27"/>
    <p:sldLayoutId id="2147483660" r:id="rId28"/>
    <p:sldLayoutId id="2147483661" r:id="rId29"/>
    <p:sldLayoutId id="2147483662" r:id="rId30"/>
    <p:sldLayoutId id="2147483665" r:id="rId31"/>
    <p:sldLayoutId id="2147483675" r:id="rId32"/>
    <p:sldLayoutId id="2147483676" r:id="rId33"/>
    <p:sldLayoutId id="2147483666" r:id="rId34"/>
    <p:sldLayoutId id="2147483667" r:id="rId35"/>
    <p:sldLayoutId id="2147483668" r:id="rId36"/>
    <p:sldLayoutId id="2147483669" r:id="rId37"/>
    <p:sldLayoutId id="2147483670" r:id="rId38"/>
    <p:sldLayoutId id="2147483671" r:id="rId39"/>
  </p:sldLayoutIdLst>
  <p:txStyles>
    <p:titleStyle>
      <a:lvl1pPr algn="l" defTabSz="914400" rtl="0" eaLnBrk="1" latinLnBrk="0" hangingPunct="1">
        <a:lnSpc>
          <a:spcPct val="90000"/>
        </a:lnSpc>
        <a:spcBef>
          <a:spcPct val="0"/>
        </a:spcBef>
        <a:buNone/>
        <a:defRPr sz="4400" kern="1200">
          <a:solidFill>
            <a:schemeClr val="tx1"/>
          </a:solidFill>
          <a:latin typeface="Montserrat"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076784860"/>
      </p:ext>
    </p:extLst>
  </p:cSld>
  <p:clrMap bg1="lt1" tx1="dk1" bg2="dk2" tx2="lt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8" r:id="rId6"/>
    <p:sldLayoutId id="2147483704" r:id="rId7"/>
    <p:sldLayoutId id="2147483707" r:id="rId8"/>
    <p:sldLayoutId id="2147483705" r:id="rId9"/>
    <p:sldLayoutId id="2147483706" r:id="rId10"/>
    <p:sldLayoutId id="2147483709" r:id="rId11"/>
    <p:sldLayoutId id="2147483694" r:id="rId12"/>
    <p:sldLayoutId id="2147483695" r:id="rId13"/>
    <p:sldLayoutId id="2147483696" r:id="rId14"/>
    <p:sldLayoutId id="2147483697" r:id="rId15"/>
    <p:sldLayoutId id="2147483698"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hyperlink" Target="https://padlet.com/mbock20/smart-start-child-care-february-ad-hoc-advisory-meeting-6li1bj29uzapmjlm"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12.xml"/><Relationship Id="rId5" Type="http://schemas.openxmlformats.org/officeDocument/2006/relationships/hyperlink" Target="https://oecd.illinois.gov/content/dam/soi/en/web/oecd/earlylearningcouncil/access/documents/priority-populations-updated-2021.pdf" TargetMode="External"/><Relationship Id="rId4" Type="http://schemas.openxmlformats.org/officeDocument/2006/relationships/image" Target="../media/image31.svg"/></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hyperlink" Target="https://forms.gle/3DPPyPUcPQiTgbwX9" TargetMode="External"/><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C5F76FC-1F0F-1E42-973B-E09D1F5CFFF4}"/>
              </a:ext>
            </a:extLst>
          </p:cNvPr>
          <p:cNvSpPr>
            <a:spLocks noGrp="1"/>
          </p:cNvSpPr>
          <p:nvPr>
            <p:ph type="title"/>
          </p:nvPr>
        </p:nvSpPr>
        <p:spPr>
          <a:xfrm>
            <a:off x="803187" y="1550897"/>
            <a:ext cx="11388813" cy="3519882"/>
          </a:xfrm>
        </p:spPr>
        <p:txBody>
          <a:bodyPr/>
          <a:lstStyle/>
          <a:p>
            <a:r>
              <a:rPr lang="en-US">
                <a:latin typeface="Montserrat"/>
              </a:rPr>
              <a:t>Smart Start Workforce Grants</a:t>
            </a:r>
            <a:br>
              <a:rPr lang="en-US">
                <a:latin typeface="Montserrat"/>
              </a:rPr>
            </a:br>
            <a:r>
              <a:rPr lang="en-US" sz="3600">
                <a:latin typeface="Montserrat"/>
              </a:rPr>
              <a:t>Technical Assistance Plan</a:t>
            </a:r>
          </a:p>
        </p:txBody>
      </p:sp>
      <p:sp>
        <p:nvSpPr>
          <p:cNvPr id="7" name="Text Placeholder 6">
            <a:extLst>
              <a:ext uri="{FF2B5EF4-FFF2-40B4-BE49-F238E27FC236}">
                <a16:creationId xmlns:a16="http://schemas.microsoft.com/office/drawing/2014/main" id="{D13283EC-7FA2-2D4A-8282-CB720AB4B70A}"/>
              </a:ext>
            </a:extLst>
          </p:cNvPr>
          <p:cNvSpPr>
            <a:spLocks noGrp="1"/>
          </p:cNvSpPr>
          <p:nvPr>
            <p:ph type="body" sz="quarter" idx="13"/>
          </p:nvPr>
        </p:nvSpPr>
        <p:spPr>
          <a:xfrm>
            <a:off x="803275" y="5362575"/>
            <a:ext cx="7723188" cy="1112838"/>
          </a:xfrm>
        </p:spPr>
        <p:txBody>
          <a:bodyPr vert="horz" lIns="91440" tIns="45720" rIns="91440" bIns="45720" rtlCol="0" anchor="t">
            <a:normAutofit/>
          </a:bodyPr>
          <a:lstStyle/>
          <a:p>
            <a:r>
              <a:rPr lang="en-US" sz="2000">
                <a:latin typeface="Montserrat"/>
              </a:rPr>
              <a:t>Ad Hoc Advisory Group Meeting #12</a:t>
            </a:r>
            <a:endParaRPr lang="en-US"/>
          </a:p>
          <a:p>
            <a:r>
              <a:rPr lang="en-US" sz="2000">
                <a:latin typeface="Montserrat"/>
              </a:rPr>
              <a:t>February 2, 2024</a:t>
            </a:r>
            <a:endParaRPr lang="en-US"/>
          </a:p>
        </p:txBody>
      </p:sp>
    </p:spTree>
    <p:extLst>
      <p:ext uri="{BB962C8B-B14F-4D97-AF65-F5344CB8AC3E}">
        <p14:creationId xmlns:p14="http://schemas.microsoft.com/office/powerpoint/2010/main" val="41341672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5C86C61-76B3-F9CB-931B-8759B7B51E1D}"/>
              </a:ext>
              <a:ext uri="{C183D7F6-B498-43B3-948B-1728B52AA6E4}">
                <adec:decorative xmlns:adec="http://schemas.microsoft.com/office/drawing/2017/decorative" val="1"/>
              </a:ext>
            </a:extLst>
          </p:cNvPr>
          <p:cNvSpPr/>
          <p:nvPr/>
        </p:nvSpPr>
        <p:spPr>
          <a:xfrm>
            <a:off x="94594" y="5052546"/>
            <a:ext cx="2096814" cy="165537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1">
            <a:extLst>
              <a:ext uri="{FF2B5EF4-FFF2-40B4-BE49-F238E27FC236}">
                <a16:creationId xmlns:a16="http://schemas.microsoft.com/office/drawing/2014/main" id="{F146C27A-70D8-660C-7A95-1A753C937EBC}"/>
              </a:ext>
              <a:ext uri="{C183D7F6-B498-43B3-948B-1728B52AA6E4}">
                <adec:decorative xmlns:adec="http://schemas.microsoft.com/office/drawing/2017/decorative" val="1"/>
              </a:ext>
            </a:extLst>
          </p:cNvPr>
          <p:cNvSpPr>
            <a:spLocks noChangeArrowheads="1"/>
          </p:cNvSpPr>
          <p:nvPr/>
        </p:nvSpPr>
        <p:spPr bwMode="auto">
          <a:xfrm>
            <a:off x="3133725" y="200088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Title 1">
            <a:extLst>
              <a:ext uri="{FF2B5EF4-FFF2-40B4-BE49-F238E27FC236}">
                <a16:creationId xmlns:a16="http://schemas.microsoft.com/office/drawing/2014/main" id="{40F752A3-4300-EE3E-1F6D-6779CFD02F2D}"/>
              </a:ext>
            </a:extLst>
          </p:cNvPr>
          <p:cNvSpPr txBox="1">
            <a:spLocks/>
          </p:cNvSpPr>
          <p:nvPr/>
        </p:nvSpPr>
        <p:spPr>
          <a:xfrm>
            <a:off x="163287" y="99275"/>
            <a:ext cx="9854169" cy="46810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2000" kern="1200">
                <a:solidFill>
                  <a:schemeClr val="bg1"/>
                </a:solidFill>
                <a:latin typeface="Montserrat" pitchFamily="2" charset="77"/>
                <a:ea typeface="+mj-ea"/>
                <a:cs typeface="+mj-cs"/>
              </a:defRPr>
            </a:lvl1pPr>
          </a:lstStyle>
          <a:p>
            <a:r>
              <a:rPr lang="en-US" sz="1800">
                <a:latin typeface="Montserrat"/>
              </a:rPr>
              <a:t>Smart Start technical assistance activities</a:t>
            </a:r>
          </a:p>
        </p:txBody>
      </p:sp>
      <p:sp>
        <p:nvSpPr>
          <p:cNvPr id="5" name="Text Placeholder 3" descr="Technical assistance will be based on providers' and local needs and could include one-on-one support, group sessions, resource documents, webinars, and trainings ">
            <a:extLst>
              <a:ext uri="{FF2B5EF4-FFF2-40B4-BE49-F238E27FC236}">
                <a16:creationId xmlns:a16="http://schemas.microsoft.com/office/drawing/2014/main" id="{AC48995E-2E2B-A4D7-5006-C53A2BAD9355}"/>
              </a:ext>
            </a:extLst>
          </p:cNvPr>
          <p:cNvSpPr txBox="1">
            <a:spLocks/>
          </p:cNvSpPr>
          <p:nvPr/>
        </p:nvSpPr>
        <p:spPr>
          <a:xfrm>
            <a:off x="646747" y="1112353"/>
            <a:ext cx="10501312" cy="46201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b="1">
              <a:solidFill>
                <a:srgbClr val="020A78"/>
              </a:solidFill>
              <a:latin typeface="Montserrat SemiBold" pitchFamily="2" charset="77"/>
            </a:endParaRPr>
          </a:p>
        </p:txBody>
      </p:sp>
      <p:graphicFrame>
        <p:nvGraphicFramePr>
          <p:cNvPr id="7" name="Diagram 6" descr="A diagram showing examples of ways that technical assistance will be based on providers' local needs, such as one-on-one support, group sessions, resource documents, webinars, and trainings. ">
            <a:extLst>
              <a:ext uri="{FF2B5EF4-FFF2-40B4-BE49-F238E27FC236}">
                <a16:creationId xmlns:a16="http://schemas.microsoft.com/office/drawing/2014/main" id="{2B72FEBC-09C7-BDA3-A7F0-76691D069A8B}"/>
              </a:ext>
              <a:ext uri="{C183D7F6-B498-43B3-948B-1728B52AA6E4}">
                <adec:decorative xmlns:adec="http://schemas.microsoft.com/office/drawing/2017/decorative" val="0"/>
              </a:ext>
            </a:extLst>
          </p:cNvPr>
          <p:cNvGraphicFramePr/>
          <p:nvPr>
            <p:extLst>
              <p:ext uri="{D42A27DB-BD31-4B8C-83A1-F6EECF244321}">
                <p14:modId xmlns:p14="http://schemas.microsoft.com/office/powerpoint/2010/main" val="3272869469"/>
              </p:ext>
            </p:extLst>
          </p:nvPr>
        </p:nvGraphicFramePr>
        <p:xfrm>
          <a:off x="584311" y="1997166"/>
          <a:ext cx="10501311" cy="33892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 Placeholder 3">
            <a:extLst>
              <a:ext uri="{FF2B5EF4-FFF2-40B4-BE49-F238E27FC236}">
                <a16:creationId xmlns:a16="http://schemas.microsoft.com/office/drawing/2014/main" id="{956F84CD-FDED-16EC-E2EA-EF10B3E66466}"/>
              </a:ext>
              <a:ext uri="{C183D7F6-B498-43B3-948B-1728B52AA6E4}">
                <adec:decorative xmlns:adec="http://schemas.microsoft.com/office/drawing/2017/decorative" val="1"/>
              </a:ext>
            </a:extLst>
          </p:cNvPr>
          <p:cNvSpPr txBox="1">
            <a:spLocks noGrp="1"/>
          </p:cNvSpPr>
          <p:nvPr>
            <p:ph type="title" idx="4294967295"/>
          </p:nvPr>
        </p:nvSpPr>
        <p:spPr>
          <a:xfrm>
            <a:off x="776287" y="1000817"/>
            <a:ext cx="11076492" cy="46201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1000"/>
              </a:spcBef>
              <a:spcAft>
                <a:spcPts val="0"/>
              </a:spcAft>
              <a:buClrTx/>
              <a:buSzTx/>
              <a:buFont typeface="Arial" panose="020B0604020202020204" pitchFamily="34" charset="0"/>
              <a:buNone/>
              <a:tabLst/>
              <a:defRPr/>
            </a:pPr>
            <a:r>
              <a:rPr kumimoji="0" lang="en-US" sz="2200" b="1" i="0" u="none" strike="noStrike" kern="1200" cap="none" spc="0" normalizeH="0" baseline="0" noProof="0">
                <a:ln>
                  <a:noFill/>
                </a:ln>
                <a:solidFill>
                  <a:srgbClr val="020A78"/>
                </a:solidFill>
                <a:effectLst/>
                <a:uLnTx/>
                <a:uFillTx/>
                <a:latin typeface="Montserrat SemiBold"/>
                <a:ea typeface="+mn-ea"/>
                <a:cs typeface="+mn-cs"/>
              </a:rPr>
              <a:t>Technical assistance will be based on providers’ and local needs and could include: </a:t>
            </a:r>
            <a:endParaRPr kumimoji="0" lang="en-US" sz="2200" b="1" i="0" u="none" strike="noStrike" kern="1200" cap="none" spc="0" normalizeH="0" baseline="0" noProof="0">
              <a:ln>
                <a:noFill/>
              </a:ln>
              <a:solidFill>
                <a:srgbClr val="020A78"/>
              </a:solidFill>
              <a:effectLst/>
              <a:uLnTx/>
              <a:uFillTx/>
              <a:latin typeface="Montserrat SemiBold" pitchFamily="2" charset="77"/>
              <a:ea typeface="+mn-ea"/>
              <a:cs typeface="+mn-cs"/>
            </a:endParaRPr>
          </a:p>
        </p:txBody>
      </p:sp>
      <p:sp>
        <p:nvSpPr>
          <p:cNvPr id="3" name="Rectangle 2" descr="A discussion question prompt asking what other technical assistance activities have been helpful for providers to learn about new initiatives and funding opportunities?">
            <a:extLst>
              <a:ext uri="{FF2B5EF4-FFF2-40B4-BE49-F238E27FC236}">
                <a16:creationId xmlns:a16="http://schemas.microsoft.com/office/drawing/2014/main" id="{5F0F57EB-457C-909A-96C4-9ABB79DCB631}"/>
              </a:ext>
            </a:extLst>
          </p:cNvPr>
          <p:cNvSpPr/>
          <p:nvPr/>
        </p:nvSpPr>
        <p:spPr>
          <a:xfrm>
            <a:off x="803508" y="5552237"/>
            <a:ext cx="11044321" cy="1155689"/>
          </a:xfrm>
          <a:prstGeom prst="rect">
            <a:avLst/>
          </a:prstGeom>
          <a:solidFill>
            <a:srgbClr val="D6DCE5">
              <a:alpha val="50196"/>
            </a:srgbClr>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08983674-CD34-4447-71A1-C311DCD24C08}"/>
              </a:ext>
            </a:extLst>
          </p:cNvPr>
          <p:cNvSpPr txBox="1"/>
          <p:nvPr/>
        </p:nvSpPr>
        <p:spPr>
          <a:xfrm>
            <a:off x="928798" y="5630044"/>
            <a:ext cx="10583554" cy="646331"/>
          </a:xfrm>
          <a:prstGeom prst="rect">
            <a:avLst/>
          </a:prstGeom>
          <a:noFill/>
        </p:spPr>
        <p:txBody>
          <a:bodyPr wrap="square" lIns="91440" tIns="45720" rIns="91440" bIns="45720" rtlCol="0" anchor="t">
            <a:spAutoFit/>
          </a:bodyPr>
          <a:lstStyle/>
          <a:p>
            <a:r>
              <a:rPr lang="en-US" b="1">
                <a:solidFill>
                  <a:schemeClr val="accent5">
                    <a:lumMod val="75000"/>
                  </a:schemeClr>
                </a:solidFill>
                <a:latin typeface="Montserrat"/>
              </a:rPr>
              <a:t>Discussion Question 1: </a:t>
            </a:r>
            <a:r>
              <a:rPr lang="en-US">
                <a:latin typeface="Montserrat"/>
              </a:rPr>
              <a:t>What other technical assistance activities have been helpful for providers to learn about new initiatives and funding opportunities?</a:t>
            </a:r>
          </a:p>
        </p:txBody>
      </p:sp>
      <p:sp>
        <p:nvSpPr>
          <p:cNvPr id="9" name="TextBox 8">
            <a:extLst>
              <a:ext uri="{FF2B5EF4-FFF2-40B4-BE49-F238E27FC236}">
                <a16:creationId xmlns:a16="http://schemas.microsoft.com/office/drawing/2014/main" id="{2E0E78C2-AB5B-2305-E64D-1F80E5A24B85}"/>
              </a:ext>
            </a:extLst>
          </p:cNvPr>
          <p:cNvSpPr txBox="1"/>
          <p:nvPr/>
        </p:nvSpPr>
        <p:spPr>
          <a:xfrm>
            <a:off x="936113" y="6307484"/>
            <a:ext cx="6343403" cy="369332"/>
          </a:xfrm>
          <a:prstGeom prst="rect">
            <a:avLst/>
          </a:prstGeom>
          <a:noFill/>
        </p:spPr>
        <p:txBody>
          <a:bodyPr wrap="none" rtlCol="0">
            <a:spAutoFit/>
          </a:bodyPr>
          <a:lstStyle/>
          <a:p>
            <a:r>
              <a:rPr lang="en-US" b="1">
                <a:solidFill>
                  <a:schemeClr val="tx2"/>
                </a:solidFill>
                <a:latin typeface="Montserrat" panose="00000500000000000000" pitchFamily="2" charset="0"/>
              </a:rPr>
              <a:t>Share your responses here: </a:t>
            </a:r>
            <a:r>
              <a:rPr lang="en-US" b="1">
                <a:solidFill>
                  <a:schemeClr val="tx2"/>
                </a:solidFill>
                <a:latin typeface="Montserrat" panose="00000500000000000000" pitchFamily="2" charset="0"/>
                <a:hlinkClick r:id="rId8">
                  <a:extLst>
                    <a:ext uri="{A12FA001-AC4F-418D-AE19-62706E023703}">
                      <ahyp:hlinkClr xmlns:ahyp="http://schemas.microsoft.com/office/drawing/2018/hyperlinkcolor" val="tx"/>
                    </a:ext>
                  </a:extLst>
                </a:hlinkClick>
              </a:rPr>
              <a:t>February ad hoc </a:t>
            </a:r>
            <a:r>
              <a:rPr lang="en-US" b="1" err="1">
                <a:solidFill>
                  <a:schemeClr val="tx2"/>
                </a:solidFill>
                <a:latin typeface="Montserrat" panose="00000500000000000000" pitchFamily="2" charset="0"/>
                <a:hlinkClick r:id="rId8">
                  <a:extLst>
                    <a:ext uri="{A12FA001-AC4F-418D-AE19-62706E023703}">
                      <ahyp:hlinkClr xmlns:ahyp="http://schemas.microsoft.com/office/drawing/2018/hyperlinkcolor" val="tx"/>
                    </a:ext>
                  </a:extLst>
                </a:hlinkClick>
              </a:rPr>
              <a:t>padlet</a:t>
            </a:r>
            <a:endParaRPr lang="en-US" b="1">
              <a:solidFill>
                <a:schemeClr val="tx2"/>
              </a:solidFill>
              <a:latin typeface="Montserrat" panose="00000500000000000000" pitchFamily="2" charset="0"/>
            </a:endParaRPr>
          </a:p>
        </p:txBody>
      </p:sp>
    </p:spTree>
    <p:extLst>
      <p:ext uri="{BB962C8B-B14F-4D97-AF65-F5344CB8AC3E}">
        <p14:creationId xmlns:p14="http://schemas.microsoft.com/office/powerpoint/2010/main" val="33800387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539780-0676-5A3A-9150-26DEA070BBA4}"/>
            </a:ext>
          </a:extLst>
        </p:cNvPr>
        <p:cNvGrpSpPr/>
        <p:nvPr/>
      </p:nvGrpSpPr>
      <p:grpSpPr>
        <a:xfrm>
          <a:off x="0" y="0"/>
          <a:ext cx="0" cy="0"/>
          <a:chOff x="0" y="0"/>
          <a:chExt cx="0" cy="0"/>
        </a:xfrm>
      </p:grpSpPr>
      <p:sp>
        <p:nvSpPr>
          <p:cNvPr id="20" name="Rectangle 19">
            <a:extLst>
              <a:ext uri="{FF2B5EF4-FFF2-40B4-BE49-F238E27FC236}">
                <a16:creationId xmlns:a16="http://schemas.microsoft.com/office/drawing/2014/main" id="{57E1DE16-0A65-B14B-9198-2E498C87D60B}"/>
              </a:ext>
              <a:ext uri="{C183D7F6-B498-43B3-948B-1728B52AA6E4}">
                <adec:decorative xmlns:adec="http://schemas.microsoft.com/office/drawing/2017/decorative" val="1"/>
              </a:ext>
            </a:extLst>
          </p:cNvPr>
          <p:cNvSpPr/>
          <p:nvPr/>
        </p:nvSpPr>
        <p:spPr>
          <a:xfrm>
            <a:off x="141910" y="4833978"/>
            <a:ext cx="2258291" cy="192537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1">
            <a:extLst>
              <a:ext uri="{FF2B5EF4-FFF2-40B4-BE49-F238E27FC236}">
                <a16:creationId xmlns:a16="http://schemas.microsoft.com/office/drawing/2014/main" id="{1483CA50-99EE-AC02-413C-42633722EDE6}"/>
              </a:ext>
              <a:ext uri="{C183D7F6-B498-43B3-948B-1728B52AA6E4}">
                <adec:decorative xmlns:adec="http://schemas.microsoft.com/office/drawing/2017/decorative" val="1"/>
              </a:ext>
            </a:extLst>
          </p:cNvPr>
          <p:cNvSpPr>
            <a:spLocks noChangeArrowheads="1"/>
          </p:cNvSpPr>
          <p:nvPr/>
        </p:nvSpPr>
        <p:spPr bwMode="auto">
          <a:xfrm>
            <a:off x="3133725" y="177942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 name="Text Placeholder 3" descr="INCCRRA &amp; CCR&amp;Rs will support providers with technical assistance ">
            <a:extLst>
              <a:ext uri="{FF2B5EF4-FFF2-40B4-BE49-F238E27FC236}">
                <a16:creationId xmlns:a16="http://schemas.microsoft.com/office/drawing/2014/main" id="{8E0EF4B2-5B3E-9D16-E7C1-D336FD697B6F}"/>
              </a:ext>
            </a:extLst>
          </p:cNvPr>
          <p:cNvSpPr txBox="1">
            <a:spLocks/>
          </p:cNvSpPr>
          <p:nvPr/>
        </p:nvSpPr>
        <p:spPr>
          <a:xfrm>
            <a:off x="646747" y="890895"/>
            <a:ext cx="10501312" cy="46201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b="1">
              <a:solidFill>
                <a:srgbClr val="020A78"/>
              </a:solidFill>
              <a:latin typeface="Montserrat SemiBold" pitchFamily="2" charset="77"/>
            </a:endParaRPr>
          </a:p>
        </p:txBody>
      </p:sp>
      <p:sp>
        <p:nvSpPr>
          <p:cNvPr id="6" name="Text Placeholder 3">
            <a:extLst>
              <a:ext uri="{FF2B5EF4-FFF2-40B4-BE49-F238E27FC236}">
                <a16:creationId xmlns:a16="http://schemas.microsoft.com/office/drawing/2014/main" id="{A88829F2-5A56-2C37-BE89-8B3B2B5A31E5}"/>
              </a:ext>
            </a:extLst>
          </p:cNvPr>
          <p:cNvSpPr txBox="1">
            <a:spLocks noGrp="1"/>
          </p:cNvSpPr>
          <p:nvPr>
            <p:ph type="title" idx="4294967295"/>
          </p:nvPr>
        </p:nvSpPr>
        <p:spPr>
          <a:xfrm>
            <a:off x="845344" y="806927"/>
            <a:ext cx="10501312" cy="46201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1000"/>
              </a:spcBef>
              <a:spcAft>
                <a:spcPts val="0"/>
              </a:spcAft>
              <a:buClrTx/>
              <a:buSzTx/>
              <a:buFont typeface="Arial" panose="020B0604020202020204" pitchFamily="34" charset="0"/>
              <a:buNone/>
              <a:tabLst/>
              <a:defRPr/>
            </a:pPr>
            <a:r>
              <a:rPr kumimoji="0" lang="en-US" sz="2200" b="1" i="0" u="none" strike="noStrike" kern="1200" cap="none" spc="0" normalizeH="0" baseline="0" noProof="0">
                <a:ln>
                  <a:noFill/>
                </a:ln>
                <a:solidFill>
                  <a:srgbClr val="020A78"/>
                </a:solidFill>
                <a:effectLst/>
                <a:uLnTx/>
                <a:uFillTx/>
                <a:latin typeface="Montserrat SemiBold"/>
                <a:ea typeface="+mn-ea"/>
                <a:cs typeface="+mn-cs"/>
              </a:rPr>
              <a:t>INCCRRA and CCR&amp;Rs will support providers with technical assistance</a:t>
            </a:r>
            <a:endParaRPr kumimoji="0" lang="en-US" sz="2200" b="1" i="0" u="none" strike="noStrike" kern="1200" cap="none" spc="0" normalizeH="0" baseline="0" noProof="0">
              <a:ln>
                <a:noFill/>
              </a:ln>
              <a:solidFill>
                <a:srgbClr val="020A78"/>
              </a:solidFill>
              <a:effectLst/>
              <a:uLnTx/>
              <a:uFillTx/>
              <a:latin typeface="Montserrat SemiBold" pitchFamily="2" charset="77"/>
              <a:ea typeface="+mn-ea"/>
              <a:cs typeface="+mn-cs"/>
            </a:endParaRPr>
          </a:p>
        </p:txBody>
      </p:sp>
      <p:sp>
        <p:nvSpPr>
          <p:cNvPr id="13" name="Title 1">
            <a:extLst>
              <a:ext uri="{FF2B5EF4-FFF2-40B4-BE49-F238E27FC236}">
                <a16:creationId xmlns:a16="http://schemas.microsoft.com/office/drawing/2014/main" id="{FA9A3DAF-8B4A-9D3A-AFD5-CB15079EA7D7}"/>
              </a:ext>
            </a:extLst>
          </p:cNvPr>
          <p:cNvSpPr txBox="1">
            <a:spLocks/>
          </p:cNvSpPr>
          <p:nvPr/>
        </p:nvSpPr>
        <p:spPr>
          <a:xfrm>
            <a:off x="212851" y="115493"/>
            <a:ext cx="9854169" cy="46810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2000" kern="1200">
                <a:solidFill>
                  <a:schemeClr val="bg1"/>
                </a:solidFill>
                <a:latin typeface="Montserrat" pitchFamily="2" charset="77"/>
                <a:ea typeface="+mj-ea"/>
                <a:cs typeface="+mj-cs"/>
              </a:defRPr>
            </a:lvl1pPr>
          </a:lstStyle>
          <a:p>
            <a:r>
              <a:rPr lang="en-US" sz="1800">
                <a:latin typeface="Montserrat"/>
              </a:rPr>
              <a:t>Smart Start Workforce Grants technical assistance system</a:t>
            </a:r>
          </a:p>
        </p:txBody>
      </p:sp>
      <p:sp>
        <p:nvSpPr>
          <p:cNvPr id="10" name="Rectangle: Rounded Corners 9">
            <a:extLst>
              <a:ext uri="{FF2B5EF4-FFF2-40B4-BE49-F238E27FC236}">
                <a16:creationId xmlns:a16="http://schemas.microsoft.com/office/drawing/2014/main" id="{9F632265-0F20-5EC6-DBD1-C91A42F4E180}"/>
              </a:ext>
              <a:ext uri="{C183D7F6-B498-43B3-948B-1728B52AA6E4}">
                <adec:decorative xmlns:adec="http://schemas.microsoft.com/office/drawing/2017/decorative" val="1"/>
              </a:ext>
            </a:extLst>
          </p:cNvPr>
          <p:cNvSpPr/>
          <p:nvPr/>
        </p:nvSpPr>
        <p:spPr>
          <a:xfrm>
            <a:off x="2300288" y="1654038"/>
            <a:ext cx="6912997" cy="693807"/>
          </a:xfrm>
          <a:prstGeom prst="roundRect">
            <a:avLst/>
          </a:prstGeom>
          <a:solidFill>
            <a:schemeClr val="accent5">
              <a:lumMod val="20000"/>
              <a:lumOff val="80000"/>
            </a:schemeClr>
          </a:solidFill>
          <a:ln w="19050">
            <a:solidFill>
              <a:schemeClr val="accent5">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77B477A-EEA4-9B68-800D-59A0A960EC03}"/>
              </a:ext>
            </a:extLst>
          </p:cNvPr>
          <p:cNvSpPr txBox="1"/>
          <p:nvPr/>
        </p:nvSpPr>
        <p:spPr>
          <a:xfrm>
            <a:off x="2400201" y="1508962"/>
            <a:ext cx="6813084" cy="646331"/>
          </a:xfrm>
          <a:prstGeom prst="rect">
            <a:avLst/>
          </a:prstGeom>
          <a:noFill/>
        </p:spPr>
        <p:txBody>
          <a:bodyPr wrap="none" rtlCol="0">
            <a:spAutoFit/>
          </a:bodyPr>
          <a:lstStyle/>
          <a:p>
            <a:endParaRPr lang="en-US" b="1">
              <a:solidFill>
                <a:schemeClr val="accent5">
                  <a:lumMod val="50000"/>
                </a:schemeClr>
              </a:solidFill>
              <a:latin typeface="Montserrat" panose="00000500000000000000" pitchFamily="2" charset="0"/>
            </a:endParaRPr>
          </a:p>
          <a:p>
            <a:r>
              <a:rPr lang="en-US" b="1">
                <a:solidFill>
                  <a:schemeClr val="accent5">
                    <a:lumMod val="50000"/>
                  </a:schemeClr>
                </a:solidFill>
                <a:latin typeface="Montserrat" panose="00000500000000000000" pitchFamily="2" charset="0"/>
              </a:rPr>
              <a:t>Smart Start Workforce Grants Coordinator at INCCRRA</a:t>
            </a:r>
          </a:p>
        </p:txBody>
      </p:sp>
      <p:sp>
        <p:nvSpPr>
          <p:cNvPr id="14" name="Rectangle: Rounded Corners 13" descr="Smart Start workforce grants coordinator at INCCRRA will support Smart Start local experts at CCR&amp;Rs with resources, tools, data, and information from INCCRRA, then the local experts will share knowledge about Smart Start Workforce Grants with staff at their CCR&amp;R who have existing relationships with childcare programs, and CCR&amp;R staff will then provide technical assistance to childcare providers and programs. IDHS will be in frequent contact with INCCRRA to provide guidance and support throughout implementation of the technical assistance plan. ">
            <a:extLst>
              <a:ext uri="{FF2B5EF4-FFF2-40B4-BE49-F238E27FC236}">
                <a16:creationId xmlns:a16="http://schemas.microsoft.com/office/drawing/2014/main" id="{47762CA0-3935-BD2E-3A42-D8F447C862CB}"/>
              </a:ext>
            </a:extLst>
          </p:cNvPr>
          <p:cNvSpPr/>
          <p:nvPr/>
        </p:nvSpPr>
        <p:spPr>
          <a:xfrm>
            <a:off x="1775460" y="3057809"/>
            <a:ext cx="7958050" cy="676824"/>
          </a:xfrm>
          <a:prstGeom prst="roundRect">
            <a:avLst/>
          </a:prstGeom>
          <a:solidFill>
            <a:schemeClr val="accent5">
              <a:lumMod val="20000"/>
              <a:lumOff val="80000"/>
            </a:schemeClr>
          </a:solidFill>
          <a:ln w="19050">
            <a:solidFill>
              <a:schemeClr val="accent5">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4">
            <a:extLst>
              <a:ext uri="{FF2B5EF4-FFF2-40B4-BE49-F238E27FC236}">
                <a16:creationId xmlns:a16="http://schemas.microsoft.com/office/drawing/2014/main" id="{2F0856C3-BC6B-CC40-309C-AF4D969BE62B}"/>
              </a:ext>
              <a:ext uri="{C183D7F6-B498-43B3-948B-1728B52AA6E4}">
                <adec:decorative xmlns:adec="http://schemas.microsoft.com/office/drawing/2017/decorative" val="1"/>
              </a:ext>
            </a:extLst>
          </p:cNvPr>
          <p:cNvSpPr/>
          <p:nvPr/>
        </p:nvSpPr>
        <p:spPr>
          <a:xfrm>
            <a:off x="1231769" y="4397153"/>
            <a:ext cx="8973315" cy="646331"/>
          </a:xfrm>
          <a:prstGeom prst="roundRect">
            <a:avLst/>
          </a:prstGeom>
          <a:solidFill>
            <a:schemeClr val="accent5">
              <a:lumMod val="20000"/>
              <a:lumOff val="80000"/>
            </a:schemeClr>
          </a:solidFill>
          <a:ln w="19050">
            <a:solidFill>
              <a:schemeClr val="accent5">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43FB2810-8F5F-C06F-19A1-D902D8542279}"/>
              </a:ext>
            </a:extLst>
          </p:cNvPr>
          <p:cNvSpPr txBox="1"/>
          <p:nvPr/>
        </p:nvSpPr>
        <p:spPr>
          <a:xfrm>
            <a:off x="1655619" y="2929762"/>
            <a:ext cx="8252762" cy="646331"/>
          </a:xfrm>
          <a:prstGeom prst="rect">
            <a:avLst/>
          </a:prstGeom>
          <a:noFill/>
        </p:spPr>
        <p:txBody>
          <a:bodyPr wrap="square" rtlCol="0">
            <a:spAutoFit/>
          </a:bodyPr>
          <a:lstStyle/>
          <a:p>
            <a:pPr algn="ctr"/>
            <a:endParaRPr lang="en-US" b="1">
              <a:solidFill>
                <a:schemeClr val="accent5">
                  <a:lumMod val="50000"/>
                </a:schemeClr>
              </a:solidFill>
              <a:latin typeface="Montserrat" panose="00000500000000000000" pitchFamily="2" charset="0"/>
            </a:endParaRPr>
          </a:p>
          <a:p>
            <a:pPr algn="ctr"/>
            <a:r>
              <a:rPr lang="en-US" b="1">
                <a:solidFill>
                  <a:schemeClr val="accent5">
                    <a:lumMod val="50000"/>
                  </a:schemeClr>
                </a:solidFill>
                <a:latin typeface="Montserrat" panose="00000500000000000000" pitchFamily="2" charset="0"/>
              </a:rPr>
              <a:t>Smart Start Workforce Grants Local Experts at CCR&amp;Rs</a:t>
            </a:r>
          </a:p>
        </p:txBody>
      </p:sp>
      <p:sp>
        <p:nvSpPr>
          <p:cNvPr id="18" name="TextBox 17">
            <a:extLst>
              <a:ext uri="{FF2B5EF4-FFF2-40B4-BE49-F238E27FC236}">
                <a16:creationId xmlns:a16="http://schemas.microsoft.com/office/drawing/2014/main" id="{7AC5033C-34F8-CB0E-F541-1D7DD4494BAD}"/>
              </a:ext>
            </a:extLst>
          </p:cNvPr>
          <p:cNvSpPr txBox="1"/>
          <p:nvPr/>
        </p:nvSpPr>
        <p:spPr>
          <a:xfrm>
            <a:off x="952400" y="4278832"/>
            <a:ext cx="9268691" cy="646331"/>
          </a:xfrm>
          <a:prstGeom prst="rect">
            <a:avLst/>
          </a:prstGeom>
          <a:noFill/>
        </p:spPr>
        <p:txBody>
          <a:bodyPr wrap="square" rtlCol="0">
            <a:spAutoFit/>
          </a:bodyPr>
          <a:lstStyle/>
          <a:p>
            <a:pPr algn="ctr"/>
            <a:endParaRPr lang="en-US" b="1">
              <a:solidFill>
                <a:schemeClr val="accent5">
                  <a:lumMod val="50000"/>
                </a:schemeClr>
              </a:solidFill>
              <a:latin typeface="Montserrat" panose="00000500000000000000" pitchFamily="2" charset="0"/>
            </a:endParaRPr>
          </a:p>
          <a:p>
            <a:pPr algn="ctr"/>
            <a:r>
              <a:rPr lang="en-US" b="1">
                <a:solidFill>
                  <a:schemeClr val="accent5">
                    <a:lumMod val="50000"/>
                  </a:schemeClr>
                </a:solidFill>
                <a:latin typeface="Montserrat" panose="00000500000000000000" pitchFamily="2" charset="0"/>
              </a:rPr>
              <a:t>CCR&amp;R staff </a:t>
            </a:r>
          </a:p>
        </p:txBody>
      </p:sp>
      <p:sp>
        <p:nvSpPr>
          <p:cNvPr id="23" name="Arrow: Down 22">
            <a:extLst>
              <a:ext uri="{FF2B5EF4-FFF2-40B4-BE49-F238E27FC236}">
                <a16:creationId xmlns:a16="http://schemas.microsoft.com/office/drawing/2014/main" id="{FF28EE26-B420-921E-6664-9700A1FA6AD3}"/>
              </a:ext>
              <a:ext uri="{C183D7F6-B498-43B3-948B-1728B52AA6E4}">
                <adec:decorative xmlns:adec="http://schemas.microsoft.com/office/drawing/2017/decorative" val="1"/>
              </a:ext>
            </a:extLst>
          </p:cNvPr>
          <p:cNvSpPr/>
          <p:nvPr/>
        </p:nvSpPr>
        <p:spPr>
          <a:xfrm>
            <a:off x="5075635" y="2483109"/>
            <a:ext cx="893618" cy="469793"/>
          </a:xfrm>
          <a:prstGeom prst="downArrow">
            <a:avLst/>
          </a:prstGeom>
          <a:solidFill>
            <a:schemeClr val="accent6">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Arrow: Down 23">
            <a:extLst>
              <a:ext uri="{FF2B5EF4-FFF2-40B4-BE49-F238E27FC236}">
                <a16:creationId xmlns:a16="http://schemas.microsoft.com/office/drawing/2014/main" id="{7E11A9A8-8030-8BA2-C1D1-1DA67A9B34EB}"/>
              </a:ext>
              <a:ext uri="{C183D7F6-B498-43B3-948B-1728B52AA6E4}">
                <adec:decorative xmlns:adec="http://schemas.microsoft.com/office/drawing/2017/decorative" val="1"/>
              </a:ext>
            </a:extLst>
          </p:cNvPr>
          <p:cNvSpPr/>
          <p:nvPr/>
        </p:nvSpPr>
        <p:spPr>
          <a:xfrm>
            <a:off x="5139936" y="5185597"/>
            <a:ext cx="893618" cy="469793"/>
          </a:xfrm>
          <a:prstGeom prst="downArrow">
            <a:avLst/>
          </a:prstGeom>
          <a:solidFill>
            <a:schemeClr val="accent6">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Rounded Corners 25">
            <a:extLst>
              <a:ext uri="{FF2B5EF4-FFF2-40B4-BE49-F238E27FC236}">
                <a16:creationId xmlns:a16="http://schemas.microsoft.com/office/drawing/2014/main" id="{498E2C39-5282-1C64-92A1-E9CE79895438}"/>
              </a:ext>
              <a:ext uri="{C183D7F6-B498-43B3-948B-1728B52AA6E4}">
                <adec:decorative xmlns:adec="http://schemas.microsoft.com/office/drawing/2017/decorative" val="1"/>
              </a:ext>
            </a:extLst>
          </p:cNvPr>
          <p:cNvSpPr/>
          <p:nvPr/>
        </p:nvSpPr>
        <p:spPr>
          <a:xfrm>
            <a:off x="633261" y="5850554"/>
            <a:ext cx="10297477" cy="646331"/>
          </a:xfrm>
          <a:prstGeom prst="roundRect">
            <a:avLst/>
          </a:prstGeom>
          <a:solidFill>
            <a:schemeClr val="accent5">
              <a:lumMod val="20000"/>
              <a:lumOff val="80000"/>
            </a:schemeClr>
          </a:solidFill>
          <a:ln w="19050">
            <a:solidFill>
              <a:schemeClr val="accent5">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Arrow: Down 26">
            <a:extLst>
              <a:ext uri="{FF2B5EF4-FFF2-40B4-BE49-F238E27FC236}">
                <a16:creationId xmlns:a16="http://schemas.microsoft.com/office/drawing/2014/main" id="{F43423EB-1913-62B6-D18C-45C2C3186F52}"/>
              </a:ext>
              <a:ext uri="{C183D7F6-B498-43B3-948B-1728B52AA6E4}">
                <adec:decorative xmlns:adec="http://schemas.microsoft.com/office/drawing/2017/decorative" val="1"/>
              </a:ext>
            </a:extLst>
          </p:cNvPr>
          <p:cNvSpPr/>
          <p:nvPr/>
        </p:nvSpPr>
        <p:spPr>
          <a:xfrm>
            <a:off x="5090371" y="3817528"/>
            <a:ext cx="893618" cy="469793"/>
          </a:xfrm>
          <a:prstGeom prst="downArrow">
            <a:avLst/>
          </a:prstGeom>
          <a:solidFill>
            <a:schemeClr val="accent6">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CA9CC85D-6D81-C515-3E49-C063AF72BA62}"/>
              </a:ext>
            </a:extLst>
          </p:cNvPr>
          <p:cNvSpPr txBox="1"/>
          <p:nvPr/>
        </p:nvSpPr>
        <p:spPr>
          <a:xfrm>
            <a:off x="888098" y="5727356"/>
            <a:ext cx="9268691" cy="646331"/>
          </a:xfrm>
          <a:prstGeom prst="rect">
            <a:avLst/>
          </a:prstGeom>
          <a:noFill/>
        </p:spPr>
        <p:txBody>
          <a:bodyPr wrap="square" rtlCol="0">
            <a:spAutoFit/>
          </a:bodyPr>
          <a:lstStyle/>
          <a:p>
            <a:pPr algn="ctr"/>
            <a:endParaRPr lang="en-US" b="1">
              <a:solidFill>
                <a:schemeClr val="accent5">
                  <a:lumMod val="50000"/>
                </a:schemeClr>
              </a:solidFill>
              <a:latin typeface="Montserrat" panose="00000500000000000000" pitchFamily="2" charset="0"/>
            </a:endParaRPr>
          </a:p>
          <a:p>
            <a:pPr algn="ctr"/>
            <a:r>
              <a:rPr lang="en-US" b="1">
                <a:solidFill>
                  <a:schemeClr val="accent5">
                    <a:lumMod val="50000"/>
                  </a:schemeClr>
                </a:solidFill>
                <a:latin typeface="Montserrat" panose="00000500000000000000" pitchFamily="2" charset="0"/>
              </a:rPr>
              <a:t>Child care programs</a:t>
            </a:r>
          </a:p>
        </p:txBody>
      </p:sp>
    </p:spTree>
    <p:extLst>
      <p:ext uri="{BB962C8B-B14F-4D97-AF65-F5344CB8AC3E}">
        <p14:creationId xmlns:p14="http://schemas.microsoft.com/office/powerpoint/2010/main" val="8178786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539780-0676-5A3A-9150-26DEA070BBA4}"/>
            </a:ext>
          </a:extLst>
        </p:cNvPr>
        <p:cNvGrpSpPr/>
        <p:nvPr/>
      </p:nvGrpSpPr>
      <p:grpSpPr>
        <a:xfrm>
          <a:off x="0" y="0"/>
          <a:ext cx="0" cy="0"/>
          <a:chOff x="0" y="0"/>
          <a:chExt cx="0" cy="0"/>
        </a:xfrm>
      </p:grpSpPr>
      <p:sp>
        <p:nvSpPr>
          <p:cNvPr id="20" name="Rectangle 19">
            <a:extLst>
              <a:ext uri="{FF2B5EF4-FFF2-40B4-BE49-F238E27FC236}">
                <a16:creationId xmlns:a16="http://schemas.microsoft.com/office/drawing/2014/main" id="{57E1DE16-0A65-B14B-9198-2E498C87D60B}"/>
              </a:ext>
              <a:ext uri="{C183D7F6-B498-43B3-948B-1728B52AA6E4}">
                <adec:decorative xmlns:adec="http://schemas.microsoft.com/office/drawing/2017/decorative" val="1"/>
              </a:ext>
            </a:extLst>
          </p:cNvPr>
          <p:cNvSpPr/>
          <p:nvPr/>
        </p:nvSpPr>
        <p:spPr>
          <a:xfrm>
            <a:off x="141910" y="4910178"/>
            <a:ext cx="2258291" cy="192537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1">
            <a:extLst>
              <a:ext uri="{FF2B5EF4-FFF2-40B4-BE49-F238E27FC236}">
                <a16:creationId xmlns:a16="http://schemas.microsoft.com/office/drawing/2014/main" id="{1483CA50-99EE-AC02-413C-42633722EDE6}"/>
              </a:ext>
              <a:ext uri="{C183D7F6-B498-43B3-948B-1728B52AA6E4}">
                <adec:decorative xmlns:adec="http://schemas.microsoft.com/office/drawing/2017/decorative" val="1"/>
              </a:ext>
            </a:extLst>
          </p:cNvPr>
          <p:cNvSpPr>
            <a:spLocks noChangeArrowheads="1"/>
          </p:cNvSpPr>
          <p:nvPr/>
        </p:nvSpPr>
        <p:spPr bwMode="auto">
          <a:xfrm>
            <a:off x="3133725" y="185562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 name="Text Placeholder 3">
            <a:extLst>
              <a:ext uri="{FF2B5EF4-FFF2-40B4-BE49-F238E27FC236}">
                <a16:creationId xmlns:a16="http://schemas.microsoft.com/office/drawing/2014/main" id="{8E0EF4B2-5B3E-9D16-E7C1-D336FD697B6F}"/>
              </a:ext>
              <a:ext uri="{C183D7F6-B498-43B3-948B-1728B52AA6E4}">
                <adec:decorative xmlns:adec="http://schemas.microsoft.com/office/drawing/2017/decorative" val="1"/>
              </a:ext>
            </a:extLst>
          </p:cNvPr>
          <p:cNvSpPr txBox="1">
            <a:spLocks/>
          </p:cNvSpPr>
          <p:nvPr/>
        </p:nvSpPr>
        <p:spPr>
          <a:xfrm>
            <a:off x="646747" y="967095"/>
            <a:ext cx="10501312" cy="46201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b="1">
              <a:solidFill>
                <a:srgbClr val="020A78"/>
              </a:solidFill>
              <a:latin typeface="Montserrat SemiBold" pitchFamily="2" charset="77"/>
            </a:endParaRPr>
          </a:p>
        </p:txBody>
      </p:sp>
      <p:sp>
        <p:nvSpPr>
          <p:cNvPr id="6" name="Text Placeholder 3">
            <a:extLst>
              <a:ext uri="{FF2B5EF4-FFF2-40B4-BE49-F238E27FC236}">
                <a16:creationId xmlns:a16="http://schemas.microsoft.com/office/drawing/2014/main" id="{A88829F2-5A56-2C37-BE89-8B3B2B5A31E5}"/>
              </a:ext>
            </a:extLst>
          </p:cNvPr>
          <p:cNvSpPr txBox="1">
            <a:spLocks noGrp="1"/>
          </p:cNvSpPr>
          <p:nvPr>
            <p:ph type="title" idx="4294967295"/>
          </p:nvPr>
        </p:nvSpPr>
        <p:spPr>
          <a:xfrm>
            <a:off x="510540" y="775373"/>
            <a:ext cx="11483340" cy="46201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en-US" sz="2200" b="1" i="0" u="none" strike="noStrike" kern="1200" cap="none" spc="0" normalizeH="0" baseline="0" noProof="0">
                <a:ln>
                  <a:noFill/>
                </a:ln>
                <a:solidFill>
                  <a:srgbClr val="020A78"/>
                </a:solidFill>
                <a:effectLst/>
                <a:uLnTx/>
                <a:uFillTx/>
                <a:latin typeface="Montserrat SemiBold"/>
                <a:ea typeface="+mn-ea"/>
                <a:cs typeface="+mn-cs"/>
              </a:rPr>
              <a:t>Child care programs will share feedback to improve Smart Start Workforce Grants</a:t>
            </a:r>
            <a:endParaRPr kumimoji="0" lang="en-US" sz="2200" b="1" i="0" u="none" strike="noStrike" kern="1200" cap="none" spc="0" normalizeH="0" baseline="0" noProof="0">
              <a:ln>
                <a:noFill/>
              </a:ln>
              <a:solidFill>
                <a:srgbClr val="020A78"/>
              </a:solidFill>
              <a:effectLst/>
              <a:uLnTx/>
              <a:uFillTx/>
              <a:latin typeface="Montserrat SemiBold" pitchFamily="2" charset="77"/>
              <a:ea typeface="+mn-ea"/>
              <a:cs typeface="+mn-cs"/>
            </a:endParaRPr>
          </a:p>
        </p:txBody>
      </p:sp>
      <p:sp>
        <p:nvSpPr>
          <p:cNvPr id="13" name="Title 1">
            <a:extLst>
              <a:ext uri="{FF2B5EF4-FFF2-40B4-BE49-F238E27FC236}">
                <a16:creationId xmlns:a16="http://schemas.microsoft.com/office/drawing/2014/main" id="{FA9A3DAF-8B4A-9D3A-AFD5-CB15079EA7D7}"/>
              </a:ext>
            </a:extLst>
          </p:cNvPr>
          <p:cNvSpPr txBox="1">
            <a:spLocks/>
          </p:cNvSpPr>
          <p:nvPr/>
        </p:nvSpPr>
        <p:spPr>
          <a:xfrm>
            <a:off x="163287" y="159558"/>
            <a:ext cx="9854169" cy="46810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2000" kern="1200">
                <a:solidFill>
                  <a:schemeClr val="bg1"/>
                </a:solidFill>
                <a:latin typeface="Montserrat" pitchFamily="2" charset="77"/>
                <a:ea typeface="+mj-ea"/>
                <a:cs typeface="+mj-cs"/>
              </a:defRPr>
            </a:lvl1pPr>
          </a:lstStyle>
          <a:p>
            <a:r>
              <a:rPr lang="en-US" sz="1800">
                <a:latin typeface="Montserrat"/>
              </a:rPr>
              <a:t>Smart Start Workforce Grants technical assistance feedback loop</a:t>
            </a:r>
          </a:p>
        </p:txBody>
      </p:sp>
      <p:sp>
        <p:nvSpPr>
          <p:cNvPr id="10" name="Rectangle: Rounded Corners 9" descr="Childcare program will share feedback to improve Smart Start Workforce Grants. Staff at CCR&amp;Rs who work with providers may identify a barrier and will share information with their local expert who will share it with the grants coordinator at INCCRRA, and the grants coordinator will design resources and tools to support programs through technical assistance and share barriers with IDHS. The feedback loop will inform types of technical assistance support and recommendations to update policies and procedures to ensure equitable access to the grants. ">
            <a:extLst>
              <a:ext uri="{FF2B5EF4-FFF2-40B4-BE49-F238E27FC236}">
                <a16:creationId xmlns:a16="http://schemas.microsoft.com/office/drawing/2014/main" id="{9F632265-0F20-5EC6-DBD1-C91A42F4E180}"/>
              </a:ext>
            </a:extLst>
          </p:cNvPr>
          <p:cNvSpPr/>
          <p:nvPr/>
        </p:nvSpPr>
        <p:spPr>
          <a:xfrm>
            <a:off x="2300288" y="1730238"/>
            <a:ext cx="6912997" cy="693807"/>
          </a:xfrm>
          <a:prstGeom prst="roundRect">
            <a:avLst/>
          </a:prstGeom>
          <a:solidFill>
            <a:schemeClr val="accent5">
              <a:lumMod val="20000"/>
              <a:lumOff val="80000"/>
            </a:schemeClr>
          </a:solidFill>
          <a:ln w="19050">
            <a:solidFill>
              <a:schemeClr val="accent5">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77B477A-EEA4-9B68-800D-59A0A960EC03}"/>
              </a:ext>
            </a:extLst>
          </p:cNvPr>
          <p:cNvSpPr txBox="1"/>
          <p:nvPr/>
        </p:nvSpPr>
        <p:spPr>
          <a:xfrm>
            <a:off x="2400201" y="1585162"/>
            <a:ext cx="6813084" cy="646331"/>
          </a:xfrm>
          <a:prstGeom prst="rect">
            <a:avLst/>
          </a:prstGeom>
          <a:noFill/>
        </p:spPr>
        <p:txBody>
          <a:bodyPr wrap="none" rtlCol="0">
            <a:spAutoFit/>
          </a:bodyPr>
          <a:lstStyle/>
          <a:p>
            <a:endParaRPr lang="en-US" b="1">
              <a:solidFill>
                <a:schemeClr val="accent5">
                  <a:lumMod val="50000"/>
                </a:schemeClr>
              </a:solidFill>
              <a:latin typeface="Montserrat" panose="00000500000000000000" pitchFamily="2" charset="0"/>
            </a:endParaRPr>
          </a:p>
          <a:p>
            <a:r>
              <a:rPr lang="en-US" b="1">
                <a:solidFill>
                  <a:schemeClr val="accent5">
                    <a:lumMod val="50000"/>
                  </a:schemeClr>
                </a:solidFill>
                <a:latin typeface="Montserrat" panose="00000500000000000000" pitchFamily="2" charset="0"/>
              </a:rPr>
              <a:t>Smart Start Workforce Grants Coordinator at INCCRRA</a:t>
            </a:r>
          </a:p>
        </p:txBody>
      </p:sp>
      <p:sp>
        <p:nvSpPr>
          <p:cNvPr id="14" name="Rectangle: Rounded Corners 13">
            <a:extLst>
              <a:ext uri="{FF2B5EF4-FFF2-40B4-BE49-F238E27FC236}">
                <a16:creationId xmlns:a16="http://schemas.microsoft.com/office/drawing/2014/main" id="{47762CA0-3935-BD2E-3A42-D8F447C862CB}"/>
              </a:ext>
              <a:ext uri="{C183D7F6-B498-43B3-948B-1728B52AA6E4}">
                <adec:decorative xmlns:adec="http://schemas.microsoft.com/office/drawing/2017/decorative" val="1"/>
              </a:ext>
            </a:extLst>
          </p:cNvPr>
          <p:cNvSpPr/>
          <p:nvPr/>
        </p:nvSpPr>
        <p:spPr>
          <a:xfrm>
            <a:off x="1775460" y="3134009"/>
            <a:ext cx="7958050" cy="676824"/>
          </a:xfrm>
          <a:prstGeom prst="roundRect">
            <a:avLst/>
          </a:prstGeom>
          <a:solidFill>
            <a:schemeClr val="accent5">
              <a:lumMod val="20000"/>
              <a:lumOff val="80000"/>
            </a:schemeClr>
          </a:solidFill>
          <a:ln w="19050">
            <a:solidFill>
              <a:schemeClr val="accent5">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4">
            <a:extLst>
              <a:ext uri="{FF2B5EF4-FFF2-40B4-BE49-F238E27FC236}">
                <a16:creationId xmlns:a16="http://schemas.microsoft.com/office/drawing/2014/main" id="{2F0856C3-BC6B-CC40-309C-AF4D969BE62B}"/>
              </a:ext>
              <a:ext uri="{C183D7F6-B498-43B3-948B-1728B52AA6E4}">
                <adec:decorative xmlns:adec="http://schemas.microsoft.com/office/drawing/2017/decorative" val="1"/>
              </a:ext>
            </a:extLst>
          </p:cNvPr>
          <p:cNvSpPr/>
          <p:nvPr/>
        </p:nvSpPr>
        <p:spPr>
          <a:xfrm>
            <a:off x="1231769" y="4473353"/>
            <a:ext cx="8973315" cy="646331"/>
          </a:xfrm>
          <a:prstGeom prst="roundRect">
            <a:avLst/>
          </a:prstGeom>
          <a:solidFill>
            <a:schemeClr val="accent5">
              <a:lumMod val="20000"/>
              <a:lumOff val="80000"/>
            </a:schemeClr>
          </a:solidFill>
          <a:ln w="19050">
            <a:solidFill>
              <a:schemeClr val="accent5">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43FB2810-8F5F-C06F-19A1-D902D8542279}"/>
              </a:ext>
            </a:extLst>
          </p:cNvPr>
          <p:cNvSpPr txBox="1"/>
          <p:nvPr/>
        </p:nvSpPr>
        <p:spPr>
          <a:xfrm>
            <a:off x="1655619" y="3005962"/>
            <a:ext cx="8252762" cy="646331"/>
          </a:xfrm>
          <a:prstGeom prst="rect">
            <a:avLst/>
          </a:prstGeom>
          <a:noFill/>
        </p:spPr>
        <p:txBody>
          <a:bodyPr wrap="square" rtlCol="0">
            <a:spAutoFit/>
          </a:bodyPr>
          <a:lstStyle/>
          <a:p>
            <a:pPr algn="ctr"/>
            <a:endParaRPr lang="en-US" b="1">
              <a:solidFill>
                <a:schemeClr val="accent5">
                  <a:lumMod val="50000"/>
                </a:schemeClr>
              </a:solidFill>
              <a:latin typeface="Montserrat" panose="00000500000000000000" pitchFamily="2" charset="0"/>
            </a:endParaRPr>
          </a:p>
          <a:p>
            <a:pPr algn="ctr"/>
            <a:r>
              <a:rPr lang="en-US" b="1">
                <a:solidFill>
                  <a:schemeClr val="accent5">
                    <a:lumMod val="50000"/>
                  </a:schemeClr>
                </a:solidFill>
                <a:latin typeface="Montserrat" panose="00000500000000000000" pitchFamily="2" charset="0"/>
              </a:rPr>
              <a:t>Smart Start Workforce Grants Local Experts at CCR&amp;Rs</a:t>
            </a:r>
          </a:p>
        </p:txBody>
      </p:sp>
      <p:sp>
        <p:nvSpPr>
          <p:cNvPr id="18" name="TextBox 17">
            <a:extLst>
              <a:ext uri="{FF2B5EF4-FFF2-40B4-BE49-F238E27FC236}">
                <a16:creationId xmlns:a16="http://schemas.microsoft.com/office/drawing/2014/main" id="{7AC5033C-34F8-CB0E-F541-1D7DD4494BAD}"/>
              </a:ext>
            </a:extLst>
          </p:cNvPr>
          <p:cNvSpPr txBox="1"/>
          <p:nvPr/>
        </p:nvSpPr>
        <p:spPr>
          <a:xfrm>
            <a:off x="952400" y="4355032"/>
            <a:ext cx="9268691" cy="646331"/>
          </a:xfrm>
          <a:prstGeom prst="rect">
            <a:avLst/>
          </a:prstGeom>
          <a:noFill/>
        </p:spPr>
        <p:txBody>
          <a:bodyPr wrap="square" rtlCol="0">
            <a:spAutoFit/>
          </a:bodyPr>
          <a:lstStyle/>
          <a:p>
            <a:pPr algn="ctr"/>
            <a:endParaRPr lang="en-US" b="1">
              <a:solidFill>
                <a:schemeClr val="accent5">
                  <a:lumMod val="50000"/>
                </a:schemeClr>
              </a:solidFill>
              <a:latin typeface="Montserrat" panose="00000500000000000000" pitchFamily="2" charset="0"/>
            </a:endParaRPr>
          </a:p>
          <a:p>
            <a:pPr algn="ctr"/>
            <a:r>
              <a:rPr lang="en-US" b="1">
                <a:solidFill>
                  <a:schemeClr val="accent5">
                    <a:lumMod val="50000"/>
                  </a:schemeClr>
                </a:solidFill>
                <a:latin typeface="Montserrat" panose="00000500000000000000" pitchFamily="2" charset="0"/>
              </a:rPr>
              <a:t>CCR&amp;R staff </a:t>
            </a:r>
          </a:p>
        </p:txBody>
      </p:sp>
      <p:sp>
        <p:nvSpPr>
          <p:cNvPr id="23" name="Arrow: Down 22">
            <a:extLst>
              <a:ext uri="{FF2B5EF4-FFF2-40B4-BE49-F238E27FC236}">
                <a16:creationId xmlns:a16="http://schemas.microsoft.com/office/drawing/2014/main" id="{FF28EE26-B420-921E-6664-9700A1FA6AD3}"/>
              </a:ext>
              <a:ext uri="{C183D7F6-B498-43B3-948B-1728B52AA6E4}">
                <adec:decorative xmlns:adec="http://schemas.microsoft.com/office/drawing/2017/decorative" val="1"/>
              </a:ext>
            </a:extLst>
          </p:cNvPr>
          <p:cNvSpPr/>
          <p:nvPr/>
        </p:nvSpPr>
        <p:spPr>
          <a:xfrm rot="10800000">
            <a:off x="5075634" y="2521545"/>
            <a:ext cx="893618" cy="469793"/>
          </a:xfrm>
          <a:prstGeom prst="downArrow">
            <a:avLst/>
          </a:prstGeom>
          <a:solidFill>
            <a:schemeClr val="accent6">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Rounded Corners 25" descr="Childcare programs will share information with CCR&amp;R staff who will share it with local experts at CCR&amp;Rs who will share it with the workforce grants coordinators at INCCRRA and they will design resources and tools to support programs through technical assistance and share barriers with IDHS. ">
            <a:extLst>
              <a:ext uri="{FF2B5EF4-FFF2-40B4-BE49-F238E27FC236}">
                <a16:creationId xmlns:a16="http://schemas.microsoft.com/office/drawing/2014/main" id="{498E2C39-5282-1C64-92A1-E9CE79895438}"/>
              </a:ext>
              <a:ext uri="{C183D7F6-B498-43B3-948B-1728B52AA6E4}">
                <adec:decorative xmlns:adec="http://schemas.microsoft.com/office/drawing/2017/decorative" val="0"/>
              </a:ext>
            </a:extLst>
          </p:cNvPr>
          <p:cNvSpPr/>
          <p:nvPr/>
        </p:nvSpPr>
        <p:spPr>
          <a:xfrm>
            <a:off x="633261" y="5926754"/>
            <a:ext cx="10297477" cy="646331"/>
          </a:xfrm>
          <a:prstGeom prst="roundRect">
            <a:avLst/>
          </a:prstGeom>
          <a:solidFill>
            <a:schemeClr val="accent5">
              <a:lumMod val="20000"/>
              <a:lumOff val="80000"/>
            </a:schemeClr>
          </a:solidFill>
          <a:ln w="19050">
            <a:solidFill>
              <a:schemeClr val="accent5">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CA9CC85D-6D81-C515-3E49-C063AF72BA62}"/>
              </a:ext>
            </a:extLst>
          </p:cNvPr>
          <p:cNvSpPr txBox="1"/>
          <p:nvPr/>
        </p:nvSpPr>
        <p:spPr>
          <a:xfrm>
            <a:off x="888098" y="5803556"/>
            <a:ext cx="9268691" cy="646331"/>
          </a:xfrm>
          <a:prstGeom prst="rect">
            <a:avLst/>
          </a:prstGeom>
          <a:noFill/>
        </p:spPr>
        <p:txBody>
          <a:bodyPr wrap="square" rtlCol="0">
            <a:spAutoFit/>
          </a:bodyPr>
          <a:lstStyle/>
          <a:p>
            <a:pPr algn="ctr"/>
            <a:endParaRPr lang="en-US" b="1">
              <a:solidFill>
                <a:schemeClr val="accent5">
                  <a:lumMod val="50000"/>
                </a:schemeClr>
              </a:solidFill>
              <a:latin typeface="Montserrat" panose="00000500000000000000" pitchFamily="2" charset="0"/>
            </a:endParaRPr>
          </a:p>
          <a:p>
            <a:pPr algn="ctr"/>
            <a:r>
              <a:rPr lang="en-US" b="1">
                <a:solidFill>
                  <a:schemeClr val="accent5">
                    <a:lumMod val="50000"/>
                  </a:schemeClr>
                </a:solidFill>
                <a:latin typeface="Montserrat" panose="00000500000000000000" pitchFamily="2" charset="0"/>
              </a:rPr>
              <a:t>Child care programs</a:t>
            </a:r>
          </a:p>
        </p:txBody>
      </p:sp>
      <p:sp>
        <p:nvSpPr>
          <p:cNvPr id="2" name="Arrow: Down 1">
            <a:extLst>
              <a:ext uri="{FF2B5EF4-FFF2-40B4-BE49-F238E27FC236}">
                <a16:creationId xmlns:a16="http://schemas.microsoft.com/office/drawing/2014/main" id="{BB967352-229B-5EFA-AC57-3EF9C690F7DC}"/>
              </a:ext>
              <a:ext uri="{C183D7F6-B498-43B3-948B-1728B52AA6E4}">
                <adec:decorative xmlns:adec="http://schemas.microsoft.com/office/drawing/2017/decorative" val="1"/>
              </a:ext>
            </a:extLst>
          </p:cNvPr>
          <p:cNvSpPr/>
          <p:nvPr/>
        </p:nvSpPr>
        <p:spPr>
          <a:xfrm rot="10800000">
            <a:off x="5127257" y="3916730"/>
            <a:ext cx="893618" cy="469793"/>
          </a:xfrm>
          <a:prstGeom prst="downArrow">
            <a:avLst/>
          </a:prstGeom>
          <a:solidFill>
            <a:schemeClr val="accent6">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Arrow: Down 2">
            <a:extLst>
              <a:ext uri="{FF2B5EF4-FFF2-40B4-BE49-F238E27FC236}">
                <a16:creationId xmlns:a16="http://schemas.microsoft.com/office/drawing/2014/main" id="{D4A18B51-2FE5-3944-3D8B-ED9F616C71EF}"/>
              </a:ext>
              <a:ext uri="{C183D7F6-B498-43B3-948B-1728B52AA6E4}">
                <adec:decorative xmlns:adec="http://schemas.microsoft.com/office/drawing/2017/decorative" val="1"/>
              </a:ext>
            </a:extLst>
          </p:cNvPr>
          <p:cNvSpPr/>
          <p:nvPr/>
        </p:nvSpPr>
        <p:spPr>
          <a:xfrm rot="10800000">
            <a:off x="5139936" y="5288322"/>
            <a:ext cx="893618" cy="469793"/>
          </a:xfrm>
          <a:prstGeom prst="downArrow">
            <a:avLst/>
          </a:prstGeom>
          <a:solidFill>
            <a:schemeClr val="accent6">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21173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4B0AB6-3175-AE22-1321-4AFCB2DAFE10}"/>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5AE13F63-325C-47D5-8C5F-86F4237FB44B}"/>
              </a:ext>
              <a:ext uri="{C183D7F6-B498-43B3-948B-1728B52AA6E4}">
                <adec:decorative xmlns:adec="http://schemas.microsoft.com/office/drawing/2017/decorative" val="1"/>
              </a:ext>
            </a:extLst>
          </p:cNvPr>
          <p:cNvSpPr/>
          <p:nvPr/>
        </p:nvSpPr>
        <p:spPr>
          <a:xfrm>
            <a:off x="141910" y="4910178"/>
            <a:ext cx="2258291" cy="192537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1">
            <a:extLst>
              <a:ext uri="{FF2B5EF4-FFF2-40B4-BE49-F238E27FC236}">
                <a16:creationId xmlns:a16="http://schemas.microsoft.com/office/drawing/2014/main" id="{4A8670AA-CB18-6F66-B8E4-21B5C41967D0}"/>
              </a:ext>
              <a:ext uri="{C183D7F6-B498-43B3-948B-1728B52AA6E4}">
                <adec:decorative xmlns:adec="http://schemas.microsoft.com/office/drawing/2017/decorative" val="1"/>
              </a:ext>
            </a:extLst>
          </p:cNvPr>
          <p:cNvSpPr>
            <a:spLocks noChangeArrowheads="1"/>
          </p:cNvSpPr>
          <p:nvPr/>
        </p:nvSpPr>
        <p:spPr bwMode="auto">
          <a:xfrm>
            <a:off x="3133725" y="200088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 name="Text Placeholder 3" descr="INCCRRA will manage administrative processes and develop resources for providers ">
            <a:extLst>
              <a:ext uri="{FF2B5EF4-FFF2-40B4-BE49-F238E27FC236}">
                <a16:creationId xmlns:a16="http://schemas.microsoft.com/office/drawing/2014/main" id="{C48374D2-A8F1-4DEB-1A66-C7BD2E622BCE}"/>
              </a:ext>
            </a:extLst>
          </p:cNvPr>
          <p:cNvSpPr txBox="1">
            <a:spLocks/>
          </p:cNvSpPr>
          <p:nvPr/>
        </p:nvSpPr>
        <p:spPr>
          <a:xfrm>
            <a:off x="646747" y="865389"/>
            <a:ext cx="10501312" cy="70897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b="1">
              <a:solidFill>
                <a:srgbClr val="020A78"/>
              </a:solidFill>
              <a:latin typeface="Montserrat SemiBold" pitchFamily="2" charset="77"/>
            </a:endParaRPr>
          </a:p>
        </p:txBody>
      </p:sp>
      <p:sp>
        <p:nvSpPr>
          <p:cNvPr id="6" name="Text Placeholder 3">
            <a:extLst>
              <a:ext uri="{FF2B5EF4-FFF2-40B4-BE49-F238E27FC236}">
                <a16:creationId xmlns:a16="http://schemas.microsoft.com/office/drawing/2014/main" id="{9DCBDB0B-AD4A-9F7C-158F-5657A7144C37}"/>
              </a:ext>
            </a:extLst>
          </p:cNvPr>
          <p:cNvSpPr txBox="1">
            <a:spLocks noGrp="1"/>
          </p:cNvSpPr>
          <p:nvPr>
            <p:ph type="title" idx="4294967295"/>
          </p:nvPr>
        </p:nvSpPr>
        <p:spPr>
          <a:xfrm>
            <a:off x="646747" y="865388"/>
            <a:ext cx="10501312" cy="955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1000"/>
              </a:spcBef>
              <a:spcAft>
                <a:spcPts val="0"/>
              </a:spcAft>
              <a:buClrTx/>
              <a:buSzTx/>
              <a:buFont typeface="Arial" panose="020B0604020202020204" pitchFamily="34" charset="0"/>
              <a:buNone/>
              <a:tabLst/>
              <a:defRPr/>
            </a:pPr>
            <a:r>
              <a:rPr kumimoji="0" lang="en-US" sz="2200" b="1" i="0" u="none" strike="noStrike" kern="1200" cap="none" spc="0" normalizeH="0" baseline="0" noProof="0">
                <a:ln>
                  <a:noFill/>
                </a:ln>
                <a:solidFill>
                  <a:srgbClr val="020A78"/>
                </a:solidFill>
                <a:effectLst/>
                <a:uLnTx/>
                <a:uFillTx/>
                <a:latin typeface="Montserrat SemiBold"/>
                <a:ea typeface="+mn-ea"/>
                <a:cs typeface="+mn-cs"/>
              </a:rPr>
              <a:t>INCCRRA will manage administrative processes and develop resources for providers.</a:t>
            </a:r>
            <a:endParaRPr kumimoji="0" lang="en-US" sz="2200" b="1" i="0" u="none" strike="noStrike" kern="1200" cap="none" spc="0" normalizeH="0" baseline="0" noProof="0">
              <a:ln>
                <a:noFill/>
              </a:ln>
              <a:solidFill>
                <a:srgbClr val="020A78"/>
              </a:solidFill>
              <a:effectLst/>
              <a:uLnTx/>
              <a:uFillTx/>
              <a:latin typeface="Montserrat SemiBold" pitchFamily="2" charset="77"/>
              <a:ea typeface="+mn-ea"/>
              <a:cs typeface="+mn-cs"/>
            </a:endParaRPr>
          </a:p>
        </p:txBody>
      </p:sp>
      <p:sp>
        <p:nvSpPr>
          <p:cNvPr id="13" name="Title 1">
            <a:extLst>
              <a:ext uri="{FF2B5EF4-FFF2-40B4-BE49-F238E27FC236}">
                <a16:creationId xmlns:a16="http://schemas.microsoft.com/office/drawing/2014/main" id="{437FFC49-0BBB-C824-BF59-7785CD05B63C}"/>
              </a:ext>
            </a:extLst>
          </p:cNvPr>
          <p:cNvSpPr txBox="1">
            <a:spLocks/>
          </p:cNvSpPr>
          <p:nvPr/>
        </p:nvSpPr>
        <p:spPr>
          <a:xfrm>
            <a:off x="163287" y="99275"/>
            <a:ext cx="9854169" cy="46810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2000" kern="1200">
                <a:solidFill>
                  <a:schemeClr val="bg1"/>
                </a:solidFill>
                <a:latin typeface="Montserrat" pitchFamily="2" charset="77"/>
                <a:ea typeface="+mj-ea"/>
                <a:cs typeface="+mj-cs"/>
              </a:defRPr>
            </a:lvl1pPr>
          </a:lstStyle>
          <a:p>
            <a:r>
              <a:rPr lang="en-US" sz="1800">
                <a:latin typeface="Montserrat"/>
              </a:rPr>
              <a:t>Smart Start technical assistance system: INCCRRA role</a:t>
            </a:r>
          </a:p>
        </p:txBody>
      </p:sp>
      <p:graphicFrame>
        <p:nvGraphicFramePr>
          <p:cNvPr id="2" name="Diagram 1" descr="A diagram that shows more information about INCCRRA's role in Smart Start Workforce Grants technical assistance. INCCRRA will continue to administer the application and reporting process and offer support on technical issues related to applications through a help desk. INCCRRA will hire a grant coordinator who will create technical assistance materials and organize resource sharing across CCR&amp;Rs. ">
            <a:extLst>
              <a:ext uri="{FF2B5EF4-FFF2-40B4-BE49-F238E27FC236}">
                <a16:creationId xmlns:a16="http://schemas.microsoft.com/office/drawing/2014/main" id="{E1EEA61A-DC61-A8C7-58FB-CC85B5BFD522}"/>
              </a:ext>
            </a:extLst>
          </p:cNvPr>
          <p:cNvGraphicFramePr/>
          <p:nvPr>
            <p:extLst>
              <p:ext uri="{D42A27DB-BD31-4B8C-83A1-F6EECF244321}">
                <p14:modId xmlns:p14="http://schemas.microsoft.com/office/powerpoint/2010/main" val="249180190"/>
              </p:ext>
            </p:extLst>
          </p:nvPr>
        </p:nvGraphicFramePr>
        <p:xfrm>
          <a:off x="646747" y="1821331"/>
          <a:ext cx="10501312" cy="46798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18168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4B0AB6-3175-AE22-1321-4AFCB2DAFE10}"/>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51FF9B54-408D-92BF-AD0D-B37ACDE2C599}"/>
              </a:ext>
              <a:ext uri="{C183D7F6-B498-43B3-948B-1728B52AA6E4}">
                <adec:decorative xmlns:adec="http://schemas.microsoft.com/office/drawing/2017/decorative" val="1"/>
              </a:ext>
            </a:extLst>
          </p:cNvPr>
          <p:cNvSpPr/>
          <p:nvPr/>
        </p:nvSpPr>
        <p:spPr>
          <a:xfrm>
            <a:off x="141910" y="4833978"/>
            <a:ext cx="2258291" cy="192537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1">
            <a:extLst>
              <a:ext uri="{FF2B5EF4-FFF2-40B4-BE49-F238E27FC236}">
                <a16:creationId xmlns:a16="http://schemas.microsoft.com/office/drawing/2014/main" id="{4A8670AA-CB18-6F66-B8E4-21B5C41967D0}"/>
              </a:ext>
              <a:ext uri="{C183D7F6-B498-43B3-948B-1728B52AA6E4}">
                <adec:decorative xmlns:adec="http://schemas.microsoft.com/office/drawing/2017/decorative" val="1"/>
              </a:ext>
            </a:extLst>
          </p:cNvPr>
          <p:cNvSpPr>
            <a:spLocks noChangeArrowheads="1"/>
          </p:cNvSpPr>
          <p:nvPr/>
        </p:nvSpPr>
        <p:spPr bwMode="auto">
          <a:xfrm>
            <a:off x="3133725" y="200088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 name="Text Placeholder 3" descr="CCR&amp;Rs will coordinate across the ECE system and provide technical assistance through trusting relationships with providers. ">
            <a:extLst>
              <a:ext uri="{FF2B5EF4-FFF2-40B4-BE49-F238E27FC236}">
                <a16:creationId xmlns:a16="http://schemas.microsoft.com/office/drawing/2014/main" id="{C48374D2-A8F1-4DEB-1A66-C7BD2E622BCE}"/>
              </a:ext>
            </a:extLst>
          </p:cNvPr>
          <p:cNvSpPr txBox="1">
            <a:spLocks/>
          </p:cNvSpPr>
          <p:nvPr/>
        </p:nvSpPr>
        <p:spPr>
          <a:xfrm>
            <a:off x="646747" y="1112353"/>
            <a:ext cx="10501312" cy="46201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b="1">
              <a:solidFill>
                <a:srgbClr val="020A78"/>
              </a:solidFill>
              <a:latin typeface="Montserrat SemiBold" pitchFamily="2" charset="77"/>
            </a:endParaRPr>
          </a:p>
        </p:txBody>
      </p:sp>
      <p:sp>
        <p:nvSpPr>
          <p:cNvPr id="6" name="Text Placeholder 3">
            <a:extLst>
              <a:ext uri="{FF2B5EF4-FFF2-40B4-BE49-F238E27FC236}">
                <a16:creationId xmlns:a16="http://schemas.microsoft.com/office/drawing/2014/main" id="{9DCBDB0B-AD4A-9F7C-158F-5657A7144C37}"/>
              </a:ext>
            </a:extLst>
          </p:cNvPr>
          <p:cNvSpPr txBox="1">
            <a:spLocks noGrp="1"/>
          </p:cNvSpPr>
          <p:nvPr>
            <p:ph type="title" idx="4294967295"/>
          </p:nvPr>
        </p:nvSpPr>
        <p:spPr>
          <a:xfrm>
            <a:off x="845344" y="941571"/>
            <a:ext cx="10501312" cy="105931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1000"/>
              </a:spcBef>
              <a:spcAft>
                <a:spcPts val="0"/>
              </a:spcAft>
              <a:buClrTx/>
              <a:buSzTx/>
              <a:buFont typeface="Arial" panose="020B0604020202020204" pitchFamily="34" charset="0"/>
              <a:buNone/>
              <a:tabLst/>
              <a:defRPr/>
            </a:pPr>
            <a:r>
              <a:rPr kumimoji="0" lang="en-US" sz="2200" b="1" i="0" u="none" strike="noStrike" kern="1200" cap="none" spc="0" normalizeH="0" baseline="0" noProof="0">
                <a:ln>
                  <a:noFill/>
                </a:ln>
                <a:solidFill>
                  <a:srgbClr val="020A78"/>
                </a:solidFill>
                <a:effectLst/>
                <a:uLnTx/>
                <a:uFillTx/>
                <a:latin typeface="Montserrat SemiBold"/>
                <a:ea typeface="+mn-ea"/>
                <a:cs typeface="+mn-cs"/>
              </a:rPr>
              <a:t>CCR&amp;Rs will coordinate across the ECE system and provide technical assistance through trusting relationships with providers</a:t>
            </a:r>
            <a:endParaRPr kumimoji="0" lang="en-US" sz="2200" b="1" i="0" u="none" strike="noStrike" kern="1200" cap="none" spc="0" normalizeH="0" baseline="0" noProof="0">
              <a:ln>
                <a:noFill/>
              </a:ln>
              <a:solidFill>
                <a:srgbClr val="020A78"/>
              </a:solidFill>
              <a:effectLst/>
              <a:uLnTx/>
              <a:uFillTx/>
              <a:latin typeface="Montserrat SemiBold" pitchFamily="2" charset="77"/>
              <a:ea typeface="+mn-ea"/>
              <a:cs typeface="+mn-cs"/>
            </a:endParaRPr>
          </a:p>
        </p:txBody>
      </p:sp>
      <p:sp>
        <p:nvSpPr>
          <p:cNvPr id="13" name="Title 1">
            <a:extLst>
              <a:ext uri="{FF2B5EF4-FFF2-40B4-BE49-F238E27FC236}">
                <a16:creationId xmlns:a16="http://schemas.microsoft.com/office/drawing/2014/main" id="{437FFC49-0BBB-C824-BF59-7785CD05B63C}"/>
              </a:ext>
            </a:extLst>
          </p:cNvPr>
          <p:cNvSpPr txBox="1">
            <a:spLocks/>
          </p:cNvSpPr>
          <p:nvPr/>
        </p:nvSpPr>
        <p:spPr>
          <a:xfrm>
            <a:off x="163287" y="99275"/>
            <a:ext cx="9854169" cy="46810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2000" kern="1200">
                <a:solidFill>
                  <a:schemeClr val="bg1"/>
                </a:solidFill>
                <a:latin typeface="Montserrat" pitchFamily="2" charset="77"/>
                <a:ea typeface="+mj-ea"/>
                <a:cs typeface="+mj-cs"/>
              </a:defRPr>
            </a:lvl1pPr>
          </a:lstStyle>
          <a:p>
            <a:r>
              <a:rPr lang="en-US" sz="1800">
                <a:latin typeface="Montserrat"/>
              </a:rPr>
              <a:t>Smart Start technical assistance system: CCR&amp;R role</a:t>
            </a:r>
          </a:p>
        </p:txBody>
      </p:sp>
      <p:graphicFrame>
        <p:nvGraphicFramePr>
          <p:cNvPr id="8" name="Diagram 7" descr="A diagram showing how CCR&amp;Rs will coordinate across the ECE system and provide technical assistance. CCR&amp;Rs will determine a staff member to be a local expert and be a point of contact with INCCRRA and they will provide technical assistance on topics relevant to Smart Start Workforce Grants. ">
            <a:extLst>
              <a:ext uri="{FF2B5EF4-FFF2-40B4-BE49-F238E27FC236}">
                <a16:creationId xmlns:a16="http://schemas.microsoft.com/office/drawing/2014/main" id="{BFB5C37E-698E-CDA7-53B0-0F7C5F16AEF8}"/>
              </a:ext>
            </a:extLst>
          </p:cNvPr>
          <p:cNvGraphicFramePr/>
          <p:nvPr>
            <p:extLst>
              <p:ext uri="{D42A27DB-BD31-4B8C-83A1-F6EECF244321}">
                <p14:modId xmlns:p14="http://schemas.microsoft.com/office/powerpoint/2010/main" val="2745897479"/>
              </p:ext>
            </p:extLst>
          </p:nvPr>
        </p:nvGraphicFramePr>
        <p:xfrm>
          <a:off x="826193" y="1932902"/>
          <a:ext cx="10965950" cy="36772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8" descr="A prompt for a second discussion question that reads, &quot;Will this proposed technical assistance from INCCRRA and CCR&amp;Rs help providers successfully participate in SSWGs? Why or why not? What is missing here?&quot;">
            <a:extLst>
              <a:ext uri="{FF2B5EF4-FFF2-40B4-BE49-F238E27FC236}">
                <a16:creationId xmlns:a16="http://schemas.microsoft.com/office/drawing/2014/main" id="{A73A322F-32E2-83A2-0C17-0BBD0EB099E3}"/>
              </a:ext>
            </a:extLst>
          </p:cNvPr>
          <p:cNvSpPr/>
          <p:nvPr/>
        </p:nvSpPr>
        <p:spPr>
          <a:xfrm>
            <a:off x="877471" y="5751256"/>
            <a:ext cx="11044321" cy="894954"/>
          </a:xfrm>
          <a:prstGeom prst="rect">
            <a:avLst/>
          </a:prstGeom>
          <a:solidFill>
            <a:srgbClr val="D6DCE5">
              <a:alpha val="50196"/>
            </a:srgbClr>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10C1773-6B55-1532-F6DF-8748B18EA2A0}"/>
              </a:ext>
            </a:extLst>
          </p:cNvPr>
          <p:cNvSpPr txBox="1"/>
          <p:nvPr/>
        </p:nvSpPr>
        <p:spPr>
          <a:xfrm>
            <a:off x="1017390" y="5838992"/>
            <a:ext cx="10904401" cy="731098"/>
          </a:xfrm>
          <a:prstGeom prst="rect">
            <a:avLst/>
          </a:prstGeom>
          <a:noFill/>
        </p:spPr>
        <p:txBody>
          <a:bodyPr wrap="square" rtlCol="0">
            <a:spAutoFit/>
          </a:bodyPr>
          <a:lstStyle/>
          <a:p>
            <a:pPr>
              <a:lnSpc>
                <a:spcPct val="120000"/>
              </a:lnSpc>
            </a:pPr>
            <a:r>
              <a:rPr lang="en-US" b="1">
                <a:solidFill>
                  <a:schemeClr val="accent5">
                    <a:lumMod val="75000"/>
                  </a:schemeClr>
                </a:solidFill>
                <a:latin typeface="Montserrat" panose="00000500000000000000" pitchFamily="2" charset="0"/>
              </a:rPr>
              <a:t>Discussion Question 2: </a:t>
            </a:r>
            <a:r>
              <a:rPr lang="en-US" sz="1800">
                <a:effectLst/>
                <a:latin typeface="Montserrat" panose="00000500000000000000" pitchFamily="2" charset="0"/>
              </a:rPr>
              <a:t>Will this proposed technical assistance from INCCRRA and CCR&amp;Rs help providers successfully participate in SSWGs? Why or why not? What is missing here?</a:t>
            </a:r>
            <a:endParaRPr lang="en-US">
              <a:latin typeface="Montserrat" panose="00000500000000000000" pitchFamily="2" charset="0"/>
            </a:endParaRPr>
          </a:p>
        </p:txBody>
      </p:sp>
    </p:spTree>
    <p:extLst>
      <p:ext uri="{BB962C8B-B14F-4D97-AF65-F5344CB8AC3E}">
        <p14:creationId xmlns:p14="http://schemas.microsoft.com/office/powerpoint/2010/main" val="29372717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Straight Arrow Connector 30">
            <a:extLst>
              <a:ext uri="{FF2B5EF4-FFF2-40B4-BE49-F238E27FC236}">
                <a16:creationId xmlns:a16="http://schemas.microsoft.com/office/drawing/2014/main" id="{323826BA-016C-954B-C568-92289F31F161}"/>
              </a:ext>
              <a:ext uri="{C183D7F6-B498-43B3-948B-1728B52AA6E4}">
                <adec:decorative xmlns:adec="http://schemas.microsoft.com/office/drawing/2017/decorative" val="1"/>
              </a:ext>
            </a:extLst>
          </p:cNvPr>
          <p:cNvCxnSpPr/>
          <p:nvPr/>
        </p:nvCxnSpPr>
        <p:spPr>
          <a:xfrm>
            <a:off x="678180" y="3718299"/>
            <a:ext cx="1036320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61D32A5B-8D4D-77F9-32F7-0A73846E70F5}"/>
              </a:ext>
            </a:extLst>
          </p:cNvPr>
          <p:cNvSpPr>
            <a:spLocks noGrp="1"/>
          </p:cNvSpPr>
          <p:nvPr>
            <p:ph type="title"/>
          </p:nvPr>
        </p:nvSpPr>
        <p:spPr>
          <a:xfrm>
            <a:off x="188312" y="197449"/>
            <a:ext cx="11262095" cy="344737"/>
          </a:xfrm>
        </p:spPr>
        <p:txBody>
          <a:bodyPr>
            <a:normAutofit fontScale="90000"/>
          </a:bodyPr>
          <a:lstStyle/>
          <a:p>
            <a:r>
              <a:rPr lang="en-US">
                <a:latin typeface="Montserrat"/>
              </a:rPr>
              <a:t>Smart Start Workforce Grants technical assistance timeline</a:t>
            </a:r>
            <a:endParaRPr lang="en-US"/>
          </a:p>
        </p:txBody>
      </p:sp>
      <p:sp>
        <p:nvSpPr>
          <p:cNvPr id="40" name="Text Placeholder 3">
            <a:extLst>
              <a:ext uri="{FF2B5EF4-FFF2-40B4-BE49-F238E27FC236}">
                <a16:creationId xmlns:a16="http://schemas.microsoft.com/office/drawing/2014/main" id="{D21F4334-6B71-38EB-BA79-B34DA418DEA0}"/>
              </a:ext>
            </a:extLst>
          </p:cNvPr>
          <p:cNvSpPr txBox="1">
            <a:spLocks/>
          </p:cNvSpPr>
          <p:nvPr/>
        </p:nvSpPr>
        <p:spPr>
          <a:xfrm>
            <a:off x="456941" y="920075"/>
            <a:ext cx="10501312" cy="462013"/>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en-US" sz="2200" b="1">
                <a:solidFill>
                  <a:srgbClr val="020A78"/>
                </a:solidFill>
                <a:latin typeface="Montserrat SemiBold" pitchFamily="2" charset="77"/>
              </a:rPr>
              <a:t>February to July 2024 IDHS, INCCRRA, and CCR&amp;Rs will focus on preparing providers to apply for Smart Start Workforce Grants</a:t>
            </a:r>
          </a:p>
        </p:txBody>
      </p:sp>
      <p:sp>
        <p:nvSpPr>
          <p:cNvPr id="9" name="TextBox 8">
            <a:extLst>
              <a:ext uri="{FF2B5EF4-FFF2-40B4-BE49-F238E27FC236}">
                <a16:creationId xmlns:a16="http://schemas.microsoft.com/office/drawing/2014/main" id="{C06968D5-2283-A559-2F52-F6F4E6D90A38}"/>
              </a:ext>
            </a:extLst>
          </p:cNvPr>
          <p:cNvSpPr txBox="1"/>
          <p:nvPr/>
        </p:nvSpPr>
        <p:spPr>
          <a:xfrm>
            <a:off x="264887" y="4295633"/>
            <a:ext cx="1274708" cy="369332"/>
          </a:xfrm>
          <a:prstGeom prst="rect">
            <a:avLst/>
          </a:prstGeom>
          <a:noFill/>
        </p:spPr>
        <p:txBody>
          <a:bodyPr wrap="none" rtlCol="0">
            <a:spAutoFit/>
          </a:bodyPr>
          <a:lstStyle/>
          <a:p>
            <a:r>
              <a:rPr lang="en-US" b="1">
                <a:solidFill>
                  <a:schemeClr val="accent1"/>
                </a:solidFill>
                <a:latin typeface="Montserrat" panose="00000500000000000000" pitchFamily="2" charset="0"/>
              </a:rPr>
              <a:t>February</a:t>
            </a:r>
          </a:p>
        </p:txBody>
      </p:sp>
      <p:sp>
        <p:nvSpPr>
          <p:cNvPr id="32" name="TextBox 31">
            <a:extLst>
              <a:ext uri="{FF2B5EF4-FFF2-40B4-BE49-F238E27FC236}">
                <a16:creationId xmlns:a16="http://schemas.microsoft.com/office/drawing/2014/main" id="{1E661770-06E5-50D8-DDB1-E3D01A69883F}"/>
              </a:ext>
            </a:extLst>
          </p:cNvPr>
          <p:cNvSpPr txBox="1"/>
          <p:nvPr/>
        </p:nvSpPr>
        <p:spPr>
          <a:xfrm>
            <a:off x="678180" y="2110311"/>
            <a:ext cx="2137921" cy="1323439"/>
          </a:xfrm>
          <a:prstGeom prst="rect">
            <a:avLst/>
          </a:prstGeom>
          <a:noFill/>
        </p:spPr>
        <p:txBody>
          <a:bodyPr wrap="square" rtlCol="0">
            <a:spAutoFit/>
          </a:bodyPr>
          <a:lstStyle/>
          <a:p>
            <a:pPr algn="ctr"/>
            <a:r>
              <a:rPr lang="en-US" sz="1600">
                <a:latin typeface="Montserrat" panose="00000500000000000000" pitchFamily="2" charset="0"/>
              </a:rPr>
              <a:t>INCCRRA fills SSWG Coordinator position and</a:t>
            </a:r>
          </a:p>
          <a:p>
            <a:pPr algn="ctr"/>
            <a:r>
              <a:rPr lang="en-US" sz="1600">
                <a:latin typeface="Montserrat" panose="00000500000000000000" pitchFamily="2" charset="0"/>
              </a:rPr>
              <a:t>CCR&amp;Rs identify local experts</a:t>
            </a:r>
          </a:p>
        </p:txBody>
      </p:sp>
      <p:sp>
        <p:nvSpPr>
          <p:cNvPr id="11" name="TextBox 10">
            <a:extLst>
              <a:ext uri="{FF2B5EF4-FFF2-40B4-BE49-F238E27FC236}">
                <a16:creationId xmlns:a16="http://schemas.microsoft.com/office/drawing/2014/main" id="{D5816437-2E91-13F8-1117-498A59C09479}"/>
              </a:ext>
            </a:extLst>
          </p:cNvPr>
          <p:cNvSpPr txBox="1"/>
          <p:nvPr/>
        </p:nvSpPr>
        <p:spPr>
          <a:xfrm>
            <a:off x="2287166" y="4310071"/>
            <a:ext cx="1457233" cy="369332"/>
          </a:xfrm>
          <a:prstGeom prst="rect">
            <a:avLst/>
          </a:prstGeom>
          <a:noFill/>
        </p:spPr>
        <p:txBody>
          <a:bodyPr wrap="square" rtlCol="0">
            <a:spAutoFit/>
          </a:bodyPr>
          <a:lstStyle/>
          <a:p>
            <a:r>
              <a:rPr lang="en-US" b="1">
                <a:solidFill>
                  <a:schemeClr val="accent1"/>
                </a:solidFill>
                <a:latin typeface="Montserrat" panose="00000500000000000000" pitchFamily="2" charset="0"/>
              </a:rPr>
              <a:t>March</a:t>
            </a:r>
          </a:p>
        </p:txBody>
      </p:sp>
      <p:sp>
        <p:nvSpPr>
          <p:cNvPr id="12" name="TextBox 11">
            <a:extLst>
              <a:ext uri="{FF2B5EF4-FFF2-40B4-BE49-F238E27FC236}">
                <a16:creationId xmlns:a16="http://schemas.microsoft.com/office/drawing/2014/main" id="{ABCBC495-A80F-7D6C-4C4A-FC5D2D8BBE95}"/>
              </a:ext>
            </a:extLst>
          </p:cNvPr>
          <p:cNvSpPr txBox="1"/>
          <p:nvPr/>
        </p:nvSpPr>
        <p:spPr>
          <a:xfrm>
            <a:off x="4132032" y="4295633"/>
            <a:ext cx="1457233" cy="369332"/>
          </a:xfrm>
          <a:prstGeom prst="rect">
            <a:avLst/>
          </a:prstGeom>
          <a:noFill/>
        </p:spPr>
        <p:txBody>
          <a:bodyPr wrap="square" rtlCol="0">
            <a:spAutoFit/>
          </a:bodyPr>
          <a:lstStyle/>
          <a:p>
            <a:r>
              <a:rPr lang="en-US" b="1">
                <a:solidFill>
                  <a:schemeClr val="accent1"/>
                </a:solidFill>
                <a:latin typeface="Montserrat" panose="00000500000000000000" pitchFamily="2" charset="0"/>
              </a:rPr>
              <a:t>April</a:t>
            </a:r>
          </a:p>
        </p:txBody>
      </p:sp>
      <p:sp>
        <p:nvSpPr>
          <p:cNvPr id="33" name="TextBox 32">
            <a:extLst>
              <a:ext uri="{FF2B5EF4-FFF2-40B4-BE49-F238E27FC236}">
                <a16:creationId xmlns:a16="http://schemas.microsoft.com/office/drawing/2014/main" id="{C87247EE-AA3C-1991-C81C-6BB89B932622}"/>
              </a:ext>
            </a:extLst>
          </p:cNvPr>
          <p:cNvSpPr txBox="1"/>
          <p:nvPr/>
        </p:nvSpPr>
        <p:spPr>
          <a:xfrm>
            <a:off x="3342593" y="2159131"/>
            <a:ext cx="1832263" cy="1077218"/>
          </a:xfrm>
          <a:prstGeom prst="rect">
            <a:avLst/>
          </a:prstGeom>
          <a:noFill/>
        </p:spPr>
        <p:txBody>
          <a:bodyPr wrap="square" rtlCol="0">
            <a:spAutoFit/>
          </a:bodyPr>
          <a:lstStyle/>
          <a:p>
            <a:pPr algn="ctr"/>
            <a:r>
              <a:rPr lang="en-US" sz="1600">
                <a:latin typeface="Montserrat" panose="00000500000000000000" pitchFamily="2" charset="0"/>
              </a:rPr>
              <a:t>Spring workdays to train CCR&amp;Rs on SSWG</a:t>
            </a:r>
          </a:p>
        </p:txBody>
      </p:sp>
      <p:sp>
        <p:nvSpPr>
          <p:cNvPr id="13" name="TextBox 12">
            <a:extLst>
              <a:ext uri="{FF2B5EF4-FFF2-40B4-BE49-F238E27FC236}">
                <a16:creationId xmlns:a16="http://schemas.microsoft.com/office/drawing/2014/main" id="{98D2AFE6-BE9A-632A-2236-A319BBDD99C4}"/>
              </a:ext>
            </a:extLst>
          </p:cNvPr>
          <p:cNvSpPr txBox="1"/>
          <p:nvPr/>
        </p:nvSpPr>
        <p:spPr>
          <a:xfrm>
            <a:off x="5794099" y="4295633"/>
            <a:ext cx="1457233" cy="369332"/>
          </a:xfrm>
          <a:prstGeom prst="rect">
            <a:avLst/>
          </a:prstGeom>
          <a:noFill/>
        </p:spPr>
        <p:txBody>
          <a:bodyPr wrap="square" rtlCol="0">
            <a:spAutoFit/>
          </a:bodyPr>
          <a:lstStyle/>
          <a:p>
            <a:r>
              <a:rPr lang="en-US" b="1">
                <a:solidFill>
                  <a:schemeClr val="accent1"/>
                </a:solidFill>
                <a:latin typeface="Montserrat" panose="00000500000000000000" pitchFamily="2" charset="0"/>
              </a:rPr>
              <a:t>May</a:t>
            </a:r>
          </a:p>
        </p:txBody>
      </p:sp>
      <p:sp>
        <p:nvSpPr>
          <p:cNvPr id="36" name="TextBox 35">
            <a:extLst>
              <a:ext uri="{FF2B5EF4-FFF2-40B4-BE49-F238E27FC236}">
                <a16:creationId xmlns:a16="http://schemas.microsoft.com/office/drawing/2014/main" id="{F4BAD5D8-3D4F-8938-A92D-75ACECABA8D7}"/>
              </a:ext>
            </a:extLst>
          </p:cNvPr>
          <p:cNvSpPr txBox="1"/>
          <p:nvPr/>
        </p:nvSpPr>
        <p:spPr>
          <a:xfrm>
            <a:off x="5707597" y="2347560"/>
            <a:ext cx="1774371" cy="830997"/>
          </a:xfrm>
          <a:prstGeom prst="rect">
            <a:avLst/>
          </a:prstGeom>
          <a:noFill/>
        </p:spPr>
        <p:txBody>
          <a:bodyPr wrap="square" rtlCol="0">
            <a:spAutoFit/>
          </a:bodyPr>
          <a:lstStyle/>
          <a:p>
            <a:pPr algn="ctr"/>
            <a:r>
              <a:rPr lang="en-US" sz="1600">
                <a:latin typeface="Montserrat" panose="00000500000000000000" pitchFamily="2" charset="0"/>
              </a:rPr>
              <a:t>SSWG application details released</a:t>
            </a:r>
          </a:p>
        </p:txBody>
      </p:sp>
      <p:sp>
        <p:nvSpPr>
          <p:cNvPr id="14" name="TextBox 13">
            <a:extLst>
              <a:ext uri="{FF2B5EF4-FFF2-40B4-BE49-F238E27FC236}">
                <a16:creationId xmlns:a16="http://schemas.microsoft.com/office/drawing/2014/main" id="{B03D0CC4-DE39-5089-7C17-240105677B2C}"/>
              </a:ext>
            </a:extLst>
          </p:cNvPr>
          <p:cNvSpPr txBox="1"/>
          <p:nvPr/>
        </p:nvSpPr>
        <p:spPr>
          <a:xfrm>
            <a:off x="7634120" y="4295633"/>
            <a:ext cx="1457233" cy="369332"/>
          </a:xfrm>
          <a:prstGeom prst="rect">
            <a:avLst/>
          </a:prstGeom>
          <a:noFill/>
        </p:spPr>
        <p:txBody>
          <a:bodyPr wrap="square" rtlCol="0">
            <a:spAutoFit/>
          </a:bodyPr>
          <a:lstStyle/>
          <a:p>
            <a:r>
              <a:rPr lang="en-US" b="1">
                <a:solidFill>
                  <a:schemeClr val="accent1"/>
                </a:solidFill>
                <a:latin typeface="Montserrat" panose="00000500000000000000" pitchFamily="2" charset="0"/>
              </a:rPr>
              <a:t>June</a:t>
            </a:r>
          </a:p>
        </p:txBody>
      </p:sp>
      <p:sp>
        <p:nvSpPr>
          <p:cNvPr id="35" name="TextBox 34">
            <a:extLst>
              <a:ext uri="{FF2B5EF4-FFF2-40B4-BE49-F238E27FC236}">
                <a16:creationId xmlns:a16="http://schemas.microsoft.com/office/drawing/2014/main" id="{4176103A-0D9F-B618-9E25-7B0916705EA6}"/>
              </a:ext>
            </a:extLst>
          </p:cNvPr>
          <p:cNvSpPr txBox="1"/>
          <p:nvPr/>
        </p:nvSpPr>
        <p:spPr>
          <a:xfrm>
            <a:off x="7446065" y="2347560"/>
            <a:ext cx="3469220" cy="830997"/>
          </a:xfrm>
          <a:prstGeom prst="rect">
            <a:avLst/>
          </a:prstGeom>
          <a:noFill/>
        </p:spPr>
        <p:txBody>
          <a:bodyPr wrap="square" rtlCol="0">
            <a:spAutoFit/>
          </a:bodyPr>
          <a:lstStyle/>
          <a:p>
            <a:pPr algn="ctr"/>
            <a:r>
              <a:rPr lang="en-US" sz="1600">
                <a:latin typeface="Montserrat" panose="00000500000000000000" pitchFamily="2" charset="0"/>
              </a:rPr>
              <a:t>CCR&amp;Rs will support providers with completing Smart Start applications</a:t>
            </a:r>
          </a:p>
        </p:txBody>
      </p:sp>
      <p:sp>
        <p:nvSpPr>
          <p:cNvPr id="15" name="TextBox 14">
            <a:extLst>
              <a:ext uri="{FF2B5EF4-FFF2-40B4-BE49-F238E27FC236}">
                <a16:creationId xmlns:a16="http://schemas.microsoft.com/office/drawing/2014/main" id="{2CD1EAD6-DC21-E956-1813-5D3BD8F256FD}"/>
              </a:ext>
            </a:extLst>
          </p:cNvPr>
          <p:cNvSpPr txBox="1"/>
          <p:nvPr/>
        </p:nvSpPr>
        <p:spPr>
          <a:xfrm>
            <a:off x="9501020" y="4279885"/>
            <a:ext cx="1457233" cy="369332"/>
          </a:xfrm>
          <a:prstGeom prst="rect">
            <a:avLst/>
          </a:prstGeom>
          <a:noFill/>
        </p:spPr>
        <p:txBody>
          <a:bodyPr wrap="square" rtlCol="0">
            <a:spAutoFit/>
          </a:bodyPr>
          <a:lstStyle/>
          <a:p>
            <a:r>
              <a:rPr lang="en-US" b="1">
                <a:solidFill>
                  <a:schemeClr val="accent1"/>
                </a:solidFill>
                <a:latin typeface="Montserrat" panose="00000500000000000000" pitchFamily="2" charset="0"/>
              </a:rPr>
              <a:t>July</a:t>
            </a:r>
          </a:p>
        </p:txBody>
      </p:sp>
      <p:cxnSp>
        <p:nvCxnSpPr>
          <p:cNvPr id="38" name="Straight Arrow Connector 37">
            <a:extLst>
              <a:ext uri="{FF2B5EF4-FFF2-40B4-BE49-F238E27FC236}">
                <a16:creationId xmlns:a16="http://schemas.microsoft.com/office/drawing/2014/main" id="{BE4C66C9-F7FD-07F2-F475-A7E57B19725F}"/>
              </a:ext>
              <a:ext uri="{C183D7F6-B498-43B3-948B-1728B52AA6E4}">
                <adec:decorative xmlns:adec="http://schemas.microsoft.com/office/drawing/2017/decorative" val="1"/>
              </a:ext>
            </a:extLst>
          </p:cNvPr>
          <p:cNvCxnSpPr>
            <a:cxnSpLocks/>
          </p:cNvCxnSpPr>
          <p:nvPr/>
        </p:nvCxnSpPr>
        <p:spPr>
          <a:xfrm flipV="1">
            <a:off x="9751360" y="3831415"/>
            <a:ext cx="0" cy="1126842"/>
          </a:xfrm>
          <a:prstGeom prst="straightConnector1">
            <a:avLst/>
          </a:prstGeom>
          <a:ln w="127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754B315D-CFC1-DDC0-8FAE-7A66D88C023A}"/>
              </a:ext>
            </a:extLst>
          </p:cNvPr>
          <p:cNvSpPr txBox="1"/>
          <p:nvPr/>
        </p:nvSpPr>
        <p:spPr>
          <a:xfrm>
            <a:off x="8454428" y="5242298"/>
            <a:ext cx="3068787" cy="1415772"/>
          </a:xfrm>
          <a:prstGeom prst="rect">
            <a:avLst/>
          </a:prstGeom>
          <a:noFill/>
        </p:spPr>
        <p:txBody>
          <a:bodyPr wrap="square" rtlCol="0">
            <a:spAutoFit/>
          </a:bodyPr>
          <a:lstStyle/>
          <a:p>
            <a:pPr algn="ctr"/>
            <a:r>
              <a:rPr lang="en-US">
                <a:solidFill>
                  <a:schemeClr val="accent4">
                    <a:lumMod val="75000"/>
                  </a:schemeClr>
                </a:solidFill>
                <a:latin typeface="Montserrat SemiBold" panose="00000700000000000000" pitchFamily="2" charset="0"/>
              </a:rPr>
              <a:t>July 1</a:t>
            </a:r>
            <a:r>
              <a:rPr lang="en-US" baseline="30000">
                <a:solidFill>
                  <a:schemeClr val="accent4">
                    <a:lumMod val="75000"/>
                  </a:schemeClr>
                </a:solidFill>
                <a:latin typeface="Montserrat SemiBold" panose="00000700000000000000" pitchFamily="2" charset="0"/>
              </a:rPr>
              <a:t>st</a:t>
            </a:r>
            <a:r>
              <a:rPr lang="en-US">
                <a:solidFill>
                  <a:schemeClr val="accent4">
                    <a:lumMod val="75000"/>
                  </a:schemeClr>
                </a:solidFill>
                <a:latin typeface="Montserrat SemiBold" panose="00000700000000000000" pitchFamily="2" charset="0"/>
              </a:rPr>
              <a:t> </a:t>
            </a:r>
          </a:p>
          <a:p>
            <a:pPr algn="ctr"/>
            <a:r>
              <a:rPr lang="en-US">
                <a:latin typeface="Montserrat" panose="00000500000000000000" pitchFamily="2" charset="0"/>
              </a:rPr>
              <a:t>Smart Start Workforce Grant application released</a:t>
            </a:r>
          </a:p>
          <a:p>
            <a:pPr algn="ctr"/>
            <a:r>
              <a:rPr lang="en-US" sz="1100" i="1">
                <a:latin typeface="Montserrat" panose="00000500000000000000" pitchFamily="2" charset="0"/>
              </a:rPr>
              <a:t>(pending appropriation)</a:t>
            </a:r>
          </a:p>
        </p:txBody>
      </p:sp>
      <p:sp>
        <p:nvSpPr>
          <p:cNvPr id="2" name="Oval 1">
            <a:extLst>
              <a:ext uri="{FF2B5EF4-FFF2-40B4-BE49-F238E27FC236}">
                <a16:creationId xmlns:a16="http://schemas.microsoft.com/office/drawing/2014/main" id="{30F8DC3E-F45C-9BF9-DB08-A28B38366751}"/>
              </a:ext>
              <a:ext uri="{C183D7F6-B498-43B3-948B-1728B52AA6E4}">
                <adec:decorative xmlns:adec="http://schemas.microsoft.com/office/drawing/2017/decorative" val="1"/>
              </a:ext>
            </a:extLst>
          </p:cNvPr>
          <p:cNvSpPr/>
          <p:nvPr/>
        </p:nvSpPr>
        <p:spPr>
          <a:xfrm>
            <a:off x="556260" y="3611619"/>
            <a:ext cx="228600" cy="2286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56913D76-9981-26DE-A0FC-202AFFC34DE7}"/>
              </a:ext>
              <a:ext uri="{C183D7F6-B498-43B3-948B-1728B52AA6E4}">
                <adec:decorative xmlns:adec="http://schemas.microsoft.com/office/drawing/2017/decorative" val="1"/>
              </a:ext>
            </a:extLst>
          </p:cNvPr>
          <p:cNvSpPr/>
          <p:nvPr/>
        </p:nvSpPr>
        <p:spPr>
          <a:xfrm>
            <a:off x="2583180" y="3611619"/>
            <a:ext cx="228600" cy="2286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85A0C33D-2910-FA63-F439-97D4772DCD88}"/>
              </a:ext>
              <a:ext uri="{C183D7F6-B498-43B3-948B-1728B52AA6E4}">
                <adec:decorative xmlns:adec="http://schemas.microsoft.com/office/drawing/2017/decorative" val="1"/>
              </a:ext>
            </a:extLst>
          </p:cNvPr>
          <p:cNvSpPr/>
          <p:nvPr/>
        </p:nvSpPr>
        <p:spPr>
          <a:xfrm>
            <a:off x="4274607" y="3611619"/>
            <a:ext cx="228600" cy="2286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A33E4E58-9F3D-01FE-D6B0-7F8310537357}"/>
              </a:ext>
              <a:ext uri="{C183D7F6-B498-43B3-948B-1728B52AA6E4}">
                <adec:decorative xmlns:adec="http://schemas.microsoft.com/office/drawing/2017/decorative" val="1"/>
              </a:ext>
            </a:extLst>
          </p:cNvPr>
          <p:cNvSpPr/>
          <p:nvPr/>
        </p:nvSpPr>
        <p:spPr>
          <a:xfrm>
            <a:off x="5992570" y="3611619"/>
            <a:ext cx="228600" cy="2286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9DD12045-F2BA-7FC5-FDF8-E81A25E0965E}"/>
              </a:ext>
              <a:ext uri="{C183D7F6-B498-43B3-948B-1728B52AA6E4}">
                <adec:decorative xmlns:adec="http://schemas.microsoft.com/office/drawing/2017/decorative" val="1"/>
              </a:ext>
            </a:extLst>
          </p:cNvPr>
          <p:cNvSpPr/>
          <p:nvPr/>
        </p:nvSpPr>
        <p:spPr>
          <a:xfrm>
            <a:off x="7852196" y="3603015"/>
            <a:ext cx="228600" cy="2286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2BA81E92-310A-C034-AC0E-49171895169C}"/>
              </a:ext>
              <a:ext uri="{C183D7F6-B498-43B3-948B-1728B52AA6E4}">
                <adec:decorative xmlns:adec="http://schemas.microsoft.com/office/drawing/2017/decorative" val="1"/>
              </a:ext>
            </a:extLst>
          </p:cNvPr>
          <p:cNvSpPr/>
          <p:nvPr/>
        </p:nvSpPr>
        <p:spPr>
          <a:xfrm>
            <a:off x="9637060" y="3609250"/>
            <a:ext cx="228600" cy="2286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12244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E319D-309A-11D5-9E04-0C442E1EA7CD}"/>
              </a:ext>
            </a:extLst>
          </p:cNvPr>
          <p:cNvSpPr>
            <a:spLocks noGrp="1"/>
          </p:cNvSpPr>
          <p:nvPr>
            <p:ph type="title"/>
          </p:nvPr>
        </p:nvSpPr>
        <p:spPr>
          <a:xfrm>
            <a:off x="264887" y="150075"/>
            <a:ext cx="10597553" cy="344737"/>
          </a:xfrm>
        </p:spPr>
        <p:txBody>
          <a:bodyPr>
            <a:normAutofit fontScale="90000"/>
          </a:bodyPr>
          <a:lstStyle/>
          <a:p>
            <a:r>
              <a:rPr lang="en-US">
                <a:latin typeface="Montserrat"/>
              </a:rPr>
              <a:t>Equity check for Smart Start Workforce Grants decisions</a:t>
            </a:r>
            <a:endParaRPr lang="en-US"/>
          </a:p>
        </p:txBody>
      </p:sp>
      <p:sp>
        <p:nvSpPr>
          <p:cNvPr id="7" name="Oval 6">
            <a:extLst>
              <a:ext uri="{FF2B5EF4-FFF2-40B4-BE49-F238E27FC236}">
                <a16:creationId xmlns:a16="http://schemas.microsoft.com/office/drawing/2014/main" id="{4FA98E1F-0902-10A8-A5F1-F949CBB2B6DD}"/>
              </a:ext>
              <a:ext uri="{C183D7F6-B498-43B3-948B-1728B52AA6E4}">
                <adec:decorative xmlns:adec="http://schemas.microsoft.com/office/drawing/2017/decorative" val="1"/>
              </a:ext>
            </a:extLst>
          </p:cNvPr>
          <p:cNvSpPr/>
          <p:nvPr/>
        </p:nvSpPr>
        <p:spPr>
          <a:xfrm>
            <a:off x="754271" y="930376"/>
            <a:ext cx="1042996" cy="1042996"/>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phic 7" descr="Open hand with solid fill">
            <a:extLst>
              <a:ext uri="{FF2B5EF4-FFF2-40B4-BE49-F238E27FC236}">
                <a16:creationId xmlns:a16="http://schemas.microsoft.com/office/drawing/2014/main" id="{44A73BC9-D9CA-49F6-2FC3-495ED5D67F3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18569" y="1013780"/>
            <a:ext cx="914400" cy="914400"/>
          </a:xfrm>
          <a:prstGeom prst="rect">
            <a:avLst/>
          </a:prstGeom>
        </p:spPr>
      </p:pic>
      <p:sp>
        <p:nvSpPr>
          <p:cNvPr id="6" name="TextBox 5">
            <a:extLst>
              <a:ext uri="{FF2B5EF4-FFF2-40B4-BE49-F238E27FC236}">
                <a16:creationId xmlns:a16="http://schemas.microsoft.com/office/drawing/2014/main" id="{BF46F50F-179D-74F6-B8FA-34ECD0AADCED}"/>
              </a:ext>
            </a:extLst>
          </p:cNvPr>
          <p:cNvSpPr txBox="1"/>
          <p:nvPr/>
        </p:nvSpPr>
        <p:spPr>
          <a:xfrm>
            <a:off x="2015688" y="1013780"/>
            <a:ext cx="9594701" cy="707886"/>
          </a:xfrm>
          <a:prstGeom prst="rect">
            <a:avLst/>
          </a:prstGeom>
          <a:noFill/>
        </p:spPr>
        <p:txBody>
          <a:bodyPr wrap="square">
            <a:spAutoFit/>
          </a:bodyPr>
          <a:lstStyle/>
          <a:p>
            <a:r>
              <a:rPr lang="en-US" sz="2000" b="1">
                <a:solidFill>
                  <a:srgbClr val="020A78"/>
                </a:solidFill>
                <a:latin typeface="Montserrat SemiBold"/>
              </a:rPr>
              <a:t>Equity considerations will also guide Smart Start Workforce Grants training and technical assistance</a:t>
            </a:r>
            <a:endParaRPr lang="en-US" sz="2000"/>
          </a:p>
        </p:txBody>
      </p:sp>
      <p:sp>
        <p:nvSpPr>
          <p:cNvPr id="4" name="TextBox 3">
            <a:extLst>
              <a:ext uri="{FF2B5EF4-FFF2-40B4-BE49-F238E27FC236}">
                <a16:creationId xmlns:a16="http://schemas.microsoft.com/office/drawing/2014/main" id="{49BD54AB-1833-7163-1A70-6A49719C7EF3}"/>
              </a:ext>
            </a:extLst>
          </p:cNvPr>
          <p:cNvSpPr txBox="1"/>
          <p:nvPr/>
        </p:nvSpPr>
        <p:spPr>
          <a:xfrm>
            <a:off x="478549" y="2152466"/>
            <a:ext cx="11131840" cy="320087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spcBef>
                <a:spcPts val="600"/>
              </a:spcBef>
              <a:spcAft>
                <a:spcPts val="600"/>
              </a:spcAft>
              <a:buChar char="•"/>
            </a:pPr>
            <a:r>
              <a:rPr lang="en-US">
                <a:latin typeface="Montserrat" panose="00000500000000000000" pitchFamily="2" charset="0"/>
                <a:ea typeface="Calibri"/>
                <a:cs typeface="Calibri"/>
              </a:rPr>
              <a:t>Center children and families, especially the </a:t>
            </a:r>
            <a:r>
              <a:rPr lang="en-US" u="sng">
                <a:solidFill>
                  <a:srgbClr val="0000FF"/>
                </a:solidFill>
                <a:latin typeface="Montserrat" panose="00000500000000000000" pitchFamily="2" charset="0"/>
                <a:ea typeface="Calibri"/>
                <a:cs typeface="Calibri"/>
                <a:hlinkClick r:id="rId5"/>
              </a:rPr>
              <a:t>ELC priority populations</a:t>
            </a:r>
            <a:r>
              <a:rPr lang="en-US" u="sng">
                <a:solidFill>
                  <a:srgbClr val="0000FF"/>
                </a:solidFill>
                <a:latin typeface="Montserrat" panose="00000500000000000000" pitchFamily="2" charset="0"/>
                <a:ea typeface="Calibri"/>
                <a:cs typeface="Calibri"/>
              </a:rPr>
              <a:t>,</a:t>
            </a:r>
            <a:r>
              <a:rPr lang="en-US">
                <a:latin typeface="Montserrat" panose="00000500000000000000" pitchFamily="2" charset="0"/>
                <a:ea typeface="Calibri"/>
                <a:cs typeface="Calibri"/>
              </a:rPr>
              <a:t> focusing on racial equity</a:t>
            </a:r>
          </a:p>
          <a:p>
            <a:pPr marL="228600" indent="-228600">
              <a:spcBef>
                <a:spcPts val="600"/>
              </a:spcBef>
              <a:spcAft>
                <a:spcPts val="600"/>
              </a:spcAft>
              <a:buChar char="•"/>
            </a:pPr>
            <a:r>
              <a:rPr lang="en-US">
                <a:latin typeface="Montserrat" panose="00000500000000000000" pitchFamily="2" charset="0"/>
                <a:ea typeface="Calibri"/>
                <a:cs typeface="Calibri"/>
              </a:rPr>
              <a:t>Focus on the needs and priorities of historically disenfranchised children and families, providers, workforce, and communities</a:t>
            </a:r>
          </a:p>
          <a:p>
            <a:pPr marL="228600" indent="-228600">
              <a:spcBef>
                <a:spcPts val="600"/>
              </a:spcBef>
              <a:spcAft>
                <a:spcPts val="600"/>
              </a:spcAft>
              <a:buChar char="•"/>
            </a:pPr>
            <a:r>
              <a:rPr lang="en-US">
                <a:latin typeface="Montserrat" panose="00000500000000000000" pitchFamily="2" charset="0"/>
                <a:ea typeface="Calibri"/>
                <a:cs typeface="Calibri"/>
              </a:rPr>
              <a:t>Consider how our decisions may benefit or harm historically disenfranchised children and families, providers, workforce, and communities</a:t>
            </a:r>
          </a:p>
          <a:p>
            <a:pPr marL="228600" indent="-228600">
              <a:spcBef>
                <a:spcPts val="600"/>
              </a:spcBef>
              <a:spcAft>
                <a:spcPts val="600"/>
              </a:spcAft>
              <a:buChar char="•"/>
            </a:pPr>
            <a:r>
              <a:rPr lang="en-US">
                <a:latin typeface="Montserrat" panose="00000500000000000000" pitchFamily="2" charset="0"/>
                <a:ea typeface="Calibri"/>
                <a:cs typeface="Calibri"/>
              </a:rPr>
              <a:t>Seek the expertise and input from stakeholders already engaged with our historically disenfranchised children and families, providers, workforce, and communities</a:t>
            </a:r>
          </a:p>
          <a:p>
            <a:pPr marL="228600" indent="-228600">
              <a:spcBef>
                <a:spcPts val="600"/>
              </a:spcBef>
              <a:spcAft>
                <a:spcPts val="600"/>
              </a:spcAft>
              <a:buChar char="•"/>
            </a:pPr>
            <a:r>
              <a:rPr lang="en-US">
                <a:latin typeface="Montserrat" panose="00000500000000000000" pitchFamily="2" charset="0"/>
                <a:ea typeface="Calibri"/>
                <a:cs typeface="Calibri"/>
              </a:rPr>
              <a:t>Where possible, consider data that provides insight into the relative impact on historically disenfranchised children and families, providers, workforce, and communities</a:t>
            </a:r>
          </a:p>
        </p:txBody>
      </p:sp>
      <p:sp>
        <p:nvSpPr>
          <p:cNvPr id="5" name="TextBox 4">
            <a:extLst>
              <a:ext uri="{FF2B5EF4-FFF2-40B4-BE49-F238E27FC236}">
                <a16:creationId xmlns:a16="http://schemas.microsoft.com/office/drawing/2014/main" id="{81263E7E-33D8-F4ED-9EA8-42DDA4061639}"/>
              </a:ext>
              <a:ext uri="{C183D7F6-B498-43B3-948B-1728B52AA6E4}">
                <adec:decorative xmlns:adec="http://schemas.microsoft.com/office/drawing/2017/decorative" val="1"/>
              </a:ext>
            </a:extLst>
          </p:cNvPr>
          <p:cNvSpPr txBox="1"/>
          <p:nvPr/>
        </p:nvSpPr>
        <p:spPr>
          <a:xfrm>
            <a:off x="3048000" y="3244334"/>
            <a:ext cx="6096000" cy="369332"/>
          </a:xfrm>
          <a:prstGeom prst="rect">
            <a:avLst/>
          </a:prstGeom>
          <a:noFill/>
        </p:spPr>
        <p:txBody>
          <a:bodyPr wrap="square">
            <a:spAutoFit/>
          </a:bodyPr>
          <a:lstStyle/>
          <a:p>
            <a:r>
              <a:rPr lang="en-US"/>
              <a:t> </a:t>
            </a:r>
          </a:p>
        </p:txBody>
      </p:sp>
    </p:spTree>
    <p:extLst>
      <p:ext uri="{BB962C8B-B14F-4D97-AF65-F5344CB8AC3E}">
        <p14:creationId xmlns:p14="http://schemas.microsoft.com/office/powerpoint/2010/main" val="23398184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1D32A5B-8D4D-77F9-32F7-0A73846E70F5}"/>
              </a:ext>
            </a:extLst>
          </p:cNvPr>
          <p:cNvSpPr>
            <a:spLocks noGrp="1"/>
          </p:cNvSpPr>
          <p:nvPr>
            <p:ph type="title"/>
          </p:nvPr>
        </p:nvSpPr>
        <p:spPr>
          <a:xfrm>
            <a:off x="264887" y="150075"/>
            <a:ext cx="11262095" cy="344737"/>
          </a:xfrm>
        </p:spPr>
        <p:txBody>
          <a:bodyPr>
            <a:normAutofit fontScale="90000"/>
          </a:bodyPr>
          <a:lstStyle/>
          <a:p>
            <a:r>
              <a:rPr lang="en-US">
                <a:latin typeface="Montserrat"/>
              </a:rPr>
              <a:t>Equity check for Smart Start Workforce Grants technical assistance</a:t>
            </a:r>
            <a:endParaRPr lang="en-US"/>
          </a:p>
        </p:txBody>
      </p:sp>
      <p:sp>
        <p:nvSpPr>
          <p:cNvPr id="2" name="Text Placeholder 3">
            <a:extLst>
              <a:ext uri="{FF2B5EF4-FFF2-40B4-BE49-F238E27FC236}">
                <a16:creationId xmlns:a16="http://schemas.microsoft.com/office/drawing/2014/main" id="{2EF81595-91B7-899A-4492-40EF23749118}"/>
              </a:ext>
            </a:extLst>
          </p:cNvPr>
          <p:cNvSpPr txBox="1">
            <a:spLocks/>
          </p:cNvSpPr>
          <p:nvPr/>
        </p:nvSpPr>
        <p:spPr>
          <a:xfrm>
            <a:off x="588879" y="857246"/>
            <a:ext cx="11473581" cy="462013"/>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en-US" sz="2200" b="1">
                <a:solidFill>
                  <a:srgbClr val="020A78"/>
                </a:solidFill>
                <a:latin typeface="Montserrat SemiBold" pitchFamily="2" charset="77"/>
              </a:rPr>
              <a:t>Technical assistance will honor equity commitments by:</a:t>
            </a:r>
          </a:p>
        </p:txBody>
      </p:sp>
      <p:graphicFrame>
        <p:nvGraphicFramePr>
          <p:cNvPr id="4" name="Diagram 3" descr="A diagram showing how technical assistance will hoor equity commitments. By empowering CCR&amp;Rs to design supports that meet local needs, creating feedback loops to understand barriers and address challenges, offer support in languages other than English, including Spanish; developing technical assistance resources unique to homes and centers, and collecting data for further decision-making in subsequent years.">
            <a:extLst>
              <a:ext uri="{FF2B5EF4-FFF2-40B4-BE49-F238E27FC236}">
                <a16:creationId xmlns:a16="http://schemas.microsoft.com/office/drawing/2014/main" id="{C8617706-8918-2C33-B4B7-08AAD7F98265}"/>
              </a:ext>
            </a:extLst>
          </p:cNvPr>
          <p:cNvGraphicFramePr/>
          <p:nvPr>
            <p:extLst>
              <p:ext uri="{D42A27DB-BD31-4B8C-83A1-F6EECF244321}">
                <p14:modId xmlns:p14="http://schemas.microsoft.com/office/powerpoint/2010/main" val="2823285998"/>
              </p:ext>
            </p:extLst>
          </p:nvPr>
        </p:nvGraphicFramePr>
        <p:xfrm>
          <a:off x="-1630680" y="1551067"/>
          <a:ext cx="15575280" cy="39788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a:extLst>
              <a:ext uri="{FF2B5EF4-FFF2-40B4-BE49-F238E27FC236}">
                <a16:creationId xmlns:a16="http://schemas.microsoft.com/office/drawing/2014/main" id="{96497C63-51D0-D95C-5DDF-7B3C139182B7}"/>
              </a:ext>
              <a:ext uri="{C183D7F6-B498-43B3-948B-1728B52AA6E4}">
                <adec:decorative xmlns:adec="http://schemas.microsoft.com/office/drawing/2017/decorative" val="1"/>
              </a:ext>
            </a:extLst>
          </p:cNvPr>
          <p:cNvSpPr/>
          <p:nvPr/>
        </p:nvSpPr>
        <p:spPr>
          <a:xfrm>
            <a:off x="141910" y="4910178"/>
            <a:ext cx="2258291" cy="192537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highlight>
                  <a:srgbClr val="FFFFFF"/>
                </a:highlight>
              </a:rPr>
              <a:t>D</a:t>
            </a:r>
          </a:p>
        </p:txBody>
      </p:sp>
      <p:sp>
        <p:nvSpPr>
          <p:cNvPr id="7" name="Rectangle 6" descr="A third discussion question prompt that reads, &quot;will this technical assistance plan support people who are least likely to access the grants? What changes/additions should we make to honor equity commitments?&quot;">
            <a:extLst>
              <a:ext uri="{FF2B5EF4-FFF2-40B4-BE49-F238E27FC236}">
                <a16:creationId xmlns:a16="http://schemas.microsoft.com/office/drawing/2014/main" id="{9034CE83-99AE-2221-5BC4-D3BAFE97F97B}"/>
              </a:ext>
            </a:extLst>
          </p:cNvPr>
          <p:cNvSpPr/>
          <p:nvPr/>
        </p:nvSpPr>
        <p:spPr>
          <a:xfrm>
            <a:off x="650552" y="5812972"/>
            <a:ext cx="11197277" cy="894954"/>
          </a:xfrm>
          <a:prstGeom prst="rect">
            <a:avLst/>
          </a:prstGeom>
          <a:solidFill>
            <a:srgbClr val="D6DCE5">
              <a:alpha val="50196"/>
            </a:srgbClr>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01CCFE15-3B7D-340A-D998-5D7063CA94B2}"/>
              </a:ext>
            </a:extLst>
          </p:cNvPr>
          <p:cNvSpPr txBox="1"/>
          <p:nvPr/>
        </p:nvSpPr>
        <p:spPr>
          <a:xfrm>
            <a:off x="672235" y="5904206"/>
            <a:ext cx="11197277" cy="646331"/>
          </a:xfrm>
          <a:prstGeom prst="rect">
            <a:avLst/>
          </a:prstGeom>
          <a:noFill/>
        </p:spPr>
        <p:txBody>
          <a:bodyPr wrap="square" rtlCol="0">
            <a:spAutoFit/>
          </a:bodyPr>
          <a:lstStyle/>
          <a:p>
            <a:r>
              <a:rPr lang="en-US" b="1">
                <a:solidFill>
                  <a:schemeClr val="accent5">
                    <a:lumMod val="75000"/>
                  </a:schemeClr>
                </a:solidFill>
                <a:latin typeface="Montserrat" panose="00000500000000000000" pitchFamily="2" charset="0"/>
              </a:rPr>
              <a:t>Discussion Question 3: </a:t>
            </a:r>
            <a:r>
              <a:rPr lang="en-US">
                <a:latin typeface="Montserrat" panose="00000500000000000000" pitchFamily="2" charset="0"/>
                <a:cs typeface="Calibri"/>
              </a:rPr>
              <a:t>Will this technical assistance plan support people who are least likely to access the grants? What changes/additions should we make to honor equity commitments?</a:t>
            </a:r>
            <a:endParaRPr lang="en-US">
              <a:latin typeface="Montserrat" panose="00000500000000000000" pitchFamily="2" charset="0"/>
            </a:endParaRPr>
          </a:p>
        </p:txBody>
      </p:sp>
    </p:spTree>
    <p:extLst>
      <p:ext uri="{BB962C8B-B14F-4D97-AF65-F5344CB8AC3E}">
        <p14:creationId xmlns:p14="http://schemas.microsoft.com/office/powerpoint/2010/main" val="16535715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817CB05-1E3F-188A-8165-4CA7D42023A3}"/>
              </a:ext>
            </a:extLst>
          </p:cNvPr>
          <p:cNvSpPr>
            <a:spLocks noGrp="1"/>
          </p:cNvSpPr>
          <p:nvPr>
            <p:ph type="title" idx="4294967295"/>
          </p:nvPr>
        </p:nvSpPr>
        <p:spPr>
          <a:xfrm>
            <a:off x="5173663" y="1092200"/>
            <a:ext cx="6753225" cy="4619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1" i="0" u="none" strike="noStrike" kern="1200" cap="none" spc="0" normalizeH="0" baseline="0" noProof="0">
                <a:ln>
                  <a:noFill/>
                </a:ln>
                <a:solidFill>
                  <a:srgbClr val="020A78"/>
                </a:solidFill>
                <a:effectLst/>
                <a:uLnTx/>
                <a:uFillTx/>
                <a:latin typeface="Montserrat SemiBold"/>
                <a:ea typeface="+mn-ea"/>
                <a:cs typeface="+mn-cs"/>
              </a:rPr>
              <a:t>Small Group Discussion</a:t>
            </a:r>
            <a:endParaRPr kumimoji="0" lang="en-US" sz="2400" b="1" i="0" u="none" strike="noStrike" kern="1200" cap="none" spc="0" normalizeH="0" baseline="0" noProof="0">
              <a:ln>
                <a:noFill/>
              </a:ln>
              <a:solidFill>
                <a:srgbClr val="020A78"/>
              </a:solidFill>
              <a:effectLst/>
              <a:uLnTx/>
              <a:uFillTx/>
              <a:latin typeface="Montserrat SemiBold" pitchFamily="2" charset="77"/>
              <a:ea typeface="+mn-ea"/>
              <a:cs typeface="+mn-cs"/>
            </a:endParaRPr>
          </a:p>
        </p:txBody>
      </p:sp>
      <p:sp>
        <p:nvSpPr>
          <p:cNvPr id="5" name="Text Placeholder 4">
            <a:extLst>
              <a:ext uri="{FF2B5EF4-FFF2-40B4-BE49-F238E27FC236}">
                <a16:creationId xmlns:a16="http://schemas.microsoft.com/office/drawing/2014/main" id="{EC87DB9D-B630-49F2-BA19-9260C90A94C9}"/>
              </a:ext>
            </a:extLst>
          </p:cNvPr>
          <p:cNvSpPr>
            <a:spLocks noGrp="1"/>
          </p:cNvSpPr>
          <p:nvPr>
            <p:ph type="body" sz="quarter" idx="13"/>
          </p:nvPr>
        </p:nvSpPr>
        <p:spPr/>
        <p:txBody>
          <a:bodyPr>
            <a:normAutofit/>
          </a:bodyPr>
          <a:lstStyle/>
          <a:p>
            <a:pPr marL="0" indent="0">
              <a:lnSpc>
                <a:spcPct val="120000"/>
              </a:lnSpc>
              <a:buNone/>
            </a:pPr>
            <a:r>
              <a:rPr lang="en-US" sz="2200"/>
              <a:t>We will split into </a:t>
            </a:r>
            <a:r>
              <a:rPr lang="en-US" sz="2200" b="1">
                <a:solidFill>
                  <a:schemeClr val="accent5">
                    <a:lumMod val="75000"/>
                  </a:schemeClr>
                </a:solidFill>
              </a:rPr>
              <a:t>four</a:t>
            </a:r>
            <a:r>
              <a:rPr lang="en-US" sz="2200"/>
              <a:t> groups to discuss the questions posed during the presentation and hear your thoughts on priorities for technical assistance.</a:t>
            </a:r>
          </a:p>
        </p:txBody>
      </p:sp>
    </p:spTree>
    <p:extLst>
      <p:ext uri="{BB962C8B-B14F-4D97-AF65-F5344CB8AC3E}">
        <p14:creationId xmlns:p14="http://schemas.microsoft.com/office/powerpoint/2010/main" val="3815287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1D7CAFD-ECC8-1F2D-EB4A-E4A850EF2582}"/>
              </a:ext>
            </a:extLst>
          </p:cNvPr>
          <p:cNvSpPr>
            <a:spLocks noGrp="1"/>
          </p:cNvSpPr>
          <p:nvPr>
            <p:ph type="title" idx="4294967295"/>
          </p:nvPr>
        </p:nvSpPr>
        <p:spPr>
          <a:xfrm>
            <a:off x="5173663" y="1092200"/>
            <a:ext cx="6753225" cy="4619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1" i="0" u="none" strike="noStrike" kern="1200" cap="none" spc="0" normalizeH="0" baseline="0" noProof="0">
                <a:ln>
                  <a:noFill/>
                </a:ln>
                <a:solidFill>
                  <a:srgbClr val="020A78"/>
                </a:solidFill>
                <a:effectLst/>
                <a:uLnTx/>
                <a:uFillTx/>
                <a:latin typeface="Montserrat SemiBold" pitchFamily="2" charset="77"/>
                <a:ea typeface="+mn-ea"/>
                <a:cs typeface="+mn-cs"/>
              </a:rPr>
              <a:t>Discussion Questions</a:t>
            </a:r>
          </a:p>
        </p:txBody>
      </p:sp>
      <p:sp>
        <p:nvSpPr>
          <p:cNvPr id="2" name="Text Placeholder 1">
            <a:extLst>
              <a:ext uri="{FF2B5EF4-FFF2-40B4-BE49-F238E27FC236}">
                <a16:creationId xmlns:a16="http://schemas.microsoft.com/office/drawing/2014/main" id="{A50B33F6-6804-8977-EF4C-CB298468192D}"/>
              </a:ext>
            </a:extLst>
          </p:cNvPr>
          <p:cNvSpPr>
            <a:spLocks noGrp="1"/>
          </p:cNvSpPr>
          <p:nvPr>
            <p:ph type="body" sz="quarter" idx="13"/>
          </p:nvPr>
        </p:nvSpPr>
        <p:spPr>
          <a:xfrm>
            <a:off x="5174150" y="1764937"/>
            <a:ext cx="6508098" cy="4647028"/>
          </a:xfrm>
        </p:spPr>
        <p:txBody>
          <a:bodyPr vert="horz" lIns="91440" tIns="45720" rIns="91440" bIns="45720" rtlCol="0" anchor="t">
            <a:normAutofit fontScale="92500" lnSpcReduction="20000"/>
          </a:bodyPr>
          <a:lstStyle/>
          <a:p>
            <a:pPr marL="0" indent="0">
              <a:lnSpc>
                <a:spcPct val="120000"/>
              </a:lnSpc>
              <a:buNone/>
            </a:pPr>
            <a:r>
              <a:rPr lang="en-US">
                <a:latin typeface="Montserrat" panose="00000500000000000000" pitchFamily="2" charset="0"/>
              </a:rPr>
              <a:t>What other technical assistance activities have been helpful for providers to learn about new initiatives and funding opportunities?</a:t>
            </a:r>
          </a:p>
          <a:p>
            <a:pPr marL="0" indent="0">
              <a:lnSpc>
                <a:spcPct val="120000"/>
              </a:lnSpc>
              <a:buNone/>
            </a:pPr>
            <a:endParaRPr lang="en-US">
              <a:latin typeface="Montserrat" panose="00000500000000000000" pitchFamily="2" charset="0"/>
            </a:endParaRPr>
          </a:p>
          <a:p>
            <a:pPr marL="0" indent="0">
              <a:lnSpc>
                <a:spcPct val="120000"/>
              </a:lnSpc>
              <a:buNone/>
            </a:pPr>
            <a:r>
              <a:rPr lang="en-US" sz="2000">
                <a:effectLst/>
                <a:latin typeface="Montserrat" panose="00000500000000000000" pitchFamily="2" charset="0"/>
              </a:rPr>
              <a:t>Will this proposed technical assistance from INCCRRA and CCR&amp;Rs help providers successfully participate in SSWGs? Why or why not? What is missing here?</a:t>
            </a:r>
          </a:p>
          <a:p>
            <a:pPr marL="0" indent="0">
              <a:lnSpc>
                <a:spcPct val="120000"/>
              </a:lnSpc>
              <a:buNone/>
            </a:pPr>
            <a:endParaRPr lang="en-US" sz="1600"/>
          </a:p>
          <a:p>
            <a:pPr marL="0" indent="0">
              <a:lnSpc>
                <a:spcPct val="120000"/>
              </a:lnSpc>
              <a:buNone/>
            </a:pPr>
            <a:r>
              <a:rPr lang="en-US">
                <a:latin typeface="Montserrat" panose="00000500000000000000" pitchFamily="2" charset="0"/>
                <a:cs typeface="Calibri"/>
              </a:rPr>
              <a:t>Will this technical assistance plan support people who are least likely to access the grants? What changes/additions should we make to honor equity commitments?</a:t>
            </a:r>
            <a:endParaRPr lang="en-US" sz="1600"/>
          </a:p>
        </p:txBody>
      </p:sp>
    </p:spTree>
    <p:extLst>
      <p:ext uri="{BB962C8B-B14F-4D97-AF65-F5344CB8AC3E}">
        <p14:creationId xmlns:p14="http://schemas.microsoft.com/office/powerpoint/2010/main" val="23513502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A10DF5-DE45-491D-9393-A85B98FA2FA9}"/>
              </a:ext>
            </a:extLst>
          </p:cNvPr>
          <p:cNvSpPr>
            <a:spLocks noGrp="1"/>
          </p:cNvSpPr>
          <p:nvPr>
            <p:ph type="title"/>
          </p:nvPr>
        </p:nvSpPr>
        <p:spPr/>
        <p:txBody>
          <a:bodyPr>
            <a:normAutofit/>
          </a:bodyPr>
          <a:lstStyle/>
          <a:p>
            <a:r>
              <a:rPr lang="en-US" sz="1800"/>
              <a:t>Today’s goals and agenda</a:t>
            </a:r>
          </a:p>
        </p:txBody>
      </p:sp>
      <p:sp>
        <p:nvSpPr>
          <p:cNvPr id="6" name="Text Placeholder 5">
            <a:extLst>
              <a:ext uri="{FF2B5EF4-FFF2-40B4-BE49-F238E27FC236}">
                <a16:creationId xmlns:a16="http://schemas.microsoft.com/office/drawing/2014/main" id="{2548EDBB-70F7-7D75-F180-F3A6F7E3E018}"/>
              </a:ext>
            </a:extLst>
          </p:cNvPr>
          <p:cNvSpPr>
            <a:spLocks noGrp="1"/>
          </p:cNvSpPr>
          <p:nvPr>
            <p:ph type="body" sz="quarter" idx="14"/>
          </p:nvPr>
        </p:nvSpPr>
        <p:spPr/>
        <p:txBody>
          <a:bodyPr/>
          <a:lstStyle/>
          <a:p>
            <a:r>
              <a:rPr lang="en-US"/>
              <a:t>GOALS</a:t>
            </a:r>
          </a:p>
        </p:txBody>
      </p:sp>
      <p:sp>
        <p:nvSpPr>
          <p:cNvPr id="5" name="Text Placeholder 4">
            <a:extLst>
              <a:ext uri="{FF2B5EF4-FFF2-40B4-BE49-F238E27FC236}">
                <a16:creationId xmlns:a16="http://schemas.microsoft.com/office/drawing/2014/main" id="{28B87138-2932-D930-DFE3-24FD4EDDCFDD}"/>
              </a:ext>
            </a:extLst>
          </p:cNvPr>
          <p:cNvSpPr>
            <a:spLocks noGrp="1"/>
          </p:cNvSpPr>
          <p:nvPr>
            <p:ph type="body" sz="quarter" idx="13"/>
          </p:nvPr>
        </p:nvSpPr>
        <p:spPr>
          <a:xfrm>
            <a:off x="367557" y="1554429"/>
            <a:ext cx="5468560" cy="3927158"/>
          </a:xfrm>
        </p:spPr>
        <p:txBody>
          <a:bodyPr vert="horz" lIns="91440" tIns="45720" rIns="91440" bIns="45720" rtlCol="0" anchor="t">
            <a:normAutofit/>
          </a:bodyPr>
          <a:lstStyle/>
          <a:p>
            <a:pPr lvl="0">
              <a:lnSpc>
                <a:spcPct val="100000"/>
              </a:lnSpc>
              <a:spcBef>
                <a:spcPts val="0"/>
              </a:spcBef>
              <a:spcAft>
                <a:spcPts val="2400"/>
              </a:spcAft>
              <a:buFont typeface="Arial" panose="020B0604020202020204" pitchFamily="34" charset="0"/>
              <a:buChar char="•"/>
            </a:pPr>
            <a:endParaRPr lang="en-US">
              <a:latin typeface="Montserrat"/>
            </a:endParaRPr>
          </a:p>
          <a:p>
            <a:pPr>
              <a:lnSpc>
                <a:spcPct val="100000"/>
              </a:lnSpc>
              <a:spcBef>
                <a:spcPts val="0"/>
              </a:spcBef>
              <a:spcAft>
                <a:spcPts val="2400"/>
              </a:spcAft>
            </a:pPr>
            <a:r>
              <a:rPr lang="en-US">
                <a:latin typeface="Montserrat"/>
              </a:rPr>
              <a:t>Preview proposed technical assistance goals and topics for Smart Start Workforce Grants</a:t>
            </a:r>
          </a:p>
          <a:p>
            <a:pPr>
              <a:lnSpc>
                <a:spcPct val="100000"/>
              </a:lnSpc>
              <a:spcBef>
                <a:spcPts val="0"/>
              </a:spcBef>
              <a:spcAft>
                <a:spcPts val="2400"/>
              </a:spcAft>
            </a:pPr>
            <a:r>
              <a:rPr lang="en-US">
                <a:latin typeface="Montserrat"/>
              </a:rPr>
              <a:t>Discuss technical assistance roles, key activities, and timeline </a:t>
            </a:r>
          </a:p>
          <a:p>
            <a:pPr>
              <a:lnSpc>
                <a:spcPct val="100000"/>
              </a:lnSpc>
              <a:spcBef>
                <a:spcPts val="0"/>
              </a:spcBef>
              <a:spcAft>
                <a:spcPts val="2400"/>
              </a:spcAft>
            </a:pPr>
            <a:r>
              <a:rPr lang="en-US">
                <a:latin typeface="Montserrat"/>
              </a:rPr>
              <a:t>Gather input on technical assistance plan</a:t>
            </a:r>
          </a:p>
        </p:txBody>
      </p:sp>
      <p:sp>
        <p:nvSpPr>
          <p:cNvPr id="8" name="Text Placeholder 7">
            <a:extLst>
              <a:ext uri="{FF2B5EF4-FFF2-40B4-BE49-F238E27FC236}">
                <a16:creationId xmlns:a16="http://schemas.microsoft.com/office/drawing/2014/main" id="{539F6C40-63DC-49A4-7D34-82E7CAADE96E}"/>
              </a:ext>
            </a:extLst>
          </p:cNvPr>
          <p:cNvSpPr>
            <a:spLocks noGrp="1"/>
          </p:cNvSpPr>
          <p:nvPr>
            <p:ph type="body" sz="quarter" idx="16"/>
          </p:nvPr>
        </p:nvSpPr>
        <p:spPr/>
        <p:txBody>
          <a:bodyPr/>
          <a:lstStyle/>
          <a:p>
            <a:r>
              <a:rPr lang="en-US"/>
              <a:t>AGENDA</a:t>
            </a:r>
          </a:p>
        </p:txBody>
      </p:sp>
      <p:sp>
        <p:nvSpPr>
          <p:cNvPr id="7" name="Text Placeholder 6">
            <a:extLst>
              <a:ext uri="{FF2B5EF4-FFF2-40B4-BE49-F238E27FC236}">
                <a16:creationId xmlns:a16="http://schemas.microsoft.com/office/drawing/2014/main" id="{0269666C-1E62-0389-535B-31C838BDF01C}"/>
              </a:ext>
            </a:extLst>
          </p:cNvPr>
          <p:cNvSpPr>
            <a:spLocks noGrp="1"/>
          </p:cNvSpPr>
          <p:nvPr>
            <p:ph type="body" sz="quarter" idx="15"/>
          </p:nvPr>
        </p:nvSpPr>
        <p:spPr>
          <a:xfrm>
            <a:off x="6458552" y="2011680"/>
            <a:ext cx="5468560" cy="4642039"/>
          </a:xfrm>
        </p:spPr>
        <p:txBody>
          <a:bodyPr vert="horz" lIns="91440" tIns="45720" rIns="91440" bIns="45720" rtlCol="0" anchor="t">
            <a:noAutofit/>
          </a:bodyPr>
          <a:lstStyle/>
          <a:p>
            <a:pPr marL="342900" lvl="0" indent="-342900">
              <a:lnSpc>
                <a:spcPct val="125000"/>
              </a:lnSpc>
              <a:buFont typeface="Arial" panose="020B0604020202020204" pitchFamily="34" charset="0"/>
              <a:buChar char="•"/>
            </a:pPr>
            <a:r>
              <a:rPr lang="en-US">
                <a:latin typeface="Montserrat"/>
              </a:rPr>
              <a:t>Introductions &amp; reminders</a:t>
            </a:r>
          </a:p>
          <a:p>
            <a:pPr marL="342900" indent="-342900">
              <a:lnSpc>
                <a:spcPct val="125000"/>
              </a:lnSpc>
            </a:pPr>
            <a:r>
              <a:rPr lang="en-US">
                <a:latin typeface="Montserrat"/>
              </a:rPr>
              <a:t>Takeaways from the previous advisory group meeting </a:t>
            </a:r>
            <a:endParaRPr lang="en-US"/>
          </a:p>
          <a:p>
            <a:pPr marL="342900" indent="-342900">
              <a:lnSpc>
                <a:spcPct val="125000"/>
              </a:lnSpc>
            </a:pPr>
            <a:r>
              <a:rPr lang="en-US">
                <a:latin typeface="Montserrat"/>
              </a:rPr>
              <a:t>Share Smart Start technical assistance topics, activities, and timelines</a:t>
            </a:r>
          </a:p>
          <a:p>
            <a:pPr marL="342900" indent="-342900">
              <a:lnSpc>
                <a:spcPct val="125000"/>
              </a:lnSpc>
            </a:pPr>
            <a:r>
              <a:rPr lang="en-US">
                <a:latin typeface="Montserrat"/>
              </a:rPr>
              <a:t>Hear feedback and questions</a:t>
            </a:r>
          </a:p>
        </p:txBody>
      </p:sp>
      <p:sp>
        <p:nvSpPr>
          <p:cNvPr id="4" name="Slide Number Placeholder 3">
            <a:extLst>
              <a:ext uri="{FF2B5EF4-FFF2-40B4-BE49-F238E27FC236}">
                <a16:creationId xmlns:a16="http://schemas.microsoft.com/office/drawing/2014/main" id="{061CF1DB-73B7-47FA-B218-100050A274B1}"/>
              </a:ext>
            </a:extLst>
          </p:cNvPr>
          <p:cNvSpPr>
            <a:spLocks noGrp="1"/>
          </p:cNvSpPr>
          <p:nvPr>
            <p:ph type="sldNum" sz="quarter" idx="12"/>
          </p:nvPr>
        </p:nvSpPr>
        <p:spPr/>
        <p:txBody>
          <a:bodyPr/>
          <a:lstStyle/>
          <a:p>
            <a:fld id="{0A458BB2-A6FE-634F-9819-1939C80989B8}" type="slidenum">
              <a:rPr lang="en-US" smtClean="0"/>
              <a:pPr/>
              <a:t>2</a:t>
            </a:fld>
            <a:endParaRPr lang="en-US"/>
          </a:p>
        </p:txBody>
      </p:sp>
    </p:spTree>
    <p:extLst>
      <p:ext uri="{BB962C8B-B14F-4D97-AF65-F5344CB8AC3E}">
        <p14:creationId xmlns:p14="http://schemas.microsoft.com/office/powerpoint/2010/main" val="2229234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FB555FF-1437-9AF5-F67A-CDFFD43BDCBC}"/>
              </a:ext>
            </a:extLst>
          </p:cNvPr>
          <p:cNvSpPr>
            <a:spLocks noGrp="1"/>
          </p:cNvSpPr>
          <p:nvPr>
            <p:ph type="sldNum" sz="quarter" idx="12"/>
          </p:nvPr>
        </p:nvSpPr>
        <p:spPr/>
        <p:txBody>
          <a:bodyPr/>
          <a:lstStyle/>
          <a:p>
            <a:fld id="{0A458BB2-A6FE-634F-9819-1939C80989B8}" type="slidenum">
              <a:rPr lang="en-US" smtClean="0"/>
              <a:pPr/>
              <a:t>20</a:t>
            </a:fld>
            <a:endParaRPr lang="en-US"/>
          </a:p>
        </p:txBody>
      </p:sp>
      <p:sp>
        <p:nvSpPr>
          <p:cNvPr id="12" name="Title 11">
            <a:extLst>
              <a:ext uri="{FF2B5EF4-FFF2-40B4-BE49-F238E27FC236}">
                <a16:creationId xmlns:a16="http://schemas.microsoft.com/office/drawing/2014/main" id="{78163E5C-AE0A-BDA7-3F5A-E99F1A15F68C}"/>
              </a:ext>
            </a:extLst>
          </p:cNvPr>
          <p:cNvSpPr txBox="1">
            <a:spLocks noGrp="1"/>
          </p:cNvSpPr>
          <p:nvPr>
            <p:ph type="title" idx="4294967295"/>
          </p:nvPr>
        </p:nvSpPr>
        <p:spPr>
          <a:xfrm>
            <a:off x="5059979" y="1797784"/>
            <a:ext cx="6867133" cy="452431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schemeClr val="tx1"/>
                </a:solidFill>
                <a:effectLst/>
                <a:uLnTx/>
                <a:uFillTx/>
                <a:latin typeface="Montserrat"/>
                <a:ea typeface="+mn-ea"/>
                <a:cs typeface="+mn-cs"/>
              </a:rPr>
              <a:t>Next Meeting Date: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chemeClr val="tx1"/>
                </a:solidFill>
                <a:effectLst/>
                <a:uLnTx/>
                <a:uFillTx/>
                <a:latin typeface="Montserrat"/>
                <a:ea typeface="+mn-ea"/>
                <a:cs typeface="+mn-cs"/>
              </a:rPr>
              <a:t>March 1, 2024, 11-1pm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chemeClr val="tx1"/>
              </a:solidFill>
              <a:effectLst/>
              <a:uLnTx/>
              <a:uFillTx/>
              <a:latin typeface="Montserra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chemeClr val="accent5">
                    <a:lumMod val="75000"/>
                  </a:schemeClr>
                </a:solidFill>
                <a:effectLst/>
                <a:uLnTx/>
                <a:uFillTx/>
                <a:latin typeface="Montserrat"/>
                <a:ea typeface="+mn-ea"/>
                <a:cs typeface="+mn-cs"/>
              </a:rPr>
              <a:t>Meeting topic: </a:t>
            </a:r>
            <a:r>
              <a:rPr kumimoji="0" lang="en-US" sz="2400" b="0" i="0" u="none" strike="noStrike" kern="1200" cap="none" spc="0" normalizeH="0" baseline="0" noProof="0">
                <a:ln>
                  <a:noFill/>
                </a:ln>
                <a:solidFill>
                  <a:schemeClr val="tx1"/>
                </a:solidFill>
                <a:effectLst/>
                <a:uLnTx/>
                <a:uFillTx/>
                <a:latin typeface="Montserrat" panose="00000500000000000000" pitchFamily="2" charset="0"/>
                <a:ea typeface="+mn-ea"/>
                <a:cs typeface="+mn-cs"/>
              </a:rPr>
              <a:t>Smart Start Workforce Grants parameters including eligibility and award amounts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chemeClr val="tx1"/>
              </a:solidFill>
              <a:effectLst/>
              <a:uLnTx/>
              <a:uFillTx/>
              <a:latin typeface="Montserrat" panose="00000500000000000000" pitchFamily="2" charset="0"/>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chemeClr val="tx1"/>
              </a:solidFill>
              <a:effectLst/>
              <a:uLnTx/>
              <a:uFillTx/>
              <a:latin typeface="Montserrat" panose="00000500000000000000" pitchFamily="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schemeClr val="tx1"/>
                </a:solidFill>
                <a:effectLst/>
                <a:uLnTx/>
                <a:uFillTx/>
                <a:latin typeface="Montserrat"/>
                <a:ea typeface="+mn-ea"/>
                <a:cs typeface="+mn-cs"/>
              </a:rPr>
              <a:t>Open Survey for Feedback: </a:t>
            </a:r>
            <a:endParaRPr kumimoji="0" lang="en-US" sz="2400" b="0" i="0" u="none" strike="noStrike" kern="1200" cap="none" spc="0" normalizeH="0" baseline="0" noProof="0">
              <a:ln>
                <a:noFill/>
              </a:ln>
              <a:solidFill>
                <a:schemeClr val="tx1"/>
              </a:solidFill>
              <a:effectLst/>
              <a:uLnTx/>
              <a:uFillTx/>
              <a:latin typeface="Montserrat" panose="00000500000000000000" pitchFamily="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schemeClr val="tx1"/>
                </a:solidFill>
                <a:effectLst/>
                <a:uLnTx/>
                <a:uFillTx/>
                <a:latin typeface="Montserrat"/>
                <a:ea typeface="+mn-ea"/>
                <a:cs typeface="+mn-cs"/>
                <a:hlinkClick r:id="rId3"/>
              </a:rPr>
              <a:t>https://forms.gle/3DPPyPUcPQiTgbwX9</a:t>
            </a:r>
            <a:endParaRPr kumimoji="0" lang="en-US" sz="2400" b="0" i="0" u="none" strike="noStrike" kern="1200" cap="none" spc="0" normalizeH="0" baseline="0" noProof="0">
              <a:ln>
                <a:noFill/>
              </a:ln>
              <a:solidFill>
                <a:schemeClr val="tx1"/>
              </a:solidFill>
              <a:effectLst/>
              <a:uLnTx/>
              <a:uFillTx/>
              <a:latin typeface="Montserra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chemeClr val="tx1"/>
              </a:solidFill>
              <a:effectLst/>
              <a:uLnTx/>
              <a:uFillTx/>
              <a:latin typeface="Montserra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chemeClr val="tx1"/>
              </a:solidFill>
              <a:effectLst/>
              <a:uLnTx/>
              <a:uFillTx/>
              <a:latin typeface="Montserrat" panose="00000500000000000000" pitchFamily="2" charset="0"/>
              <a:ea typeface="+mn-ea"/>
              <a:cs typeface="+mn-cs"/>
            </a:endParaRPr>
          </a:p>
        </p:txBody>
      </p:sp>
    </p:spTree>
    <p:extLst>
      <p:ext uri="{BB962C8B-B14F-4D97-AF65-F5344CB8AC3E}">
        <p14:creationId xmlns:p14="http://schemas.microsoft.com/office/powerpoint/2010/main" val="1594941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61CF1DB-73B7-47FA-B218-100050A274B1}"/>
              </a:ext>
              <a:ext uri="{C183D7F6-B498-43B3-948B-1728B52AA6E4}">
                <adec:decorative xmlns:adec="http://schemas.microsoft.com/office/drawing/2017/decorative" val="0"/>
              </a:ext>
            </a:extLst>
          </p:cNvPr>
          <p:cNvSpPr>
            <a:spLocks noGrp="1"/>
          </p:cNvSpPr>
          <p:nvPr>
            <p:ph type="sldNum" sz="quarter" idx="12"/>
          </p:nvPr>
        </p:nvSpPr>
        <p:spPr/>
        <p:txBody>
          <a:bodyPr/>
          <a:lstStyle/>
          <a:p>
            <a:fld id="{0A458BB2-A6FE-634F-9819-1939C80989B8}" type="slidenum">
              <a:rPr lang="en-US" smtClean="0">
                <a:latin typeface="Montserrat" panose="00000500000000000000" pitchFamily="2" charset="0"/>
              </a:rPr>
              <a:pPr/>
              <a:t>3</a:t>
            </a:fld>
            <a:endParaRPr lang="en-US">
              <a:latin typeface="Montserrat" panose="00000500000000000000" pitchFamily="2" charset="0"/>
            </a:endParaRPr>
          </a:p>
        </p:txBody>
      </p:sp>
      <p:sp>
        <p:nvSpPr>
          <p:cNvPr id="2" name="Title 1">
            <a:extLst>
              <a:ext uri="{FF2B5EF4-FFF2-40B4-BE49-F238E27FC236}">
                <a16:creationId xmlns:a16="http://schemas.microsoft.com/office/drawing/2014/main" id="{60A10DF5-DE45-491D-9393-A85B98FA2FA9}"/>
              </a:ext>
            </a:extLst>
          </p:cNvPr>
          <p:cNvSpPr>
            <a:spLocks noGrp="1"/>
          </p:cNvSpPr>
          <p:nvPr>
            <p:ph type="title"/>
          </p:nvPr>
        </p:nvSpPr>
        <p:spPr>
          <a:xfrm>
            <a:off x="264888" y="150075"/>
            <a:ext cx="7702476" cy="344737"/>
          </a:xfrm>
        </p:spPr>
        <p:txBody>
          <a:bodyPr>
            <a:normAutofit/>
          </a:bodyPr>
          <a:lstStyle/>
          <a:p>
            <a:r>
              <a:rPr lang="en-US" sz="1800">
                <a:latin typeface="Montserrat" panose="00000500000000000000" pitchFamily="2" charset="0"/>
              </a:rPr>
              <a:t>Updated transition year advisory timeline</a:t>
            </a:r>
          </a:p>
        </p:txBody>
      </p:sp>
      <p:sp>
        <p:nvSpPr>
          <p:cNvPr id="8" name="Oval 7">
            <a:extLst>
              <a:ext uri="{FF2B5EF4-FFF2-40B4-BE49-F238E27FC236}">
                <a16:creationId xmlns:a16="http://schemas.microsoft.com/office/drawing/2014/main" id="{346D688D-5480-D441-8697-C530DF5C8CE9}"/>
              </a:ext>
              <a:ext uri="{C183D7F6-B498-43B3-948B-1728B52AA6E4}">
                <adec:decorative xmlns:adec="http://schemas.microsoft.com/office/drawing/2017/decorative" val="1"/>
              </a:ext>
            </a:extLst>
          </p:cNvPr>
          <p:cNvSpPr/>
          <p:nvPr/>
        </p:nvSpPr>
        <p:spPr>
          <a:xfrm>
            <a:off x="7967364" y="4216996"/>
            <a:ext cx="214489" cy="237062"/>
          </a:xfrm>
          <a:prstGeom prst="ellipse">
            <a:avLst/>
          </a:prstGeom>
          <a:solidFill>
            <a:schemeClr val="accent5"/>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ontserrat" panose="00000500000000000000" pitchFamily="2" charset="0"/>
            </a:endParaRPr>
          </a:p>
        </p:txBody>
      </p:sp>
      <p:grpSp>
        <p:nvGrpSpPr>
          <p:cNvPr id="18" name="Group 17" descr="The updated transition year advisory timeline shows the steps that have occurred from June 2023 to February 2024, which will lead into the implementation and Quality Support and Layered funding portion of the project. February is also the month where the Governor will give the Budget Address, where we'll be able to learn more specifics around the Workforce Compensation program. ">
            <a:extLst>
              <a:ext uri="{FF2B5EF4-FFF2-40B4-BE49-F238E27FC236}">
                <a16:creationId xmlns:a16="http://schemas.microsoft.com/office/drawing/2014/main" id="{94306A55-BC66-4741-9F73-AB5018E987A4}"/>
              </a:ext>
              <a:ext uri="{C183D7F6-B498-43B3-948B-1728B52AA6E4}">
                <adec:decorative xmlns:adec="http://schemas.microsoft.com/office/drawing/2017/decorative" val="0"/>
              </a:ext>
            </a:extLst>
          </p:cNvPr>
          <p:cNvGrpSpPr/>
          <p:nvPr/>
        </p:nvGrpSpPr>
        <p:grpSpPr>
          <a:xfrm>
            <a:off x="-99594" y="866516"/>
            <a:ext cx="12291594" cy="5714470"/>
            <a:chOff x="-99594" y="866516"/>
            <a:chExt cx="12291594" cy="5714470"/>
          </a:xfrm>
        </p:grpSpPr>
        <p:grpSp>
          <p:nvGrpSpPr>
            <p:cNvPr id="16" name="Group 15">
              <a:extLst>
                <a:ext uri="{FF2B5EF4-FFF2-40B4-BE49-F238E27FC236}">
                  <a16:creationId xmlns:a16="http://schemas.microsoft.com/office/drawing/2014/main" id="{21C15066-1E94-6882-349D-01884EB8E228}"/>
                </a:ext>
              </a:extLst>
            </p:cNvPr>
            <p:cNvGrpSpPr/>
            <p:nvPr/>
          </p:nvGrpSpPr>
          <p:grpSpPr>
            <a:xfrm>
              <a:off x="824323" y="4201683"/>
              <a:ext cx="10526889" cy="237062"/>
              <a:chOff x="886177" y="3310469"/>
              <a:chExt cx="10526889" cy="237062"/>
            </a:xfrm>
          </p:grpSpPr>
          <p:cxnSp>
            <p:nvCxnSpPr>
              <p:cNvPr id="5" name="Straight Connector 4">
                <a:extLst>
                  <a:ext uri="{FF2B5EF4-FFF2-40B4-BE49-F238E27FC236}">
                    <a16:creationId xmlns:a16="http://schemas.microsoft.com/office/drawing/2014/main" id="{F4843052-F9CF-A411-1B77-1E68008C1A42}"/>
                  </a:ext>
                </a:extLst>
              </p:cNvPr>
              <p:cNvCxnSpPr>
                <a:cxnSpLocks/>
              </p:cNvCxnSpPr>
              <p:nvPr/>
            </p:nvCxnSpPr>
            <p:spPr>
              <a:xfrm flipV="1">
                <a:off x="886178" y="3429000"/>
                <a:ext cx="1041964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D5CEF9F0-D0CF-4B53-30DE-9AEA9198D560}"/>
                  </a:ext>
                </a:extLst>
              </p:cNvPr>
              <p:cNvGrpSpPr/>
              <p:nvPr/>
            </p:nvGrpSpPr>
            <p:grpSpPr>
              <a:xfrm>
                <a:off x="886177" y="3310469"/>
                <a:ext cx="10526889" cy="237062"/>
                <a:chOff x="886177" y="3310469"/>
                <a:chExt cx="10526889" cy="237062"/>
              </a:xfrm>
            </p:grpSpPr>
            <p:sp>
              <p:nvSpPr>
                <p:cNvPr id="9" name="Oval 8">
                  <a:extLst>
                    <a:ext uri="{FF2B5EF4-FFF2-40B4-BE49-F238E27FC236}">
                      <a16:creationId xmlns:a16="http://schemas.microsoft.com/office/drawing/2014/main" id="{C5EF47F3-5FDA-7738-BC08-9202FAB1EE72}"/>
                    </a:ext>
                  </a:extLst>
                </p:cNvPr>
                <p:cNvSpPr/>
                <p:nvPr/>
              </p:nvSpPr>
              <p:spPr>
                <a:xfrm>
                  <a:off x="886177" y="3310469"/>
                  <a:ext cx="214489" cy="237062"/>
                </a:xfrm>
                <a:prstGeom prst="ellips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ontserrat" panose="00000500000000000000" pitchFamily="2" charset="0"/>
                  </a:endParaRPr>
                </a:p>
              </p:txBody>
            </p:sp>
            <p:sp>
              <p:nvSpPr>
                <p:cNvPr id="10" name="Oval 9">
                  <a:extLst>
                    <a:ext uri="{FF2B5EF4-FFF2-40B4-BE49-F238E27FC236}">
                      <a16:creationId xmlns:a16="http://schemas.microsoft.com/office/drawing/2014/main" id="{53A3FBFA-2B2E-1086-199B-E9196BF4DFB8}"/>
                    </a:ext>
                  </a:extLst>
                </p:cNvPr>
                <p:cNvSpPr/>
                <p:nvPr/>
              </p:nvSpPr>
              <p:spPr>
                <a:xfrm>
                  <a:off x="4199466" y="3310469"/>
                  <a:ext cx="214489" cy="237062"/>
                </a:xfrm>
                <a:prstGeom prst="ellipse">
                  <a:avLst/>
                </a:prstGeom>
                <a:solidFill>
                  <a:schemeClr val="accent5"/>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ontserrat" panose="00000500000000000000" pitchFamily="2" charset="0"/>
                  </a:endParaRPr>
                </a:p>
              </p:txBody>
            </p:sp>
            <p:sp>
              <p:nvSpPr>
                <p:cNvPr id="12" name="Oval 11">
                  <a:extLst>
                    <a:ext uri="{FF2B5EF4-FFF2-40B4-BE49-F238E27FC236}">
                      <a16:creationId xmlns:a16="http://schemas.microsoft.com/office/drawing/2014/main" id="{E405C97A-9581-5B29-576F-565859C59498}"/>
                    </a:ext>
                  </a:extLst>
                </p:cNvPr>
                <p:cNvSpPr/>
                <p:nvPr/>
              </p:nvSpPr>
              <p:spPr>
                <a:xfrm>
                  <a:off x="11198577" y="3310469"/>
                  <a:ext cx="214489" cy="237062"/>
                </a:xfrm>
                <a:prstGeom prst="ellipse">
                  <a:avLst/>
                </a:prstGeom>
                <a:solidFill>
                  <a:schemeClr val="bg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ontserrat" panose="00000500000000000000" pitchFamily="2" charset="0"/>
                  </a:endParaRPr>
                </a:p>
              </p:txBody>
            </p:sp>
          </p:grpSp>
        </p:grpSp>
        <p:sp>
          <p:nvSpPr>
            <p:cNvPr id="19" name="Flowchart: Alternate Process 18">
              <a:extLst>
                <a:ext uri="{FF2B5EF4-FFF2-40B4-BE49-F238E27FC236}">
                  <a16:creationId xmlns:a16="http://schemas.microsoft.com/office/drawing/2014/main" id="{3DA645A1-6200-F867-67C1-F7ACE49669F4}"/>
                </a:ext>
              </a:extLst>
            </p:cNvPr>
            <p:cNvSpPr/>
            <p:nvPr/>
          </p:nvSpPr>
          <p:spPr>
            <a:xfrm>
              <a:off x="8381069" y="5159616"/>
              <a:ext cx="3013638" cy="1421370"/>
            </a:xfrm>
            <a:prstGeom prst="flowChartAlternateProcess">
              <a:avLst/>
            </a:prstGeom>
            <a:solidFill>
              <a:schemeClr val="accent4">
                <a:lumMod val="20000"/>
                <a:lumOff val="80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latin typeface="Montserrat" panose="00000500000000000000" pitchFamily="2" charset="0"/>
                </a:rPr>
                <a:t>July-October ‘24</a:t>
              </a:r>
            </a:p>
            <a:p>
              <a:pPr algn="ctr"/>
              <a:r>
                <a:rPr lang="en-US">
                  <a:solidFill>
                    <a:schemeClr val="tx1"/>
                  </a:solidFill>
                  <a:latin typeface="Montserrat" panose="00000500000000000000" pitchFamily="2" charset="0"/>
                </a:rPr>
                <a:t>Begin Smart Start grants</a:t>
              </a:r>
            </a:p>
          </p:txBody>
        </p:sp>
        <p:sp>
          <p:nvSpPr>
            <p:cNvPr id="22" name="Right Brace 21">
              <a:extLst>
                <a:ext uri="{FF2B5EF4-FFF2-40B4-BE49-F238E27FC236}">
                  <a16:creationId xmlns:a16="http://schemas.microsoft.com/office/drawing/2014/main" id="{A4219C98-3269-82DF-F2C1-83E385230FB0}"/>
                </a:ext>
              </a:extLst>
            </p:cNvPr>
            <p:cNvSpPr/>
            <p:nvPr/>
          </p:nvSpPr>
          <p:spPr>
            <a:xfrm rot="16200000">
              <a:off x="2108086" y="2039515"/>
              <a:ext cx="934157" cy="3339377"/>
            </a:xfrm>
            <a:prstGeom prst="rightBrace">
              <a:avLst>
                <a:gd name="adj1" fmla="val 65131"/>
                <a:gd name="adj2" fmla="val 51352"/>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Montserrat" panose="00000500000000000000" pitchFamily="2" charset="0"/>
              </a:endParaRPr>
            </a:p>
          </p:txBody>
        </p:sp>
        <p:sp>
          <p:nvSpPr>
            <p:cNvPr id="23" name="Right Brace 22">
              <a:extLst>
                <a:ext uri="{FF2B5EF4-FFF2-40B4-BE49-F238E27FC236}">
                  <a16:creationId xmlns:a16="http://schemas.microsoft.com/office/drawing/2014/main" id="{31737061-D3B8-8A93-CB0F-ED528FC941F9}"/>
                </a:ext>
              </a:extLst>
            </p:cNvPr>
            <p:cNvSpPr/>
            <p:nvPr/>
          </p:nvSpPr>
          <p:spPr>
            <a:xfrm rot="16200000">
              <a:off x="5692652" y="1828191"/>
              <a:ext cx="934157" cy="3829756"/>
            </a:xfrm>
            <a:prstGeom prst="rightBrace">
              <a:avLst>
                <a:gd name="adj1" fmla="val 65131"/>
                <a:gd name="adj2" fmla="val 51352"/>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Montserrat" panose="00000500000000000000" pitchFamily="2" charset="0"/>
              </a:endParaRPr>
            </a:p>
          </p:txBody>
        </p:sp>
        <p:sp>
          <p:nvSpPr>
            <p:cNvPr id="24" name="Right Brace 23">
              <a:extLst>
                <a:ext uri="{FF2B5EF4-FFF2-40B4-BE49-F238E27FC236}">
                  <a16:creationId xmlns:a16="http://schemas.microsoft.com/office/drawing/2014/main" id="{06FB5C90-F234-D14E-CD05-AA7136E73225}"/>
                </a:ext>
              </a:extLst>
            </p:cNvPr>
            <p:cNvSpPr/>
            <p:nvPr/>
          </p:nvSpPr>
          <p:spPr>
            <a:xfrm rot="16200000">
              <a:off x="9192210" y="2130164"/>
              <a:ext cx="934157" cy="3169358"/>
            </a:xfrm>
            <a:prstGeom prst="rightBrace">
              <a:avLst>
                <a:gd name="adj1" fmla="val 65131"/>
                <a:gd name="adj2" fmla="val 51352"/>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Montserrat" panose="00000500000000000000" pitchFamily="2" charset="0"/>
              </a:endParaRPr>
            </a:p>
          </p:txBody>
        </p:sp>
        <p:sp>
          <p:nvSpPr>
            <p:cNvPr id="25" name="Rectangle: Rounded Corners 24">
              <a:extLst>
                <a:ext uri="{FF2B5EF4-FFF2-40B4-BE49-F238E27FC236}">
                  <a16:creationId xmlns:a16="http://schemas.microsoft.com/office/drawing/2014/main" id="{F607D995-E256-EDFB-7EAF-3FD17019FFB0}"/>
                </a:ext>
              </a:extLst>
            </p:cNvPr>
            <p:cNvSpPr/>
            <p:nvPr/>
          </p:nvSpPr>
          <p:spPr>
            <a:xfrm>
              <a:off x="1055277" y="1576775"/>
              <a:ext cx="3082335" cy="1521417"/>
            </a:xfrm>
            <a:prstGeom prst="roundRect">
              <a:avLst/>
            </a:prstGeom>
            <a:solidFill>
              <a:schemeClr val="bg1">
                <a:lumMod val="95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a:solidFill>
                    <a:schemeClr val="tx1"/>
                  </a:solidFill>
                  <a:latin typeface="Montserrat SemiBold"/>
                </a:rPr>
                <a:t>Smart Start Workforce Grants cost model, accountability, community engagement</a:t>
              </a:r>
            </a:p>
          </p:txBody>
        </p:sp>
        <p:sp>
          <p:nvSpPr>
            <p:cNvPr id="26" name="Rectangle: Rounded Corners 25">
              <a:extLst>
                <a:ext uri="{FF2B5EF4-FFF2-40B4-BE49-F238E27FC236}">
                  <a16:creationId xmlns:a16="http://schemas.microsoft.com/office/drawing/2014/main" id="{3428AC2A-21D0-5E3B-3176-22FF5A84438D}"/>
                </a:ext>
              </a:extLst>
            </p:cNvPr>
            <p:cNvSpPr/>
            <p:nvPr/>
          </p:nvSpPr>
          <p:spPr>
            <a:xfrm>
              <a:off x="4658776" y="1587539"/>
              <a:ext cx="3081528" cy="1521417"/>
            </a:xfrm>
            <a:prstGeom prst="roundRect">
              <a:avLst/>
            </a:prstGeom>
            <a:solidFill>
              <a:schemeClr val="bg1">
                <a:lumMod val="95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a:solidFill>
                    <a:schemeClr val="tx1"/>
                  </a:solidFill>
                  <a:latin typeface="Montserrat SemiBold"/>
                </a:rPr>
                <a:t>Smart Start Workforce Grants rationale and data, communication, and technical assistance</a:t>
              </a:r>
            </a:p>
          </p:txBody>
        </p:sp>
        <p:sp>
          <p:nvSpPr>
            <p:cNvPr id="3" name="Rectangle 2">
              <a:extLst>
                <a:ext uri="{FF2B5EF4-FFF2-40B4-BE49-F238E27FC236}">
                  <a16:creationId xmlns:a16="http://schemas.microsoft.com/office/drawing/2014/main" id="{B8A4699D-1C60-7BB5-87DD-04F54D281265}"/>
                </a:ext>
              </a:extLst>
            </p:cNvPr>
            <p:cNvSpPr/>
            <p:nvPr/>
          </p:nvSpPr>
          <p:spPr>
            <a:xfrm>
              <a:off x="-99594" y="4571277"/>
              <a:ext cx="2276812" cy="805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a:solidFill>
                    <a:schemeClr val="accent1"/>
                  </a:solidFill>
                  <a:latin typeface="Montserrat" panose="00000500000000000000" pitchFamily="2" charset="0"/>
                </a:rPr>
                <a:t>June 2023</a:t>
              </a:r>
            </a:p>
          </p:txBody>
        </p:sp>
        <p:sp>
          <p:nvSpPr>
            <p:cNvPr id="6" name="Rectangle 5">
              <a:extLst>
                <a:ext uri="{FF2B5EF4-FFF2-40B4-BE49-F238E27FC236}">
                  <a16:creationId xmlns:a16="http://schemas.microsoft.com/office/drawing/2014/main" id="{165F81B2-1416-1CD8-C3F0-6E567CBDC796}"/>
                </a:ext>
              </a:extLst>
            </p:cNvPr>
            <p:cNvSpPr/>
            <p:nvPr/>
          </p:nvSpPr>
          <p:spPr>
            <a:xfrm>
              <a:off x="3055749" y="4571277"/>
              <a:ext cx="2378213" cy="805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a:solidFill>
                    <a:schemeClr val="accent1"/>
                  </a:solidFill>
                  <a:latin typeface="Montserrat" panose="00000500000000000000" pitchFamily="2" charset="0"/>
                </a:rPr>
                <a:t>October 2023 </a:t>
              </a:r>
            </a:p>
          </p:txBody>
        </p:sp>
        <p:sp>
          <p:nvSpPr>
            <p:cNvPr id="7" name="Rectangle 6">
              <a:extLst>
                <a:ext uri="{FF2B5EF4-FFF2-40B4-BE49-F238E27FC236}">
                  <a16:creationId xmlns:a16="http://schemas.microsoft.com/office/drawing/2014/main" id="{83A91B88-9863-176E-5C33-80639A2614AA}"/>
                </a:ext>
              </a:extLst>
            </p:cNvPr>
            <p:cNvSpPr/>
            <p:nvPr/>
          </p:nvSpPr>
          <p:spPr>
            <a:xfrm>
              <a:off x="9813787" y="4571277"/>
              <a:ext cx="2378213" cy="805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a:solidFill>
                    <a:schemeClr val="accent1"/>
                  </a:solidFill>
                  <a:latin typeface="Montserrat" panose="00000500000000000000" pitchFamily="2" charset="0"/>
                </a:rPr>
                <a:t>June 2024</a:t>
              </a:r>
            </a:p>
          </p:txBody>
        </p:sp>
        <p:sp>
          <p:nvSpPr>
            <p:cNvPr id="11" name="Rectangle 10">
              <a:extLst>
                <a:ext uri="{FF2B5EF4-FFF2-40B4-BE49-F238E27FC236}">
                  <a16:creationId xmlns:a16="http://schemas.microsoft.com/office/drawing/2014/main" id="{B63AF91A-57A8-95C1-8CEB-99A6AEE54DB1}"/>
                </a:ext>
              </a:extLst>
            </p:cNvPr>
            <p:cNvSpPr/>
            <p:nvPr/>
          </p:nvSpPr>
          <p:spPr>
            <a:xfrm>
              <a:off x="6885501" y="4624127"/>
              <a:ext cx="2580788" cy="805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a:solidFill>
                    <a:schemeClr val="accent1"/>
                  </a:solidFill>
                  <a:latin typeface="Montserrat" panose="00000500000000000000" pitchFamily="2" charset="0"/>
                </a:rPr>
                <a:t>February 2024</a:t>
              </a:r>
            </a:p>
          </p:txBody>
        </p:sp>
        <p:sp>
          <p:nvSpPr>
            <p:cNvPr id="14" name="Rectangle: Rounded Corners 13">
              <a:extLst>
                <a:ext uri="{FF2B5EF4-FFF2-40B4-BE49-F238E27FC236}">
                  <a16:creationId xmlns:a16="http://schemas.microsoft.com/office/drawing/2014/main" id="{2E91F55C-4BC1-2896-50AC-8D75DC833C14}"/>
                </a:ext>
              </a:extLst>
            </p:cNvPr>
            <p:cNvSpPr/>
            <p:nvPr/>
          </p:nvSpPr>
          <p:spPr>
            <a:xfrm>
              <a:off x="8277692" y="1618388"/>
              <a:ext cx="3081528" cy="1521417"/>
            </a:xfrm>
            <a:prstGeom prst="roundRect">
              <a:avLst/>
            </a:prstGeom>
            <a:solidFill>
              <a:schemeClr val="bg1">
                <a:lumMod val="95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b="1">
                  <a:solidFill>
                    <a:schemeClr val="tx1"/>
                  </a:solidFill>
                  <a:latin typeface="Montserrat SemiBold"/>
                </a:rPr>
                <a:t>Smart Start Workforce Grants parameters and implementation, Quality Support and Layered Funding </a:t>
              </a:r>
              <a:endParaRPr lang="en-US" sz="1600" b="1">
                <a:solidFill>
                  <a:schemeClr val="tx1"/>
                </a:solidFill>
                <a:latin typeface="Montserrat SemiBold" panose="00000700000000000000" pitchFamily="2" charset="0"/>
              </a:endParaRPr>
            </a:p>
          </p:txBody>
        </p:sp>
        <p:sp>
          <p:nvSpPr>
            <p:cNvPr id="15" name="Arrow: Down 14">
              <a:extLst>
                <a:ext uri="{FF2B5EF4-FFF2-40B4-BE49-F238E27FC236}">
                  <a16:creationId xmlns:a16="http://schemas.microsoft.com/office/drawing/2014/main" id="{A120C6EA-8DB8-B6FF-8867-C26EBCD5BFCC}"/>
                </a:ext>
              </a:extLst>
            </p:cNvPr>
            <p:cNvSpPr/>
            <p:nvPr/>
          </p:nvSpPr>
          <p:spPr>
            <a:xfrm>
              <a:off x="7956369" y="1242643"/>
              <a:ext cx="217428" cy="2630679"/>
            </a:xfrm>
            <a:prstGeom prst="downArrow">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AAF6B122-F6E8-2CF3-F935-FE0A56EABCE5}"/>
                </a:ext>
              </a:extLst>
            </p:cNvPr>
            <p:cNvSpPr txBox="1"/>
            <p:nvPr/>
          </p:nvSpPr>
          <p:spPr>
            <a:xfrm>
              <a:off x="6636263" y="866516"/>
              <a:ext cx="3050835" cy="338554"/>
            </a:xfrm>
            <a:prstGeom prst="rect">
              <a:avLst/>
            </a:prstGeom>
            <a:noFill/>
          </p:spPr>
          <p:txBody>
            <a:bodyPr wrap="none" rtlCol="0">
              <a:spAutoFit/>
            </a:bodyPr>
            <a:lstStyle/>
            <a:p>
              <a:r>
                <a:rPr lang="en-US" sz="1600">
                  <a:solidFill>
                    <a:schemeClr val="tx2"/>
                  </a:solidFill>
                  <a:latin typeface="Montserrat SemiBold" panose="00000700000000000000" pitchFamily="2" charset="0"/>
                  <a:ea typeface="Microsoft JhengHei" panose="020B0604030504040204" pitchFamily="34" charset="-120"/>
                </a:rPr>
                <a:t>Governor’s budget address</a:t>
              </a:r>
            </a:p>
          </p:txBody>
        </p:sp>
      </p:grpSp>
      <p:sp>
        <p:nvSpPr>
          <p:cNvPr id="21" name="Oval 20">
            <a:extLst>
              <a:ext uri="{FF2B5EF4-FFF2-40B4-BE49-F238E27FC236}">
                <a16:creationId xmlns:a16="http://schemas.microsoft.com/office/drawing/2014/main" id="{9859C0DC-3339-3CAB-BFB5-3C014CF624F4}"/>
              </a:ext>
              <a:ext uri="{C183D7F6-B498-43B3-948B-1728B52AA6E4}">
                <adec:decorative xmlns:adec="http://schemas.microsoft.com/office/drawing/2017/decorative" val="1"/>
              </a:ext>
            </a:extLst>
          </p:cNvPr>
          <p:cNvSpPr/>
          <p:nvPr/>
        </p:nvSpPr>
        <p:spPr>
          <a:xfrm>
            <a:off x="7961576" y="4217405"/>
            <a:ext cx="214489" cy="237062"/>
          </a:xfrm>
          <a:prstGeom prst="ellipse">
            <a:avLst/>
          </a:prstGeom>
          <a:solidFill>
            <a:schemeClr val="accent5"/>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ontserrat" panose="00000500000000000000" pitchFamily="2" charset="0"/>
            </a:endParaRPr>
          </a:p>
        </p:txBody>
      </p:sp>
    </p:spTree>
    <p:extLst>
      <p:ext uri="{BB962C8B-B14F-4D97-AF65-F5344CB8AC3E}">
        <p14:creationId xmlns:p14="http://schemas.microsoft.com/office/powerpoint/2010/main" val="35044653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61CF1DB-73B7-47FA-B218-100050A274B1}"/>
              </a:ext>
            </a:extLst>
          </p:cNvPr>
          <p:cNvSpPr>
            <a:spLocks noGrp="1"/>
          </p:cNvSpPr>
          <p:nvPr>
            <p:ph type="sldNum" sz="quarter" idx="12"/>
          </p:nvPr>
        </p:nvSpPr>
        <p:spPr/>
        <p:txBody>
          <a:bodyPr/>
          <a:lstStyle/>
          <a:p>
            <a:fld id="{0A458BB2-A6FE-634F-9819-1939C80989B8}" type="slidenum">
              <a:rPr lang="en-US" smtClean="0"/>
              <a:pPr/>
              <a:t>4</a:t>
            </a:fld>
            <a:endParaRPr lang="en-US"/>
          </a:p>
        </p:txBody>
      </p:sp>
      <p:sp>
        <p:nvSpPr>
          <p:cNvPr id="2" name="Title 1">
            <a:extLst>
              <a:ext uri="{FF2B5EF4-FFF2-40B4-BE49-F238E27FC236}">
                <a16:creationId xmlns:a16="http://schemas.microsoft.com/office/drawing/2014/main" id="{60A10DF5-DE45-491D-9393-A85B98FA2FA9}"/>
              </a:ext>
            </a:extLst>
          </p:cNvPr>
          <p:cNvSpPr>
            <a:spLocks noGrp="1"/>
          </p:cNvSpPr>
          <p:nvPr>
            <p:ph type="title"/>
          </p:nvPr>
        </p:nvSpPr>
        <p:spPr>
          <a:xfrm>
            <a:off x="264887" y="150075"/>
            <a:ext cx="10555513" cy="344737"/>
          </a:xfrm>
        </p:spPr>
        <p:txBody>
          <a:bodyPr>
            <a:normAutofit/>
          </a:bodyPr>
          <a:lstStyle/>
          <a:p>
            <a:r>
              <a:rPr lang="en-US" sz="1800"/>
              <a:t>Reminder: Role of the advisory group</a:t>
            </a:r>
          </a:p>
        </p:txBody>
      </p:sp>
      <p:graphicFrame>
        <p:nvGraphicFramePr>
          <p:cNvPr id="3" name="Diagram 2" descr="A diagram showing the roles of the advisory group, which is to build understanding and alignment on strategic intent and goals, provide input and feedback throughout the design process, review and pressure-test relevant cost analyses, potential policy options, and administrative options; surface any potential risks and opportunities; and support overall plan development and champion it among stakeholder groups. ">
            <a:extLst>
              <a:ext uri="{FF2B5EF4-FFF2-40B4-BE49-F238E27FC236}">
                <a16:creationId xmlns:a16="http://schemas.microsoft.com/office/drawing/2014/main" id="{02988A7D-4C66-BC98-1948-3830F8F755E7}"/>
              </a:ext>
              <a:ext uri="{C183D7F6-B498-43B3-948B-1728B52AA6E4}">
                <adec:decorative xmlns:adec="http://schemas.microsoft.com/office/drawing/2017/decorative" val="0"/>
              </a:ext>
            </a:extLst>
          </p:cNvPr>
          <p:cNvGraphicFramePr/>
          <p:nvPr>
            <p:extLst>
              <p:ext uri="{D42A27DB-BD31-4B8C-83A1-F6EECF244321}">
                <p14:modId xmlns:p14="http://schemas.microsoft.com/office/powerpoint/2010/main" val="927662228"/>
              </p:ext>
            </p:extLst>
          </p:nvPr>
        </p:nvGraphicFramePr>
        <p:xfrm>
          <a:off x="204524" y="1334688"/>
          <a:ext cx="11782951" cy="41886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184810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9A46A8-AE6B-4441-AF45-3D33B43CC942}"/>
              </a:ext>
            </a:extLst>
          </p:cNvPr>
          <p:cNvSpPr>
            <a:spLocks noGrp="1"/>
          </p:cNvSpPr>
          <p:nvPr>
            <p:ph type="title"/>
          </p:nvPr>
        </p:nvSpPr>
        <p:spPr>
          <a:xfrm>
            <a:off x="264888" y="150075"/>
            <a:ext cx="5831112" cy="344737"/>
          </a:xfrm>
        </p:spPr>
        <p:txBody>
          <a:bodyPr>
            <a:noAutofit/>
          </a:bodyPr>
          <a:lstStyle/>
          <a:p>
            <a:r>
              <a:rPr lang="en-US" sz="1800">
                <a:latin typeface="Montserrat"/>
              </a:rPr>
              <a:t>Summary of Ad Hoc Advisory Meeting 11 (12/8/23)</a:t>
            </a:r>
          </a:p>
        </p:txBody>
      </p:sp>
      <p:sp>
        <p:nvSpPr>
          <p:cNvPr id="7" name="Text Placeholder 6">
            <a:extLst>
              <a:ext uri="{FF2B5EF4-FFF2-40B4-BE49-F238E27FC236}">
                <a16:creationId xmlns:a16="http://schemas.microsoft.com/office/drawing/2014/main" id="{0D87FFDA-42DC-2D45-A80C-94D57FB4B3D2}"/>
              </a:ext>
            </a:extLst>
          </p:cNvPr>
          <p:cNvSpPr>
            <a:spLocks noGrp="1"/>
          </p:cNvSpPr>
          <p:nvPr>
            <p:ph type="body" sz="quarter" idx="14"/>
          </p:nvPr>
        </p:nvSpPr>
        <p:spPr>
          <a:xfrm>
            <a:off x="375386" y="960816"/>
            <a:ext cx="5468560" cy="462013"/>
          </a:xfrm>
        </p:spPr>
        <p:txBody>
          <a:bodyPr/>
          <a:lstStyle/>
          <a:p>
            <a:r>
              <a:rPr lang="en-US"/>
              <a:t>Common Themes</a:t>
            </a:r>
          </a:p>
        </p:txBody>
      </p:sp>
      <p:sp>
        <p:nvSpPr>
          <p:cNvPr id="3" name="Text Placeholder 2">
            <a:extLst>
              <a:ext uri="{FF2B5EF4-FFF2-40B4-BE49-F238E27FC236}">
                <a16:creationId xmlns:a16="http://schemas.microsoft.com/office/drawing/2014/main" id="{4682FA0B-7AA4-B564-C754-D0EEE58511F9}"/>
              </a:ext>
            </a:extLst>
          </p:cNvPr>
          <p:cNvSpPr>
            <a:spLocks noGrp="1"/>
          </p:cNvSpPr>
          <p:nvPr>
            <p:ph type="body" sz="quarter" idx="13"/>
          </p:nvPr>
        </p:nvSpPr>
        <p:spPr>
          <a:xfrm>
            <a:off x="274514" y="1623060"/>
            <a:ext cx="5722426" cy="3927158"/>
          </a:xfrm>
        </p:spPr>
        <p:txBody>
          <a:bodyPr vert="horz" lIns="91440" tIns="45720" rIns="91440" bIns="45720" rtlCol="0" anchor="t">
            <a:noAutofit/>
          </a:bodyPr>
          <a:lstStyle/>
          <a:p>
            <a:pPr marL="342900" marR="0" lvl="0" indent="-342900">
              <a:lnSpc>
                <a:spcPct val="107000"/>
              </a:lnSpc>
              <a:spcBef>
                <a:spcPts val="0"/>
              </a:spcBef>
              <a:spcAft>
                <a:spcPts val="0"/>
              </a:spcAft>
              <a:buFont typeface="Symbol" panose="05050102010706020507" pitchFamily="18" charset="2"/>
              <a:buChar char=""/>
            </a:pPr>
            <a:r>
              <a:rPr lang="en-US" sz="1800" kern="100">
                <a:latin typeface="Montserrat"/>
              </a:rPr>
              <a:t>C</a:t>
            </a:r>
            <a:r>
              <a:rPr lang="en-US" sz="1800" kern="100">
                <a:effectLst/>
                <a:latin typeface="Montserrat"/>
              </a:rPr>
              <a:t>ommunications materials </a:t>
            </a:r>
            <a:r>
              <a:rPr lang="en-US" sz="1800" kern="100">
                <a:latin typeface="Montserrat"/>
              </a:rPr>
              <a:t>should</a:t>
            </a:r>
            <a:r>
              <a:rPr lang="en-US" sz="1800" kern="100">
                <a:effectLst/>
                <a:latin typeface="Montserrat"/>
              </a:rPr>
              <a:t> target different provider types like center-based and home-based providers</a:t>
            </a:r>
          </a:p>
          <a:p>
            <a:pPr marL="342900" indent="-342900">
              <a:lnSpc>
                <a:spcPct val="107000"/>
              </a:lnSpc>
              <a:spcBef>
                <a:spcPts val="0"/>
              </a:spcBef>
              <a:buFont typeface="Symbol" panose="05050102010706020507" pitchFamily="18" charset="2"/>
              <a:buChar char=""/>
            </a:pPr>
            <a:r>
              <a:rPr lang="en-US" sz="1800" kern="100">
                <a:latin typeface="Montserrat"/>
              </a:rPr>
              <a:t>Co</a:t>
            </a:r>
            <a:r>
              <a:rPr lang="en-US" sz="1800" kern="100">
                <a:effectLst/>
                <a:latin typeface="Montserrat"/>
              </a:rPr>
              <a:t>mmunications should be accessible </a:t>
            </a:r>
            <a:r>
              <a:rPr lang="en-US" sz="1800" kern="100">
                <a:latin typeface="Montserrat"/>
              </a:rPr>
              <a:t>and </a:t>
            </a:r>
            <a:r>
              <a:rPr lang="en-US" sz="1800" kern="100">
                <a:effectLst/>
                <a:latin typeface="Montserrat"/>
              </a:rPr>
              <a:t>available in multiple languages</a:t>
            </a:r>
            <a:r>
              <a:rPr lang="en-US" sz="1800" kern="100">
                <a:latin typeface="Montserrat"/>
              </a:rPr>
              <a:t> </a:t>
            </a:r>
            <a:endParaRPr lang="en-US" sz="1800" kern="100">
              <a:effectLst/>
              <a:latin typeface="Montserrat" panose="00000500000000000000" pitchFamily="2" charset="0"/>
            </a:endParaRPr>
          </a:p>
          <a:p>
            <a:pPr marL="342900" indent="-342900">
              <a:lnSpc>
                <a:spcPct val="107000"/>
              </a:lnSpc>
              <a:spcBef>
                <a:spcPts val="0"/>
              </a:spcBef>
              <a:buFont typeface="Symbol" panose="05050102010706020507" pitchFamily="18" charset="2"/>
              <a:buChar char=""/>
            </a:pPr>
            <a:r>
              <a:rPr lang="en-US" sz="1800" kern="100">
                <a:latin typeface="Montserrat"/>
              </a:rPr>
              <a:t>Ad hoc</a:t>
            </a:r>
            <a:r>
              <a:rPr lang="en-US" sz="1800" kern="100">
                <a:effectLst/>
                <a:latin typeface="Montserrat"/>
              </a:rPr>
              <a:t> members mentioned the importance of leveraging partnerships with CCR&amp;Rs and DCFS to identify and contact providers who may be eligible but have not applied for grants</a:t>
            </a:r>
          </a:p>
          <a:p>
            <a:pPr marL="342900" indent="-342900">
              <a:lnSpc>
                <a:spcPct val="107000"/>
              </a:lnSpc>
              <a:spcBef>
                <a:spcPts val="0"/>
              </a:spcBef>
              <a:buFont typeface="Symbol" panose="05050102010706020507" pitchFamily="18" charset="2"/>
              <a:buChar char=""/>
            </a:pPr>
            <a:r>
              <a:rPr lang="en-US" sz="1800" kern="100">
                <a:latin typeface="Montserrat"/>
              </a:rPr>
              <a:t>Ad hoc</a:t>
            </a:r>
            <a:r>
              <a:rPr lang="en-US" sz="1800" kern="100">
                <a:effectLst/>
                <a:latin typeface="Montserrat"/>
              </a:rPr>
              <a:t> members anticipate </a:t>
            </a:r>
            <a:r>
              <a:rPr lang="en-US" sz="1800" kern="100">
                <a:latin typeface="Montserrat"/>
              </a:rPr>
              <a:t>providers will need support </a:t>
            </a:r>
            <a:r>
              <a:rPr lang="en-US" sz="1800" kern="100">
                <a:effectLst/>
                <a:latin typeface="Montserrat"/>
              </a:rPr>
              <a:t>completing the Smart Start Workforce </a:t>
            </a:r>
            <a:r>
              <a:rPr lang="en-US" sz="1800" kern="100">
                <a:latin typeface="Montserrat"/>
              </a:rPr>
              <a:t>Grants </a:t>
            </a:r>
            <a:r>
              <a:rPr lang="en-US" sz="1800" kern="100">
                <a:effectLst/>
                <a:latin typeface="Montserrat"/>
              </a:rPr>
              <a:t>application and recommend </a:t>
            </a:r>
            <a:r>
              <a:rPr lang="en-US" sz="1800" kern="100">
                <a:latin typeface="Montserrat"/>
              </a:rPr>
              <a:t>identifying a point </a:t>
            </a:r>
            <a:r>
              <a:rPr lang="en-US" sz="1800" kern="100">
                <a:effectLst/>
                <a:latin typeface="Montserrat"/>
              </a:rPr>
              <a:t>person who can assist</a:t>
            </a:r>
          </a:p>
        </p:txBody>
      </p:sp>
      <p:sp>
        <p:nvSpPr>
          <p:cNvPr id="4" name="Text Placeholder 3">
            <a:extLst>
              <a:ext uri="{FF2B5EF4-FFF2-40B4-BE49-F238E27FC236}">
                <a16:creationId xmlns:a16="http://schemas.microsoft.com/office/drawing/2014/main" id="{8507E541-2263-B9FD-BA5A-EFEDEB4B2370}"/>
              </a:ext>
            </a:extLst>
          </p:cNvPr>
          <p:cNvSpPr>
            <a:spLocks noGrp="1"/>
          </p:cNvSpPr>
          <p:nvPr>
            <p:ph type="body" sz="quarter" idx="16"/>
          </p:nvPr>
        </p:nvSpPr>
        <p:spPr>
          <a:xfrm>
            <a:off x="6448927" y="954103"/>
            <a:ext cx="5468560" cy="462013"/>
          </a:xfrm>
        </p:spPr>
        <p:txBody>
          <a:bodyPr/>
          <a:lstStyle/>
          <a:p>
            <a:r>
              <a:rPr lang="en-US"/>
              <a:t>Questions and Concerns</a:t>
            </a:r>
          </a:p>
        </p:txBody>
      </p:sp>
      <p:sp>
        <p:nvSpPr>
          <p:cNvPr id="9" name="Text Placeholder 8">
            <a:extLst>
              <a:ext uri="{FF2B5EF4-FFF2-40B4-BE49-F238E27FC236}">
                <a16:creationId xmlns:a16="http://schemas.microsoft.com/office/drawing/2014/main" id="{5146AD6E-49C5-924C-BB5B-6B0C86B63517}"/>
              </a:ext>
            </a:extLst>
          </p:cNvPr>
          <p:cNvSpPr>
            <a:spLocks noGrp="1"/>
          </p:cNvSpPr>
          <p:nvPr>
            <p:ph type="body" sz="quarter" idx="15"/>
          </p:nvPr>
        </p:nvSpPr>
        <p:spPr>
          <a:xfrm>
            <a:off x="6448926" y="1623060"/>
            <a:ext cx="5468560" cy="3927158"/>
          </a:xfrm>
        </p:spPr>
        <p:txBody>
          <a:bodyPr>
            <a:noAutofit/>
          </a:bodyPr>
          <a:lstStyle/>
          <a:p>
            <a:pPr marL="342900" marR="0" lvl="0" indent="-342900">
              <a:lnSpc>
                <a:spcPct val="107000"/>
              </a:lnSpc>
              <a:spcBef>
                <a:spcPts val="0"/>
              </a:spcBef>
              <a:spcAft>
                <a:spcPts val="0"/>
              </a:spcAft>
              <a:buFont typeface="Symbol" panose="05050102010706020507" pitchFamily="18" charset="2"/>
              <a:buChar char=""/>
            </a:pPr>
            <a:r>
              <a:rPr lang="en-US" sz="1800" kern="100">
                <a:latin typeface="Montserrat" panose="00000500000000000000" pitchFamily="2" charset="0"/>
              </a:rPr>
              <a:t>Could t</a:t>
            </a:r>
            <a:r>
              <a:rPr lang="en-US" sz="1800" kern="100">
                <a:effectLst/>
                <a:latin typeface="Montserrat" panose="00000500000000000000" pitchFamily="2" charset="0"/>
              </a:rPr>
              <a:t>he first phase of the communications plan provide easily accessible information so </a:t>
            </a:r>
            <a:r>
              <a:rPr lang="en-US" sz="1800" kern="100">
                <a:latin typeface="Montserrat" panose="00000500000000000000" pitchFamily="2" charset="0"/>
              </a:rPr>
              <a:t>providers feel welcomed and well-oriented to the program</a:t>
            </a:r>
            <a:r>
              <a:rPr lang="en-US" sz="1800" kern="100">
                <a:effectLst/>
                <a:latin typeface="Montserrat" panose="00000500000000000000" pitchFamily="2" charset="0"/>
              </a:rPr>
              <a:t>?</a:t>
            </a:r>
          </a:p>
          <a:p>
            <a:pPr marL="342900" indent="-342900">
              <a:lnSpc>
                <a:spcPct val="107000"/>
              </a:lnSpc>
              <a:spcBef>
                <a:spcPts val="0"/>
              </a:spcBef>
              <a:buFont typeface="Symbol" panose="05050102010706020507" pitchFamily="18" charset="2"/>
              <a:buChar char=""/>
            </a:pPr>
            <a:r>
              <a:rPr lang="en-US" sz="1800" kern="100">
                <a:effectLst/>
                <a:latin typeface="Montserrat" panose="00000500000000000000" pitchFamily="2" charset="0"/>
              </a:rPr>
              <a:t>Could </a:t>
            </a:r>
            <a:r>
              <a:rPr lang="en-US" sz="1800" kern="100">
                <a:latin typeface="Montserrat" panose="00000500000000000000" pitchFamily="2" charset="0"/>
              </a:rPr>
              <a:t>Smart Start Workforce Grants include </a:t>
            </a:r>
            <a:r>
              <a:rPr lang="en-US" sz="1800" kern="100">
                <a:effectLst/>
                <a:latin typeface="Montserrat" panose="00000500000000000000" pitchFamily="2" charset="0"/>
              </a:rPr>
              <a:t>“navigators” similar to ECACE? </a:t>
            </a:r>
          </a:p>
        </p:txBody>
      </p:sp>
    </p:spTree>
    <p:extLst>
      <p:ext uri="{BB962C8B-B14F-4D97-AF65-F5344CB8AC3E}">
        <p14:creationId xmlns:p14="http://schemas.microsoft.com/office/powerpoint/2010/main" val="3511665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8BEF9-E6D6-6736-3CBE-67CCDF2063A1}"/>
              </a:ext>
            </a:extLst>
          </p:cNvPr>
          <p:cNvSpPr>
            <a:spLocks noGrp="1"/>
          </p:cNvSpPr>
          <p:nvPr>
            <p:ph type="title"/>
          </p:nvPr>
        </p:nvSpPr>
        <p:spPr/>
        <p:txBody>
          <a:bodyPr/>
          <a:lstStyle/>
          <a:p>
            <a:r>
              <a:rPr lang="en-US"/>
              <a:t>Technical assistance goals and topics</a:t>
            </a:r>
          </a:p>
        </p:txBody>
      </p:sp>
    </p:spTree>
    <p:extLst>
      <p:ext uri="{BB962C8B-B14F-4D97-AF65-F5344CB8AC3E}">
        <p14:creationId xmlns:p14="http://schemas.microsoft.com/office/powerpoint/2010/main" val="8947741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B747D1-AD40-8969-1754-A1C5DC138467}"/>
              </a:ext>
              <a:ext uri="{C183D7F6-B498-43B3-948B-1728B52AA6E4}">
                <adec:decorative xmlns:adec="http://schemas.microsoft.com/office/drawing/2017/decorative" val="1"/>
              </a:ext>
            </a:extLst>
          </p:cNvPr>
          <p:cNvSpPr/>
          <p:nvPr/>
        </p:nvSpPr>
        <p:spPr>
          <a:xfrm>
            <a:off x="94594" y="5052546"/>
            <a:ext cx="2096814" cy="165537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BE96A20-0D93-EA7B-720C-1DE60CFC0CAD}"/>
              </a:ext>
            </a:extLst>
          </p:cNvPr>
          <p:cNvSpPr>
            <a:spLocks noGrp="1"/>
          </p:cNvSpPr>
          <p:nvPr>
            <p:ph type="title"/>
          </p:nvPr>
        </p:nvSpPr>
        <p:spPr>
          <a:xfrm>
            <a:off x="264888" y="193618"/>
            <a:ext cx="8068912" cy="228623"/>
          </a:xfrm>
        </p:spPr>
        <p:txBody>
          <a:bodyPr>
            <a:normAutofit fontScale="90000"/>
          </a:bodyPr>
          <a:lstStyle/>
          <a:p>
            <a:r>
              <a:rPr lang="en-US">
                <a:latin typeface="Montserrat"/>
              </a:rPr>
              <a:t>Smart Start Workforce Grants technical assistance goals</a:t>
            </a:r>
          </a:p>
        </p:txBody>
      </p:sp>
      <p:sp>
        <p:nvSpPr>
          <p:cNvPr id="4" name="Text Placeholder 3">
            <a:extLst>
              <a:ext uri="{FF2B5EF4-FFF2-40B4-BE49-F238E27FC236}">
                <a16:creationId xmlns:a16="http://schemas.microsoft.com/office/drawing/2014/main" id="{0AE7F5F1-24BC-E897-FA73-0B564038C780}"/>
              </a:ext>
            </a:extLst>
          </p:cNvPr>
          <p:cNvSpPr>
            <a:spLocks noGrp="1"/>
          </p:cNvSpPr>
          <p:nvPr>
            <p:ph type="body" sz="quarter" idx="14"/>
          </p:nvPr>
        </p:nvSpPr>
        <p:spPr>
          <a:xfrm>
            <a:off x="699655" y="1101754"/>
            <a:ext cx="10813473" cy="803246"/>
          </a:xfrm>
        </p:spPr>
        <p:txBody>
          <a:bodyPr vert="horz" lIns="91440" tIns="45720" rIns="91440" bIns="45720" rtlCol="0" anchor="t">
            <a:normAutofit fontScale="92500"/>
          </a:bodyPr>
          <a:lstStyle/>
          <a:p>
            <a:pPr>
              <a:lnSpc>
                <a:spcPct val="120000"/>
              </a:lnSpc>
            </a:pPr>
            <a:r>
              <a:rPr lang="en-US" sz="2200">
                <a:latin typeface="Montserrat SemiBold"/>
              </a:rPr>
              <a:t>Technical assistance on Smart Start Workforce Grants will support providers to:</a:t>
            </a:r>
          </a:p>
        </p:txBody>
      </p:sp>
      <p:sp>
        <p:nvSpPr>
          <p:cNvPr id="6" name="Rectangle 5" descr="A series of bullet points that describes how the technical assistance for Smart Start Workforce Grants will support providers in understanding their eligibility and acceptable use of funds for the grants; explain the differences between transition and workforce grants; complete applications; anticipate the grant's impact on their budget; prepare for accountability and reporting requirements; receive support with business practices that enable successful participation in the program. ">
            <a:extLst>
              <a:ext uri="{FF2B5EF4-FFF2-40B4-BE49-F238E27FC236}">
                <a16:creationId xmlns:a16="http://schemas.microsoft.com/office/drawing/2014/main" id="{DF48A5D2-0455-7C65-15F0-B84BE25BCF4E}"/>
              </a:ext>
            </a:extLst>
          </p:cNvPr>
          <p:cNvSpPr/>
          <p:nvPr/>
        </p:nvSpPr>
        <p:spPr>
          <a:xfrm>
            <a:off x="921327" y="1905000"/>
            <a:ext cx="10571018" cy="3754582"/>
          </a:xfrm>
          <a:prstGeom prst="rect">
            <a:avLst/>
          </a:prstGeom>
          <a:solidFill>
            <a:schemeClr val="accent4">
              <a:lumMod val="20000"/>
              <a:lumOff val="80000"/>
            </a:schemeClr>
          </a:solidFill>
          <a:ln>
            <a:solidFill>
              <a:schemeClr val="accent4">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AD24D30B-9FA6-AF0D-7A9C-B262A4C5B0EA}"/>
              </a:ext>
            </a:extLst>
          </p:cNvPr>
          <p:cNvSpPr txBox="1"/>
          <p:nvPr/>
        </p:nvSpPr>
        <p:spPr>
          <a:xfrm>
            <a:off x="1143000" y="2104565"/>
            <a:ext cx="10127673" cy="337528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lvl="1" indent="-228600">
              <a:spcBef>
                <a:spcPts val="400"/>
              </a:spcBef>
              <a:spcAft>
                <a:spcPts val="400"/>
              </a:spcAft>
              <a:buChar char="•"/>
            </a:pPr>
            <a:r>
              <a:rPr lang="en-US" sz="2000">
                <a:latin typeface="Montserrat"/>
                <a:cs typeface="Arial"/>
              </a:rPr>
              <a:t>Understand their eligibility and acceptable use of funds for Smart Start Workforce Grant​s</a:t>
            </a:r>
          </a:p>
          <a:p>
            <a:pPr marL="228600" lvl="1" indent="-228600">
              <a:spcBef>
                <a:spcPts val="400"/>
              </a:spcBef>
              <a:spcAft>
                <a:spcPts val="400"/>
              </a:spcAft>
              <a:buChar char="•"/>
            </a:pPr>
            <a:r>
              <a:rPr lang="en-US" sz="2000">
                <a:latin typeface="Montserrat"/>
                <a:cs typeface="Arial"/>
              </a:rPr>
              <a:t>Explain differences between Transition Grants and Smart Start Workforce Grants</a:t>
            </a:r>
            <a:endParaRPr lang="en-US"/>
          </a:p>
          <a:p>
            <a:pPr marL="228600" lvl="1" indent="-228600">
              <a:spcBef>
                <a:spcPts val="400"/>
              </a:spcBef>
              <a:spcAft>
                <a:spcPts val="400"/>
              </a:spcAft>
              <a:buChar char="•"/>
            </a:pPr>
            <a:r>
              <a:rPr lang="en-US" sz="2000">
                <a:latin typeface="Montserrat"/>
                <a:cs typeface="Arial"/>
              </a:rPr>
              <a:t>Complete applications​</a:t>
            </a:r>
          </a:p>
          <a:p>
            <a:pPr marL="228600" lvl="1" indent="-228600">
              <a:spcBef>
                <a:spcPts val="400"/>
              </a:spcBef>
              <a:spcAft>
                <a:spcPts val="400"/>
              </a:spcAft>
              <a:buChar char="•"/>
            </a:pPr>
            <a:r>
              <a:rPr lang="en-US" sz="2000">
                <a:latin typeface="Montserrat"/>
                <a:cs typeface="Arial"/>
              </a:rPr>
              <a:t>Anticipate the grant’s impact on their budget​</a:t>
            </a:r>
          </a:p>
          <a:p>
            <a:pPr marL="228600" lvl="1" indent="-228600">
              <a:spcBef>
                <a:spcPts val="400"/>
              </a:spcBef>
              <a:spcAft>
                <a:spcPts val="400"/>
              </a:spcAft>
              <a:buChar char="•"/>
            </a:pPr>
            <a:r>
              <a:rPr lang="en-US" sz="2000">
                <a:latin typeface="Montserrat"/>
                <a:cs typeface="Arial"/>
              </a:rPr>
              <a:t>Prepare for accountability and reporting requirements</a:t>
            </a:r>
          </a:p>
          <a:p>
            <a:pPr marL="228600" lvl="1" indent="-228600">
              <a:spcBef>
                <a:spcPts val="400"/>
              </a:spcBef>
              <a:spcAft>
                <a:spcPts val="400"/>
              </a:spcAft>
              <a:buChar char="•"/>
            </a:pPr>
            <a:r>
              <a:rPr lang="en-US" sz="2000">
                <a:latin typeface="Montserrat"/>
                <a:cs typeface="Arial"/>
              </a:rPr>
              <a:t>Receive support with business practices that enable successful participation in the program</a:t>
            </a:r>
          </a:p>
        </p:txBody>
      </p:sp>
    </p:spTree>
    <p:extLst>
      <p:ext uri="{BB962C8B-B14F-4D97-AF65-F5344CB8AC3E}">
        <p14:creationId xmlns:p14="http://schemas.microsoft.com/office/powerpoint/2010/main" val="1138684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5C86C61-76B3-F9CB-931B-8759B7B51E1D}"/>
              </a:ext>
              <a:ext uri="{C183D7F6-B498-43B3-948B-1728B52AA6E4}">
                <adec:decorative xmlns:adec="http://schemas.microsoft.com/office/drawing/2017/decorative" val="1"/>
              </a:ext>
            </a:extLst>
          </p:cNvPr>
          <p:cNvSpPr/>
          <p:nvPr/>
        </p:nvSpPr>
        <p:spPr>
          <a:xfrm>
            <a:off x="94594" y="5052546"/>
            <a:ext cx="2096814" cy="165537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1">
            <a:extLst>
              <a:ext uri="{FF2B5EF4-FFF2-40B4-BE49-F238E27FC236}">
                <a16:creationId xmlns:a16="http://schemas.microsoft.com/office/drawing/2014/main" id="{F146C27A-70D8-660C-7A95-1A753C937EBC}"/>
              </a:ext>
              <a:ext uri="{C183D7F6-B498-43B3-948B-1728B52AA6E4}">
                <adec:decorative xmlns:adec="http://schemas.microsoft.com/office/drawing/2017/decorative" val="1"/>
              </a:ext>
            </a:extLst>
          </p:cNvPr>
          <p:cNvSpPr>
            <a:spLocks noChangeArrowheads="1"/>
          </p:cNvSpPr>
          <p:nvPr/>
        </p:nvSpPr>
        <p:spPr bwMode="auto">
          <a:xfrm>
            <a:off x="3133725" y="200088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 name="Text Placeholder 3" descr="Technical assistance will include topics that focus on technical support and foundational practices. ">
            <a:extLst>
              <a:ext uri="{FF2B5EF4-FFF2-40B4-BE49-F238E27FC236}">
                <a16:creationId xmlns:a16="http://schemas.microsoft.com/office/drawing/2014/main" id="{AC48995E-2E2B-A4D7-5006-C53A2BAD9355}"/>
              </a:ext>
            </a:extLst>
          </p:cNvPr>
          <p:cNvSpPr txBox="1">
            <a:spLocks/>
          </p:cNvSpPr>
          <p:nvPr/>
        </p:nvSpPr>
        <p:spPr>
          <a:xfrm>
            <a:off x="646747" y="1112353"/>
            <a:ext cx="10501312" cy="46201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b="1">
              <a:solidFill>
                <a:srgbClr val="020A78"/>
              </a:solidFill>
              <a:latin typeface="Montserrat SemiBold" pitchFamily="2" charset="77"/>
            </a:endParaRPr>
          </a:p>
        </p:txBody>
      </p:sp>
      <p:sp>
        <p:nvSpPr>
          <p:cNvPr id="6" name="Text Placeholder 3">
            <a:extLst>
              <a:ext uri="{FF2B5EF4-FFF2-40B4-BE49-F238E27FC236}">
                <a16:creationId xmlns:a16="http://schemas.microsoft.com/office/drawing/2014/main" id="{79CDE1D4-5CCF-5DFD-EA61-13D9677C3EEF}"/>
              </a:ext>
            </a:extLst>
          </p:cNvPr>
          <p:cNvSpPr txBox="1">
            <a:spLocks noGrp="1"/>
          </p:cNvSpPr>
          <p:nvPr>
            <p:ph type="title" idx="4294967295"/>
          </p:nvPr>
        </p:nvSpPr>
        <p:spPr>
          <a:xfrm>
            <a:off x="646747" y="902294"/>
            <a:ext cx="11076492" cy="46201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1000"/>
              </a:spcBef>
              <a:spcAft>
                <a:spcPts val="0"/>
              </a:spcAft>
              <a:buClrTx/>
              <a:buSzTx/>
              <a:buFont typeface="Arial" panose="020B0604020202020204" pitchFamily="34" charset="0"/>
              <a:buNone/>
              <a:tabLst/>
              <a:defRPr/>
            </a:pPr>
            <a:r>
              <a:rPr kumimoji="0" lang="en-US" sz="2200" b="1" i="0" u="none" strike="noStrike" kern="1200" cap="none" spc="0" normalizeH="0" baseline="0" noProof="0">
                <a:ln>
                  <a:noFill/>
                </a:ln>
                <a:solidFill>
                  <a:srgbClr val="020A78"/>
                </a:solidFill>
                <a:effectLst/>
                <a:uLnTx/>
                <a:uFillTx/>
                <a:latin typeface="Montserrat SemiBold"/>
                <a:ea typeface="+mn-ea"/>
                <a:cs typeface="+mn-cs"/>
              </a:rPr>
              <a:t>Technical assistance will include topics that focus on technical support and foundational practices  </a:t>
            </a:r>
            <a:endParaRPr kumimoji="0" lang="en-US" sz="2200" b="1" i="0" u="none" strike="noStrike" kern="1200" cap="none" spc="0" normalizeH="0" baseline="0" noProof="0">
              <a:ln>
                <a:noFill/>
              </a:ln>
              <a:solidFill>
                <a:srgbClr val="020A78"/>
              </a:solidFill>
              <a:effectLst/>
              <a:uLnTx/>
              <a:uFillTx/>
              <a:latin typeface="Montserrat SemiBold" pitchFamily="2" charset="77"/>
              <a:ea typeface="+mn-ea"/>
              <a:cs typeface="+mn-cs"/>
            </a:endParaRPr>
          </a:p>
        </p:txBody>
      </p:sp>
      <p:sp>
        <p:nvSpPr>
          <p:cNvPr id="9" name="TextBox 8">
            <a:extLst>
              <a:ext uri="{FF2B5EF4-FFF2-40B4-BE49-F238E27FC236}">
                <a16:creationId xmlns:a16="http://schemas.microsoft.com/office/drawing/2014/main" id="{67D6E67C-86B8-154B-48A0-EBB134E670FD}"/>
              </a:ext>
            </a:extLst>
          </p:cNvPr>
          <p:cNvSpPr txBox="1"/>
          <p:nvPr/>
        </p:nvSpPr>
        <p:spPr>
          <a:xfrm>
            <a:off x="646747" y="1984197"/>
            <a:ext cx="11365144" cy="38369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lvl="1">
              <a:spcBef>
                <a:spcPts val="400"/>
              </a:spcBef>
              <a:spcAft>
                <a:spcPts val="400"/>
              </a:spcAft>
            </a:pPr>
            <a:r>
              <a:rPr lang="en-US" sz="2000" b="1">
                <a:solidFill>
                  <a:schemeClr val="accent4">
                    <a:lumMod val="50000"/>
                  </a:schemeClr>
                </a:solidFill>
                <a:latin typeface="Montserrat"/>
                <a:ea typeface="Calibri" panose="020F0502020204030204"/>
                <a:cs typeface="Arial"/>
              </a:rPr>
              <a:t>Technical support to:</a:t>
            </a:r>
          </a:p>
          <a:p>
            <a:pPr marL="342900" lvl="1" indent="-342900">
              <a:spcBef>
                <a:spcPts val="400"/>
              </a:spcBef>
              <a:spcAft>
                <a:spcPts val="400"/>
              </a:spcAft>
              <a:buFont typeface="Arial"/>
              <a:buChar char="•"/>
            </a:pPr>
            <a:r>
              <a:rPr lang="en-US" sz="2000">
                <a:latin typeface="Montserrat"/>
                <a:ea typeface="Calibri" panose="020F0502020204030204"/>
                <a:cs typeface="Arial"/>
              </a:rPr>
              <a:t>Complete applications and required documentation </a:t>
            </a:r>
          </a:p>
          <a:p>
            <a:pPr marL="342900" lvl="1" indent="-342900">
              <a:spcBef>
                <a:spcPts val="400"/>
              </a:spcBef>
              <a:spcAft>
                <a:spcPts val="400"/>
              </a:spcAft>
              <a:buFont typeface="Arial"/>
              <a:buChar char="•"/>
            </a:pPr>
            <a:r>
              <a:rPr lang="en-US" sz="2000">
                <a:latin typeface="Montserrat"/>
                <a:ea typeface="Calibri" panose="020F0502020204030204"/>
                <a:cs typeface="Arial"/>
              </a:rPr>
              <a:t>Understand grant requirements</a:t>
            </a:r>
          </a:p>
          <a:p>
            <a:pPr marL="342900" lvl="1" indent="-342900">
              <a:spcBef>
                <a:spcPts val="400"/>
              </a:spcBef>
              <a:spcAft>
                <a:spcPts val="400"/>
              </a:spcAft>
              <a:buFont typeface="Arial"/>
              <a:buChar char="•"/>
            </a:pPr>
            <a:r>
              <a:rPr lang="en-US" sz="2000">
                <a:latin typeface="Montserrat"/>
                <a:ea typeface="Calibri" panose="020F0502020204030204"/>
                <a:cs typeface="Arial"/>
              </a:rPr>
              <a:t>Submit reporting materials </a:t>
            </a:r>
          </a:p>
          <a:p>
            <a:pPr marL="342900" lvl="1" indent="-342900">
              <a:spcBef>
                <a:spcPts val="400"/>
              </a:spcBef>
              <a:spcAft>
                <a:spcPts val="400"/>
              </a:spcAft>
              <a:buFont typeface="Arial"/>
              <a:buChar char="•"/>
            </a:pPr>
            <a:endParaRPr lang="en-US" sz="1000">
              <a:solidFill>
                <a:srgbClr val="000000"/>
              </a:solidFill>
              <a:latin typeface="Montserrat"/>
              <a:ea typeface="Calibri" panose="020F0502020204030204"/>
              <a:cs typeface="Arial"/>
            </a:endParaRPr>
          </a:p>
          <a:p>
            <a:pPr marL="0" lvl="1">
              <a:spcBef>
                <a:spcPts val="400"/>
              </a:spcBef>
              <a:spcAft>
                <a:spcPts val="400"/>
              </a:spcAft>
            </a:pPr>
            <a:r>
              <a:rPr lang="en-US" sz="2000" b="1">
                <a:solidFill>
                  <a:schemeClr val="accent4">
                    <a:lumMod val="50000"/>
                  </a:schemeClr>
                </a:solidFill>
                <a:latin typeface="Montserrat"/>
                <a:ea typeface="Calibri" panose="020F0502020204030204"/>
                <a:cs typeface="Arial"/>
              </a:rPr>
              <a:t>Foundational practices </a:t>
            </a:r>
            <a:r>
              <a:rPr lang="en-US" sz="2000">
                <a:latin typeface="Montserrat"/>
                <a:ea typeface="Calibri" panose="020F0502020204030204"/>
                <a:cs typeface="Arial"/>
              </a:rPr>
              <a:t>that will support participation and success with Smart Start Workforce Grants, such as:</a:t>
            </a:r>
          </a:p>
          <a:p>
            <a:pPr marL="228600" lvl="1" indent="-228600">
              <a:spcBef>
                <a:spcPts val="400"/>
              </a:spcBef>
              <a:spcAft>
                <a:spcPts val="400"/>
              </a:spcAft>
              <a:buFont typeface="Arial"/>
              <a:buChar char="•"/>
            </a:pPr>
            <a:r>
              <a:rPr lang="en-US" sz="2000">
                <a:latin typeface="Montserrat"/>
                <a:ea typeface="Calibri" panose="020F0502020204030204"/>
                <a:cs typeface="Arial"/>
              </a:rPr>
              <a:t>Business practices including budgeting for staffing and wages</a:t>
            </a:r>
          </a:p>
          <a:p>
            <a:pPr marL="228600" lvl="1" indent="-228600">
              <a:spcBef>
                <a:spcPts val="400"/>
              </a:spcBef>
              <a:spcAft>
                <a:spcPts val="400"/>
              </a:spcAft>
              <a:buFont typeface="Arial"/>
              <a:buChar char="•"/>
            </a:pPr>
            <a:r>
              <a:rPr lang="en-US" sz="2000">
                <a:latin typeface="Montserrat"/>
                <a:ea typeface="Calibri" panose="020F0502020204030204"/>
                <a:cs typeface="Arial"/>
              </a:rPr>
              <a:t>Enrollment strategy and CCAP navigation</a:t>
            </a:r>
          </a:p>
          <a:p>
            <a:pPr marL="228600" lvl="1" indent="-228600">
              <a:spcBef>
                <a:spcPts val="400"/>
              </a:spcBef>
              <a:spcAft>
                <a:spcPts val="400"/>
              </a:spcAft>
              <a:buFont typeface="Arial"/>
              <a:buChar char="•"/>
            </a:pPr>
            <a:r>
              <a:rPr lang="en-US" sz="2000">
                <a:latin typeface="Montserrat"/>
                <a:ea typeface="Calibri" panose="020F0502020204030204"/>
                <a:cs typeface="Arial"/>
              </a:rPr>
              <a:t>Finding and utilizing a payroll system</a:t>
            </a:r>
          </a:p>
        </p:txBody>
      </p:sp>
      <p:sp>
        <p:nvSpPr>
          <p:cNvPr id="13" name="Title 1">
            <a:extLst>
              <a:ext uri="{FF2B5EF4-FFF2-40B4-BE49-F238E27FC236}">
                <a16:creationId xmlns:a16="http://schemas.microsoft.com/office/drawing/2014/main" id="{40F752A3-4300-EE3E-1F6D-6779CFD02F2D}"/>
              </a:ext>
            </a:extLst>
          </p:cNvPr>
          <p:cNvSpPr txBox="1">
            <a:spLocks/>
          </p:cNvSpPr>
          <p:nvPr/>
        </p:nvSpPr>
        <p:spPr>
          <a:xfrm>
            <a:off x="163287" y="99275"/>
            <a:ext cx="9854169" cy="46810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2000" kern="1200">
                <a:solidFill>
                  <a:schemeClr val="bg1"/>
                </a:solidFill>
                <a:latin typeface="Montserrat" pitchFamily="2" charset="77"/>
                <a:ea typeface="+mj-ea"/>
                <a:cs typeface="+mj-cs"/>
              </a:defRPr>
            </a:lvl1pPr>
          </a:lstStyle>
          <a:p>
            <a:r>
              <a:rPr lang="en-US" sz="1800">
                <a:latin typeface="Montserrat"/>
              </a:rPr>
              <a:t>Smart Start technical assistance topics</a:t>
            </a:r>
          </a:p>
        </p:txBody>
      </p:sp>
    </p:spTree>
    <p:extLst>
      <p:ext uri="{BB962C8B-B14F-4D97-AF65-F5344CB8AC3E}">
        <p14:creationId xmlns:p14="http://schemas.microsoft.com/office/powerpoint/2010/main" val="4434433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8BEF9-E6D6-6736-3CBE-67CCDF2063A1}"/>
              </a:ext>
            </a:extLst>
          </p:cNvPr>
          <p:cNvSpPr>
            <a:spLocks noGrp="1"/>
          </p:cNvSpPr>
          <p:nvPr>
            <p:ph type="title"/>
          </p:nvPr>
        </p:nvSpPr>
        <p:spPr>
          <a:xfrm>
            <a:off x="648017" y="1481798"/>
            <a:ext cx="7063423" cy="3519882"/>
          </a:xfrm>
        </p:spPr>
        <p:txBody>
          <a:bodyPr>
            <a:normAutofit/>
          </a:bodyPr>
          <a:lstStyle/>
          <a:p>
            <a:r>
              <a:rPr lang="en-US">
                <a:latin typeface="Montserrat"/>
              </a:rPr>
              <a:t>Technical assistance activities and timeline </a:t>
            </a:r>
          </a:p>
        </p:txBody>
      </p:sp>
    </p:spTree>
    <p:extLst>
      <p:ext uri="{BB962C8B-B14F-4D97-AF65-F5344CB8AC3E}">
        <p14:creationId xmlns:p14="http://schemas.microsoft.com/office/powerpoint/2010/main" val="2242415106"/>
      </p:ext>
    </p:extLst>
  </p:cSld>
  <p:clrMapOvr>
    <a:masterClrMapping/>
  </p:clrMapOvr>
</p:sld>
</file>

<file path=ppt/theme/theme1.xml><?xml version="1.0" encoding="utf-8"?>
<a:theme xmlns:a="http://schemas.openxmlformats.org/drawingml/2006/main" name="Office Theme">
  <a:themeElements>
    <a:clrScheme name="IDHS Colors">
      <a:dk1>
        <a:srgbClr val="000000"/>
      </a:dk1>
      <a:lt1>
        <a:srgbClr val="FFFFFF"/>
      </a:lt1>
      <a:dk2>
        <a:srgbClr val="020A78"/>
      </a:dk2>
      <a:lt2>
        <a:srgbClr val="FBB83A"/>
      </a:lt2>
      <a:accent1>
        <a:srgbClr val="020A78"/>
      </a:accent1>
      <a:accent2>
        <a:srgbClr val="0C70C8"/>
      </a:accent2>
      <a:accent3>
        <a:srgbClr val="445469"/>
      </a:accent3>
      <a:accent4>
        <a:srgbClr val="FBB83A"/>
      </a:accent4>
      <a:accent5>
        <a:srgbClr val="5B9BD5"/>
      </a:accent5>
      <a:accent6>
        <a:srgbClr val="D6D6D5"/>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25"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AADD58B4-A7BC-4746-A6C7-A66C539F1FC8}">
  <we:reference id="6a7bd4f3-0563-43af-8c08-79110eebdff6" version="1.1.1.0" store="EXCatalog" storeType="EXCatalog"/>
  <we:alternateReferences>
    <we:reference id="WA104381155" version="1.1.1.0" store="en-US"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61B6E65822FE848ACEA6F8E72C7E6C9" ma:contentTypeVersion="14" ma:contentTypeDescription="Create a new document." ma:contentTypeScope="" ma:versionID="7048723c85740210738c9cefadda765e">
  <xsd:schema xmlns:xsd="http://www.w3.org/2001/XMLSchema" xmlns:xs="http://www.w3.org/2001/XMLSchema" xmlns:p="http://schemas.microsoft.com/office/2006/metadata/properties" xmlns:ns2="bfb1fa5b-6258-4bdc-8abe-21a71332c61d" xmlns:ns3="f1b573ba-ea7e-4e83-9ddf-e127a69e1968" targetNamespace="http://schemas.microsoft.com/office/2006/metadata/properties" ma:root="true" ma:fieldsID="8e893940f0548ae923369bc043b93a87" ns2:_="" ns3:_="">
    <xsd:import namespace="bfb1fa5b-6258-4bdc-8abe-21a71332c61d"/>
    <xsd:import namespace="f1b573ba-ea7e-4e83-9ddf-e127a69e196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fb1fa5b-6258-4bdc-8abe-21a71332c6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34bd80cb-b55d-4a01-be99-577b45a2ddc1"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1b573ba-ea7e-4e83-9ddf-e127a69e196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d126eb1f-5c21-46bd-b08d-c05e1cb97ab8}" ma:internalName="TaxCatchAll" ma:showField="CatchAllData" ma:web="f1b573ba-ea7e-4e83-9ddf-e127a69e19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f1b573ba-ea7e-4e83-9ddf-e127a69e1968">
      <UserInfo>
        <DisplayName>DHS.Office of Early Childhood Administration Members</DisplayName>
        <AccountId>7</AccountId>
        <AccountType/>
      </UserInfo>
      <UserInfo>
        <DisplayName>Rooney, Patricia</DisplayName>
        <AccountId>63</AccountId>
        <AccountType/>
      </UserInfo>
      <UserInfo>
        <DisplayName>Hoole, Hollie A. (DHS)</DisplayName>
        <AccountId>107</AccountId>
        <AccountType/>
      </UserInfo>
    </SharedWithUsers>
    <TaxCatchAll xmlns="f1b573ba-ea7e-4e83-9ddf-e127a69e1968" xsi:nil="true"/>
    <lcf76f155ced4ddcb4097134ff3c332f xmlns="bfb1fa5b-6258-4bdc-8abe-21a71332c61d">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76645C2-B578-4DAA-9677-3697EED27B0A}">
  <ds:schemaRefs>
    <ds:schemaRef ds:uri="bfb1fa5b-6258-4bdc-8abe-21a71332c61d"/>
    <ds:schemaRef ds:uri="f1b573ba-ea7e-4e83-9ddf-e127a69e196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2F1C9653-0CBB-43F0-8EAF-1182AEDCE13E}">
  <ds:schemaRefs>
    <ds:schemaRef ds:uri="bfb1fa5b-6258-4bdc-8abe-21a71332c61d"/>
    <ds:schemaRef ds:uri="http://schemas.microsoft.com/office/2006/documentManagement/types"/>
    <ds:schemaRef ds:uri="http://schemas.microsoft.com/office/2006/metadata/properties"/>
    <ds:schemaRef ds:uri="http://purl.org/dc/terms/"/>
    <ds:schemaRef ds:uri="http://schemas.microsoft.com/office/infopath/2007/PartnerControls"/>
    <ds:schemaRef ds:uri="http://schemas.openxmlformats.org/package/2006/metadata/core-properties"/>
    <ds:schemaRef ds:uri="f1b573ba-ea7e-4e83-9ddf-e127a69e1968"/>
    <ds:schemaRef ds:uri="http://www.w3.org/XML/1998/namespace"/>
    <ds:schemaRef ds:uri="http://purl.org/dc/dcmitype/"/>
    <ds:schemaRef ds:uri="http://purl.org/dc/elements/1.1/"/>
  </ds:schemaRefs>
</ds:datastoreItem>
</file>

<file path=customXml/itemProps3.xml><?xml version="1.0" encoding="utf-8"?>
<ds:datastoreItem xmlns:ds="http://schemas.openxmlformats.org/officeDocument/2006/customXml" ds:itemID="{222B9CBE-BC75-4EDD-835B-7CEEDBEEDA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3766</Words>
  <Application>Microsoft Office PowerPoint</Application>
  <PresentationFormat>Widescreen</PresentationFormat>
  <Paragraphs>350</Paragraphs>
  <Slides>20</Slides>
  <Notes>20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20</vt:i4>
      </vt:variant>
    </vt:vector>
  </HeadingPairs>
  <TitlesOfParts>
    <vt:vector size="30" baseType="lpstr">
      <vt:lpstr>Arial</vt:lpstr>
      <vt:lpstr>Arial,Sans-Serif</vt:lpstr>
      <vt:lpstr>Calibri</vt:lpstr>
      <vt:lpstr>Montserrat</vt:lpstr>
      <vt:lpstr>Montserrat Medium</vt:lpstr>
      <vt:lpstr>Montserrat SemiBold</vt:lpstr>
      <vt:lpstr>Symbol</vt:lpstr>
      <vt:lpstr>Times New Roman</vt:lpstr>
      <vt:lpstr>Office Theme</vt:lpstr>
      <vt:lpstr>Simple Light</vt:lpstr>
      <vt:lpstr>Smart Start Workforce Grants Technical Assistance Plan</vt:lpstr>
      <vt:lpstr>Today’s goals and agenda</vt:lpstr>
      <vt:lpstr>Updated transition year advisory timeline</vt:lpstr>
      <vt:lpstr>Reminder: Role of the advisory group</vt:lpstr>
      <vt:lpstr>Summary of Ad Hoc Advisory Meeting 11 (12/8/23)</vt:lpstr>
      <vt:lpstr>Technical assistance goals and topics</vt:lpstr>
      <vt:lpstr>Smart Start Workforce Grants technical assistance goals</vt:lpstr>
      <vt:lpstr>Technical assistance will include topics that focus on technical support and foundational practices  </vt:lpstr>
      <vt:lpstr>Technical assistance activities and timeline </vt:lpstr>
      <vt:lpstr>Technical assistance will be based on providers’ and local needs and could include: </vt:lpstr>
      <vt:lpstr>INCCRRA and CCR&amp;Rs will support providers with technical assistance</vt:lpstr>
      <vt:lpstr>Child care programs will share feedback to improve Smart Start Workforce Grants</vt:lpstr>
      <vt:lpstr>INCCRRA will manage administrative processes and develop resources for providers.</vt:lpstr>
      <vt:lpstr>CCR&amp;Rs will coordinate across the ECE system and provide technical assistance through trusting relationships with providers</vt:lpstr>
      <vt:lpstr>Smart Start Workforce Grants technical assistance timeline</vt:lpstr>
      <vt:lpstr>Equity check for Smart Start Workforce Grants decisions</vt:lpstr>
      <vt:lpstr>Equity check for Smart Start Workforce Grants technical assistance</vt:lpstr>
      <vt:lpstr>Small Group Discussion</vt:lpstr>
      <vt:lpstr>Discussion Questions</vt:lpstr>
      <vt:lpstr>Next Meeting Date:  March 1, 2024, 11-1pm  Meeting topic: Smart Start Workforce Grants parameters including eligibility and award amounts   Open Survey for Feedback:  https://forms.gle/3DPPyPUcPQiTgbwX9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Erasmo Gomes</dc:creator>
  <cp:lastModifiedBy>Kristen Garcia</cp:lastModifiedBy>
  <cp:revision>2</cp:revision>
  <cp:lastPrinted>2023-10-06T14:32:24Z</cp:lastPrinted>
  <dcterms:created xsi:type="dcterms:W3CDTF">2022-09-23T20:26:18Z</dcterms:created>
  <dcterms:modified xsi:type="dcterms:W3CDTF">2024-03-26T16:33:32Z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0x010100C61B6E65822FE848ACEA6F8E72C7E6C9</vt:lpwstr>
  </property>
  <property fmtid="{D5CDD505-2E9C-101B-9397-08002B2CF9AE}" pid="3" name="MediaServiceImageTags">
    <vt:lpwstr/>
  </property>
</Properties>
</file>