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145706659" r:id="rId2"/>
    <p:sldId id="2145706679" r:id="rId3"/>
    <p:sldId id="256" r:id="rId4"/>
    <p:sldId id="257" r:id="rId5"/>
    <p:sldId id="258" r:id="rId6"/>
    <p:sldId id="259" r:id="rId7"/>
    <p:sldId id="260" r:id="rId8"/>
    <p:sldId id="261" r:id="rId9"/>
    <p:sldId id="2145706678" r:id="rId10"/>
    <p:sldId id="2145706677" r:id="rId11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9"/>
    <p:restoredTop sz="94694"/>
  </p:normalViewPr>
  <p:slideViewPr>
    <p:cSldViewPr>
      <p:cViewPr varScale="1">
        <p:scale>
          <a:sx n="80" d="100"/>
          <a:sy n="80" d="100"/>
        </p:scale>
        <p:origin x="768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72F2A-92ED-3A48-BD8A-5150DE455077}" type="datetimeFigureOut">
              <a:rPr lang="en-US" smtClean="0"/>
              <a:t>4/9/26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6F7B7-7D40-9D41-929E-564CD7D9D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6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44A3-E28F-4DFD-844A-BCDA18A38F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69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C8C0C-10CF-7B13-1A60-EE1226349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1CCCCB-7B56-9932-A4DB-52B844CE41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24C7F8-D134-9BEB-1E52-9BC6E7F17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0FF8B-DE83-EC21-1D53-FAEE0B17F6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A80FF-C659-4347-9305-275A3577F8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1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A80FF-C659-4347-9305-275A3577F8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480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44A3-E28F-4DFD-844A-BCDA18A38F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07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1" i="0">
                <a:solidFill>
                  <a:srgbClr val="F7954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45413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rgbClr val="F7954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45413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rgbClr val="F7954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8" cy="707288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7072883"/>
            <a:ext cx="18288000" cy="323215"/>
          </a:xfrm>
          <a:custGeom>
            <a:avLst/>
            <a:gdLst/>
            <a:ahLst/>
            <a:cxnLst/>
            <a:rect l="l" t="t" r="r" b="b"/>
            <a:pathLst>
              <a:path w="18288000" h="323215">
                <a:moveTo>
                  <a:pt x="18288000" y="0"/>
                </a:moveTo>
                <a:lnTo>
                  <a:pt x="0" y="0"/>
                </a:lnTo>
                <a:lnTo>
                  <a:pt x="0" y="323087"/>
                </a:lnTo>
                <a:lnTo>
                  <a:pt x="18288000" y="323087"/>
                </a:lnTo>
                <a:lnTo>
                  <a:pt x="18288000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rgbClr val="F7954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8" cy="10287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526255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BFA2FB-DA5E-D3F8-BF63-7045F48166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-28861"/>
            <a:ext cx="18288002" cy="10315862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33BD254B-04DB-AAC0-2F41-85114A22383B}"/>
              </a:ext>
            </a:extLst>
          </p:cNvPr>
          <p:cNvSpPr/>
          <p:nvPr/>
        </p:nvSpPr>
        <p:spPr>
          <a:xfrm>
            <a:off x="-3" y="0"/>
            <a:ext cx="18288000" cy="10287000"/>
          </a:xfrm>
          <a:prstGeom prst="rect">
            <a:avLst/>
          </a:prstGeom>
          <a:solidFill>
            <a:srgbClr val="0C70C8">
              <a:alpha val="80400"/>
            </a:srgbClr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55;p13">
            <a:extLst>
              <a:ext uri="{FF2B5EF4-FFF2-40B4-BE49-F238E27FC236}">
                <a16:creationId xmlns:a16="http://schemas.microsoft.com/office/drawing/2014/main" id="{2D2F5E17-6D10-0A2B-4746-3B642B52135A}"/>
              </a:ext>
            </a:extLst>
          </p:cNvPr>
          <p:cNvSpPr/>
          <p:nvPr/>
        </p:nvSpPr>
        <p:spPr>
          <a:xfrm>
            <a:off x="-4" y="0"/>
            <a:ext cx="11565615" cy="10287000"/>
          </a:xfrm>
          <a:prstGeom prst="rect">
            <a:avLst/>
          </a:prstGeom>
          <a:solidFill>
            <a:srgbClr val="0C70C8">
              <a:alpha val="80400"/>
            </a:srgbClr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807DD-F00B-9491-1839-24313E61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9224" y="9548590"/>
            <a:ext cx="722421" cy="230832"/>
          </a:xfrm>
          <a:solidFill>
            <a:srgbClr val="0C70C8"/>
          </a:solidFill>
        </p:spPr>
        <p:txBody>
          <a:bodyPr/>
          <a:lstStyle>
            <a:lvl1pPr algn="l">
              <a:defRPr sz="1500" b="0" i="0">
                <a:solidFill>
                  <a:schemeClr val="bg1"/>
                </a:solidFill>
                <a:latin typeface="Montserrat Medium" pitchFamily="2" charset="77"/>
              </a:defRPr>
            </a:lvl1pPr>
          </a:lstStyle>
          <a:p>
            <a:fld id="{1AF6F2DA-B01E-0F4A-9C3D-CC5E8B20FA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3">
            <a:extLst>
              <a:ext uri="{FF2B5EF4-FFF2-40B4-BE49-F238E27FC236}">
                <a16:creationId xmlns:a16="http://schemas.microsoft.com/office/drawing/2014/main" id="{5B615F0B-D4AB-69E0-609D-92E29454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782" y="1854858"/>
            <a:ext cx="9698276" cy="5279823"/>
          </a:xfrm>
        </p:spPr>
        <p:txBody>
          <a:bodyPr anchor="b">
            <a:normAutofit/>
          </a:bodyPr>
          <a:lstStyle>
            <a:lvl1pPr marL="0" indent="0">
              <a:buFont typeface="+mj-lt"/>
              <a:buNone/>
              <a:defRPr sz="81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1797806-8C78-1864-C05A-4FD543F44E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4912" y="7543800"/>
            <a:ext cx="9698145" cy="615553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  <a:lvl2pPr marL="6858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7A7105-F5E2-474D-B745-774529FAEF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202578" y="4655111"/>
            <a:ext cx="3532233" cy="502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25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807DD-F00B-9491-1839-24313E61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75868" y="9548590"/>
            <a:ext cx="4114800" cy="230832"/>
          </a:xfrm>
        </p:spPr>
        <p:txBody>
          <a:bodyPr/>
          <a:lstStyle>
            <a:lvl1pPr>
              <a:defRPr sz="1500"/>
            </a:lvl1pPr>
          </a:lstStyle>
          <a:p>
            <a:fld id="{1AF6F2DA-B01E-0F4A-9C3D-CC5E8B20FA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Google Shape;122;p18">
            <a:extLst>
              <a:ext uri="{FF2B5EF4-FFF2-40B4-BE49-F238E27FC236}">
                <a16:creationId xmlns:a16="http://schemas.microsoft.com/office/drawing/2014/main" id="{34EEEDD2-A258-2F1F-176D-5B993090DBDF}"/>
              </a:ext>
            </a:extLst>
          </p:cNvPr>
          <p:cNvSpPr/>
          <p:nvPr/>
        </p:nvSpPr>
        <p:spPr>
          <a:xfrm>
            <a:off x="112" y="-1"/>
            <a:ext cx="18287888" cy="967340"/>
          </a:xfrm>
          <a:prstGeom prst="rect">
            <a:avLst/>
          </a:prstGeom>
          <a:solidFill>
            <a:srgbClr val="0C70C8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067C8163-F882-22D7-EE4B-71A0F5A3D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32" y="225113"/>
            <a:ext cx="10350768" cy="517106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DE2A90-EC04-4A4F-8C1C-988191AAC1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95296" y="8471254"/>
            <a:ext cx="2938712" cy="141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8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807DD-F00B-9491-1839-24313E61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75868" y="9548590"/>
            <a:ext cx="4114800" cy="230832"/>
          </a:xfrm>
        </p:spPr>
        <p:txBody>
          <a:bodyPr/>
          <a:lstStyle>
            <a:lvl1pPr>
              <a:defRPr sz="1500"/>
            </a:lvl1pPr>
          </a:lstStyle>
          <a:p>
            <a:fld id="{1AF6F2DA-B01E-0F4A-9C3D-CC5E8B20FA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Google Shape;122;p18">
            <a:extLst>
              <a:ext uri="{FF2B5EF4-FFF2-40B4-BE49-F238E27FC236}">
                <a16:creationId xmlns:a16="http://schemas.microsoft.com/office/drawing/2014/main" id="{34EEEDD2-A258-2F1F-176D-5B993090DBDF}"/>
              </a:ext>
            </a:extLst>
          </p:cNvPr>
          <p:cNvSpPr/>
          <p:nvPr/>
        </p:nvSpPr>
        <p:spPr>
          <a:xfrm>
            <a:off x="112" y="-1"/>
            <a:ext cx="18287888" cy="967340"/>
          </a:xfrm>
          <a:prstGeom prst="rect">
            <a:avLst/>
          </a:prstGeom>
          <a:solidFill>
            <a:srgbClr val="0C70C8"/>
          </a:solidFill>
          <a:ln>
            <a:noFill/>
          </a:ln>
        </p:spPr>
        <p:txBody>
          <a:bodyPr spcFirstLastPara="1" wrap="square" lIns="137138" tIns="137138" rIns="137138" bIns="13713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067C8163-F882-22D7-EE4B-71A0F5A3D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32" y="225113"/>
            <a:ext cx="10350768" cy="517106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DE2A90-EC04-4A4F-8C1C-988191AAC1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95296" y="8471254"/>
            <a:ext cx="2938712" cy="141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6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1045" y="-200446"/>
            <a:ext cx="17345908" cy="1911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1" i="0">
                <a:solidFill>
                  <a:srgbClr val="F7954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52607" y="2023201"/>
            <a:ext cx="7578725" cy="5511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45413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BECEA-A0D9-4F24-B695-2708DE8C4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783" y="738554"/>
            <a:ext cx="12563972" cy="6396128"/>
          </a:xfrm>
        </p:spPr>
        <p:txBody>
          <a:bodyPr>
            <a:normAutofit/>
          </a:bodyPr>
          <a:lstStyle/>
          <a:p>
            <a:r>
              <a:rPr lang="en-US" sz="5400"/>
              <a:t>Welcome to:</a:t>
            </a:r>
            <a:br>
              <a:rPr lang="en-US" sz="5400"/>
            </a:br>
            <a:r>
              <a:rPr lang="en-US" sz="5400"/>
              <a:t>Apprenticeship Pilot Advisory Committee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6F81C-B5DE-42B7-88E1-9E193987D9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/>
              <a:t>March 18, 2026</a:t>
            </a:r>
          </a:p>
          <a:p>
            <a:r>
              <a:rPr lang="en-US"/>
              <a:t>1-2 pm</a:t>
            </a:r>
          </a:p>
        </p:txBody>
      </p:sp>
    </p:spTree>
    <p:extLst>
      <p:ext uri="{BB962C8B-B14F-4D97-AF65-F5344CB8AC3E}">
        <p14:creationId xmlns:p14="http://schemas.microsoft.com/office/powerpoint/2010/main" val="3221887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BECEA-A0D9-4F24-B695-2708DE8C4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783" y="738554"/>
            <a:ext cx="9698276" cy="4818185"/>
          </a:xfrm>
        </p:spPr>
        <p:txBody>
          <a:bodyPr>
            <a:normAutofit/>
          </a:bodyPr>
          <a:lstStyle/>
          <a:p>
            <a:pPr algn="ctr"/>
            <a:r>
              <a:rPr lang="en-US" sz="990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4163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FA077-1E86-BCDC-9ADE-EE89EC27D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9019E-082D-D2DF-7B42-855C38938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38" y="225113"/>
            <a:ext cx="15470900" cy="703289"/>
          </a:xfrm>
        </p:spPr>
        <p:txBody>
          <a:bodyPr>
            <a:noAutofit/>
          </a:bodyPr>
          <a:lstStyle/>
          <a:p>
            <a:r>
              <a:rPr lang="en-US" sz="3600">
                <a:latin typeface="Montserrat"/>
              </a:rPr>
              <a:t>Agenda  </a:t>
            </a:r>
          </a:p>
        </p:txBody>
      </p:sp>
      <p:pic>
        <p:nvPicPr>
          <p:cNvPr id="7" name="Picture 6" descr="A picture containing text, font, screenshot, graphics&#10;&#10;Description automatically generated">
            <a:extLst>
              <a:ext uri="{FF2B5EF4-FFF2-40B4-BE49-F238E27FC236}">
                <a16:creationId xmlns:a16="http://schemas.microsoft.com/office/drawing/2014/main" id="{2F55172C-79C7-25A7-C9AB-E865615821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643" y="8447414"/>
            <a:ext cx="4002522" cy="1285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Job Listings - IL Network of Child Care Resource and ...">
            <a:extLst>
              <a:ext uri="{FF2B5EF4-FFF2-40B4-BE49-F238E27FC236}">
                <a16:creationId xmlns:a16="http://schemas.microsoft.com/office/drawing/2014/main" id="{B96F88BB-5112-3B2C-2502-D0AEF689E3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7" b="20510"/>
          <a:stretch>
            <a:fillRect/>
          </a:stretch>
        </p:blipFill>
        <p:spPr bwMode="auto">
          <a:xfrm>
            <a:off x="8108286" y="8272036"/>
            <a:ext cx="2857500" cy="163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C8CDE9-3956-2977-5EF4-62A07683049B}"/>
              </a:ext>
            </a:extLst>
          </p:cNvPr>
          <p:cNvSpPr txBox="1"/>
          <p:nvPr/>
        </p:nvSpPr>
        <p:spPr>
          <a:xfrm>
            <a:off x="623489" y="1904164"/>
            <a:ext cx="17081607" cy="51244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AutoNum type="arabicPeriod"/>
            </a:pPr>
            <a:r>
              <a:rPr lang="en-US" sz="3600" b="1" dirty="0">
                <a:ea typeface="Calibri" panose="020F0502020204030204"/>
                <a:cs typeface="Calibri" panose="020F0502020204030204"/>
              </a:rPr>
              <a:t>Carole Robertson Center for Learning</a:t>
            </a:r>
          </a:p>
          <a:p>
            <a:pPr marL="514350" indent="-514350">
              <a:buAutoNum type="arabicPeriod"/>
            </a:pPr>
            <a:r>
              <a:rPr lang="en-US" sz="3600" b="1" dirty="0">
                <a:ea typeface="Calibri" panose="020F0502020204030204"/>
                <a:cs typeface="Calibri" panose="020F0502020204030204"/>
              </a:rPr>
              <a:t>IDHS Update</a:t>
            </a:r>
          </a:p>
          <a:p>
            <a:pPr marL="1200150" lvl="1" indent="-514350">
              <a:buFont typeface="Courier New"/>
              <a:buChar char="o"/>
            </a:pPr>
            <a:r>
              <a:rPr lang="en-US" sz="3600" dirty="0">
                <a:ea typeface="Calibri" panose="020F0502020204030204"/>
                <a:cs typeface="Calibri" panose="020F0502020204030204"/>
              </a:rPr>
              <a:t>IDEC </a:t>
            </a:r>
          </a:p>
          <a:p>
            <a:pPr marL="514350" indent="-514350">
              <a:buAutoNum type="arabicPeriod"/>
            </a:pPr>
            <a:r>
              <a:rPr lang="en-US" sz="3600" b="1" dirty="0">
                <a:ea typeface="Calibri" panose="020F0502020204030204"/>
                <a:cs typeface="Calibri" panose="020F0502020204030204"/>
              </a:rPr>
              <a:t>INCCRRA Update</a:t>
            </a:r>
          </a:p>
          <a:p>
            <a:pPr marL="514350" indent="-514350">
              <a:buAutoNum type="arabicPeriod"/>
            </a:pPr>
            <a:r>
              <a:rPr lang="en-US" sz="3600" b="1" dirty="0">
                <a:ea typeface="Calibri" panose="020F0502020204030204"/>
                <a:cs typeface="Calibri" panose="020F0502020204030204"/>
              </a:rPr>
              <a:t>UIC Update</a:t>
            </a:r>
          </a:p>
          <a:p>
            <a:pPr marL="1200150" lvl="1" indent="-514350">
              <a:buFont typeface="Courier New"/>
              <a:buChar char="o"/>
            </a:pPr>
            <a:r>
              <a:rPr lang="en-US" sz="3600" dirty="0">
                <a:ea typeface="Calibri" panose="020F0502020204030204"/>
                <a:cs typeface="Calibri" panose="020F0502020204030204"/>
              </a:rPr>
              <a:t>Conference/Forum Attendance</a:t>
            </a:r>
          </a:p>
          <a:p>
            <a:pPr marL="1200150" lvl="1" indent="-514350">
              <a:buFont typeface="Courier New"/>
              <a:buChar char="o"/>
            </a:pPr>
            <a:r>
              <a:rPr lang="en-US" sz="3600" dirty="0">
                <a:ea typeface="Calibri" panose="020F0502020204030204"/>
                <a:cs typeface="Calibri" panose="020F0502020204030204"/>
              </a:rPr>
              <a:t>Apprenticeship Updates</a:t>
            </a:r>
          </a:p>
          <a:p>
            <a:pPr marL="1200150" lvl="1" indent="-514350">
              <a:buFont typeface="Courier New"/>
              <a:buChar char="o"/>
            </a:pPr>
            <a:r>
              <a:rPr lang="en-US" sz="3600" dirty="0">
                <a:ea typeface="Calibri" panose="020F0502020204030204"/>
                <a:cs typeface="Calibri" panose="020F0502020204030204"/>
              </a:rPr>
              <a:t>National Apprenticeship Week </a:t>
            </a:r>
          </a:p>
          <a:p>
            <a:pPr marL="1200150" lvl="1" indent="-514350">
              <a:buFont typeface="Courier New"/>
              <a:buChar char="o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169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914876" y="9662510"/>
            <a:ext cx="127635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-50" dirty="0">
                <a:solidFill>
                  <a:srgbClr val="888888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3" name="object 3" descr="A blue sign with white text  AI-generated content may be incorrect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35083" y="8903572"/>
            <a:ext cx="8708135" cy="1339388"/>
          </a:xfrm>
          <a:prstGeom prst="rect">
            <a:avLst/>
          </a:prstGeom>
        </p:spPr>
      </p:pic>
      <p:pic>
        <p:nvPicPr>
          <p:cNvPr id="4" name="object 4" descr="þÿ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4540" y="304800"/>
            <a:ext cx="5247119" cy="1540763"/>
          </a:xfrm>
          <a:prstGeom prst="rect">
            <a:avLst/>
          </a:prstGeom>
        </p:spPr>
      </p:pic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xfrm>
            <a:off x="511210" y="7353389"/>
            <a:ext cx="1709610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Calibri"/>
                <a:cs typeface="Calibri"/>
              </a:rPr>
              <a:t>Carole</a:t>
            </a:r>
            <a:r>
              <a:rPr b="0" spc="-24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Robertson</a:t>
            </a:r>
            <a:r>
              <a:rPr b="0" spc="-270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Ce</a:t>
            </a:r>
            <a:r>
              <a:rPr b="0" spc="-50" dirty="0">
                <a:latin typeface="Calibri"/>
                <a:cs typeface="Calibri"/>
              </a:rPr>
              <a:t>n</a:t>
            </a:r>
            <a:r>
              <a:rPr b="0" spc="-65" dirty="0">
                <a:latin typeface="Calibri"/>
                <a:cs typeface="Calibri"/>
              </a:rPr>
              <a:t>t</a:t>
            </a:r>
            <a:r>
              <a:rPr b="0" spc="15" dirty="0">
                <a:latin typeface="Calibri"/>
                <a:cs typeface="Calibri"/>
              </a:rPr>
              <a:t>e</a:t>
            </a:r>
            <a:r>
              <a:rPr b="0" spc="305" dirty="0">
                <a:latin typeface="Calibri"/>
                <a:cs typeface="Calibri"/>
              </a:rPr>
              <a:t>r</a:t>
            </a:r>
            <a:r>
              <a:rPr b="0" spc="-405" dirty="0">
                <a:latin typeface="Calibri"/>
                <a:cs typeface="Calibri"/>
              </a:rPr>
              <a:t>’</a:t>
            </a:r>
            <a:r>
              <a:rPr b="0" spc="15" dirty="0">
                <a:latin typeface="Calibri"/>
                <a:cs typeface="Calibri"/>
              </a:rPr>
              <a:t>s</a:t>
            </a:r>
            <a:r>
              <a:rPr b="0" spc="-229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Apprenticeship</a:t>
            </a:r>
            <a:r>
              <a:rPr b="0" spc="-270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Journey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þÿ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647176" cy="10286999"/>
          </a:xfrm>
          <a:prstGeom prst="rect">
            <a:avLst/>
          </a:prstGeom>
        </p:spPr>
      </p:pic>
      <p:pic>
        <p:nvPicPr>
          <p:cNvPr id="3" name="object 3" descr="A blue sign with white text  AI-generated content may be incorrect.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3183" y="8857851"/>
            <a:ext cx="8709658" cy="133938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8604504" y="0"/>
            <a:ext cx="137160" cy="10287000"/>
          </a:xfrm>
          <a:custGeom>
            <a:avLst/>
            <a:gdLst/>
            <a:ahLst/>
            <a:cxnLst/>
            <a:rect l="l" t="t" r="r" b="b"/>
            <a:pathLst>
              <a:path w="137159" h="10287000">
                <a:moveTo>
                  <a:pt x="137159" y="0"/>
                </a:moveTo>
                <a:lnTo>
                  <a:pt x="0" y="0"/>
                </a:lnTo>
                <a:lnTo>
                  <a:pt x="0" y="10287000"/>
                </a:lnTo>
                <a:lnTo>
                  <a:pt x="137159" y="10287000"/>
                </a:lnTo>
                <a:lnTo>
                  <a:pt x="137159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0590" rIns="0" bIns="0" rtlCol="0">
            <a:spAutoFit/>
          </a:bodyPr>
          <a:lstStyle/>
          <a:p>
            <a:pPr marL="955484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Participant</a:t>
            </a:r>
            <a:r>
              <a:rPr spc="-315" dirty="0"/>
              <a:t> </a:t>
            </a:r>
            <a:r>
              <a:rPr spc="-10" dirty="0"/>
              <a:t>Numbers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97865" indent="-685165">
              <a:lnSpc>
                <a:spcPct val="100000"/>
              </a:lnSpc>
              <a:spcBef>
                <a:spcPts val="700"/>
              </a:spcBef>
              <a:buFont typeface="Wingdings"/>
              <a:buChar char=""/>
              <a:tabLst>
                <a:tab pos="697865" algn="l"/>
              </a:tabLst>
            </a:pPr>
            <a:r>
              <a:rPr dirty="0"/>
              <a:t>28</a:t>
            </a:r>
            <a:r>
              <a:rPr spc="-80" dirty="0"/>
              <a:t> </a:t>
            </a:r>
            <a:r>
              <a:rPr spc="-65" dirty="0"/>
              <a:t>Total</a:t>
            </a:r>
            <a:r>
              <a:rPr spc="-75" dirty="0"/>
              <a:t> </a:t>
            </a:r>
            <a:r>
              <a:rPr spc="-10" dirty="0"/>
              <a:t>Apprentices</a:t>
            </a:r>
          </a:p>
          <a:p>
            <a:pPr marL="1155700" marR="1210310" lvl="1" indent="-685800">
              <a:lnSpc>
                <a:spcPct val="112500"/>
              </a:lnSpc>
              <a:buFont typeface="Wingdings"/>
              <a:buChar char=""/>
              <a:tabLst>
                <a:tab pos="1155700" algn="l"/>
              </a:tabLst>
            </a:pPr>
            <a:r>
              <a:rPr sz="4000" dirty="0">
                <a:solidFill>
                  <a:srgbClr val="454137"/>
                </a:solidFill>
                <a:latin typeface="Calibri"/>
                <a:cs typeface="Calibri"/>
              </a:rPr>
              <a:t>14</a:t>
            </a:r>
            <a:r>
              <a:rPr sz="4000" spc="-10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000" dirty="0">
                <a:solidFill>
                  <a:srgbClr val="454137"/>
                </a:solidFill>
                <a:latin typeface="Calibri"/>
                <a:cs typeface="Calibri"/>
              </a:rPr>
              <a:t>currently</a:t>
            </a:r>
            <a:r>
              <a:rPr sz="4000" spc="-9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000" dirty="0">
                <a:solidFill>
                  <a:srgbClr val="454137"/>
                </a:solidFill>
                <a:latin typeface="Calibri"/>
                <a:cs typeface="Calibri"/>
              </a:rPr>
              <a:t>in</a:t>
            </a:r>
            <a:r>
              <a:rPr sz="4000" spc="-9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000" dirty="0">
                <a:solidFill>
                  <a:srgbClr val="454137"/>
                </a:solidFill>
                <a:latin typeface="Calibri"/>
                <a:cs typeface="Calibri"/>
              </a:rPr>
              <a:t>process</a:t>
            </a:r>
            <a:r>
              <a:rPr sz="4000" spc="-9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000" spc="-25" dirty="0">
                <a:solidFill>
                  <a:srgbClr val="454137"/>
                </a:solidFill>
                <a:latin typeface="Calibri"/>
                <a:cs typeface="Calibri"/>
              </a:rPr>
              <a:t>of </a:t>
            </a:r>
            <a:r>
              <a:rPr sz="4000" dirty="0">
                <a:solidFill>
                  <a:srgbClr val="454137"/>
                </a:solidFill>
                <a:latin typeface="Calibri"/>
                <a:cs typeface="Calibri"/>
              </a:rPr>
              <a:t>getting</a:t>
            </a:r>
            <a:r>
              <a:rPr sz="4000" spc="-19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454137"/>
                </a:solidFill>
                <a:latin typeface="Calibri"/>
                <a:cs typeface="Calibri"/>
              </a:rPr>
              <a:t>registered</a:t>
            </a:r>
            <a:endParaRPr sz="40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115"/>
              </a:spcBef>
              <a:buClr>
                <a:srgbClr val="454137"/>
              </a:buClr>
              <a:buFont typeface="Wingdings"/>
              <a:buChar char=""/>
            </a:pPr>
            <a:endParaRPr sz="4000" dirty="0">
              <a:latin typeface="Calibri"/>
              <a:cs typeface="Calibri"/>
            </a:endParaRPr>
          </a:p>
          <a:p>
            <a:pPr marL="697865" indent="-68516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697865" algn="l"/>
              </a:tabLst>
            </a:pPr>
            <a:r>
              <a:rPr dirty="0"/>
              <a:t>8</a:t>
            </a:r>
            <a:r>
              <a:rPr spc="-60" dirty="0"/>
              <a:t> </a:t>
            </a:r>
            <a:r>
              <a:rPr spc="-70" dirty="0"/>
              <a:t>Total</a:t>
            </a:r>
            <a:r>
              <a:rPr spc="-75" dirty="0"/>
              <a:t> </a:t>
            </a:r>
            <a:r>
              <a:rPr spc="-10" dirty="0"/>
              <a:t>Mentors</a:t>
            </a:r>
          </a:p>
          <a:p>
            <a:pPr>
              <a:lnSpc>
                <a:spcPct val="100000"/>
              </a:lnSpc>
              <a:spcBef>
                <a:spcPts val="515"/>
              </a:spcBef>
              <a:buClr>
                <a:srgbClr val="454137"/>
              </a:buClr>
              <a:buFont typeface="Wingdings"/>
              <a:buChar char=""/>
            </a:pPr>
            <a:endParaRPr spc="-10" dirty="0"/>
          </a:p>
          <a:p>
            <a:pPr marL="698500" marR="5080" indent="-685800">
              <a:lnSpc>
                <a:spcPct val="112500"/>
              </a:lnSpc>
              <a:buFont typeface="Wingdings"/>
              <a:buChar char=""/>
              <a:tabLst>
                <a:tab pos="698500" algn="l"/>
              </a:tabLst>
            </a:pPr>
            <a:r>
              <a:rPr i="1" dirty="0">
                <a:latin typeface="Calibri"/>
                <a:cs typeface="Calibri"/>
              </a:rPr>
              <a:t>With</a:t>
            </a:r>
            <a:r>
              <a:rPr i="1" spc="-114" dirty="0">
                <a:latin typeface="Calibri"/>
                <a:cs typeface="Calibri"/>
              </a:rPr>
              <a:t> </a:t>
            </a:r>
            <a:r>
              <a:rPr i="1" dirty="0">
                <a:latin typeface="Calibri"/>
                <a:cs typeface="Calibri"/>
              </a:rPr>
              <a:t>expansion</a:t>
            </a:r>
            <a:r>
              <a:rPr i="1" spc="-65" dirty="0">
                <a:latin typeface="Calibri"/>
                <a:cs typeface="Calibri"/>
              </a:rPr>
              <a:t> </a:t>
            </a:r>
            <a:r>
              <a:rPr i="1" dirty="0">
                <a:latin typeface="Calibri"/>
                <a:cs typeface="Calibri"/>
              </a:rPr>
              <a:t>into</a:t>
            </a:r>
            <a:r>
              <a:rPr i="1" spc="-114" dirty="0">
                <a:latin typeface="Calibri"/>
                <a:cs typeface="Calibri"/>
              </a:rPr>
              <a:t> </a:t>
            </a:r>
            <a:r>
              <a:rPr i="1" dirty="0">
                <a:latin typeface="Calibri"/>
                <a:cs typeface="Calibri"/>
              </a:rPr>
              <a:t>Home</a:t>
            </a:r>
            <a:r>
              <a:rPr i="1" spc="-110" dirty="0">
                <a:latin typeface="Calibri"/>
                <a:cs typeface="Calibri"/>
              </a:rPr>
              <a:t> </a:t>
            </a:r>
            <a:r>
              <a:rPr i="1" spc="-10" dirty="0">
                <a:latin typeface="Calibri"/>
                <a:cs typeface="Calibri"/>
              </a:rPr>
              <a:t>Visitor </a:t>
            </a:r>
            <a:r>
              <a:rPr i="1" dirty="0">
                <a:latin typeface="Calibri"/>
                <a:cs typeface="Calibri"/>
              </a:rPr>
              <a:t>Apprentices</a:t>
            </a:r>
            <a:r>
              <a:rPr i="1" spc="-155" dirty="0">
                <a:latin typeface="Calibri"/>
                <a:cs typeface="Calibri"/>
              </a:rPr>
              <a:t> </a:t>
            </a:r>
            <a:r>
              <a:rPr i="1" dirty="0">
                <a:latin typeface="Calibri"/>
                <a:cs typeface="Calibri"/>
              </a:rPr>
              <a:t>coming</a:t>
            </a:r>
            <a:r>
              <a:rPr i="1" spc="-170" dirty="0">
                <a:latin typeface="Calibri"/>
                <a:cs typeface="Calibri"/>
              </a:rPr>
              <a:t> </a:t>
            </a:r>
            <a:r>
              <a:rPr i="1" spc="-10" dirty="0">
                <a:latin typeface="Calibri"/>
                <a:cs typeface="Calibri"/>
              </a:rPr>
              <a:t>soon!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A blue sign with white text  AI-generated content may be incorrect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84435" y="8914126"/>
            <a:ext cx="8703564" cy="1338029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471046" y="423363"/>
            <a:ext cx="17345908" cy="19117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Strides</a:t>
            </a:r>
            <a:r>
              <a:rPr spc="-110" dirty="0"/>
              <a:t> </a:t>
            </a:r>
            <a:r>
              <a:rPr dirty="0"/>
              <a:t>and</a:t>
            </a:r>
            <a:r>
              <a:rPr spc="-125" dirty="0"/>
              <a:t> </a:t>
            </a:r>
            <a:r>
              <a:rPr dirty="0"/>
              <a:t>Bright</a:t>
            </a:r>
            <a:r>
              <a:rPr spc="-114" dirty="0"/>
              <a:t> </a:t>
            </a:r>
            <a:r>
              <a:rPr spc="-10" dirty="0"/>
              <a:t>Spots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72441" y="1743531"/>
            <a:ext cx="7327265" cy="77961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67690">
              <a:lnSpc>
                <a:spcPct val="106000"/>
              </a:lnSpc>
              <a:spcBef>
                <a:spcPts val="105"/>
              </a:spcBef>
            </a:pPr>
            <a:r>
              <a:rPr sz="4000" b="1" dirty="0">
                <a:latin typeface="Calibri"/>
                <a:cs typeface="Calibri"/>
              </a:rPr>
              <a:t>Pipeline</a:t>
            </a:r>
            <a:r>
              <a:rPr sz="4000" b="1" spc="-150" dirty="0">
                <a:latin typeface="Calibri"/>
                <a:cs typeface="Calibri"/>
              </a:rPr>
              <a:t> </a:t>
            </a:r>
            <a:r>
              <a:rPr sz="4000" b="1" dirty="0">
                <a:latin typeface="Calibri"/>
                <a:cs typeface="Calibri"/>
              </a:rPr>
              <a:t>Program</a:t>
            </a:r>
            <a:r>
              <a:rPr sz="4000" b="1" spc="-125" dirty="0">
                <a:latin typeface="Calibri"/>
                <a:cs typeface="Calibri"/>
              </a:rPr>
              <a:t> </a:t>
            </a:r>
            <a:r>
              <a:rPr sz="4000" b="1" spc="-20" dirty="0">
                <a:latin typeface="Calibri"/>
                <a:cs typeface="Calibri"/>
              </a:rPr>
              <a:t>Mode</a:t>
            </a:r>
            <a:r>
              <a:rPr sz="4000" b="1" spc="1100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From</a:t>
            </a:r>
            <a:r>
              <a:rPr sz="4000" spc="-90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entry</a:t>
            </a:r>
            <a:r>
              <a:rPr sz="4000" spc="-100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level</a:t>
            </a:r>
            <a:r>
              <a:rPr sz="4000" spc="-80" dirty="0">
                <a:latin typeface="Calibri"/>
                <a:cs typeface="Calibri"/>
              </a:rPr>
              <a:t> </a:t>
            </a:r>
            <a:r>
              <a:rPr sz="4000" spc="-45" dirty="0">
                <a:latin typeface="Calibri"/>
                <a:cs typeface="Calibri"/>
              </a:rPr>
              <a:t>TransformED </a:t>
            </a:r>
            <a:r>
              <a:rPr sz="4000" dirty="0">
                <a:latin typeface="Calibri"/>
                <a:cs typeface="Calibri"/>
              </a:rPr>
              <a:t>apprentice</a:t>
            </a:r>
            <a:r>
              <a:rPr sz="4000" spc="-13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to</a:t>
            </a:r>
            <a:r>
              <a:rPr sz="4000" spc="-10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AA/BA</a:t>
            </a:r>
            <a:r>
              <a:rPr sz="4000" spc="-110" dirty="0">
                <a:latin typeface="Calibri"/>
                <a:cs typeface="Calibri"/>
              </a:rPr>
              <a:t> </a:t>
            </a:r>
            <a:r>
              <a:rPr sz="4000" spc="-10" dirty="0">
                <a:latin typeface="Calibri"/>
                <a:cs typeface="Calibri"/>
              </a:rPr>
              <a:t>program </a:t>
            </a:r>
            <a:r>
              <a:rPr sz="4000" dirty="0">
                <a:latin typeface="Calibri"/>
                <a:cs typeface="Calibri"/>
              </a:rPr>
              <a:t>beginning</a:t>
            </a:r>
            <a:r>
              <a:rPr sz="4000" spc="-7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to</a:t>
            </a:r>
            <a:r>
              <a:rPr sz="4000" spc="-55" dirty="0">
                <a:latin typeface="Calibri"/>
                <a:cs typeface="Calibri"/>
              </a:rPr>
              <a:t> </a:t>
            </a:r>
            <a:r>
              <a:rPr sz="4000" spc="-10" dirty="0">
                <a:latin typeface="Calibri"/>
                <a:cs typeface="Calibri"/>
              </a:rPr>
              <a:t>operationalize</a:t>
            </a:r>
            <a:endParaRPr sz="4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40"/>
              </a:spcBef>
            </a:pPr>
            <a:endParaRPr sz="4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4000" b="1" dirty="0">
                <a:latin typeface="Calibri"/>
                <a:cs typeface="Calibri"/>
              </a:rPr>
              <a:t>Cohort</a:t>
            </a:r>
            <a:r>
              <a:rPr sz="4000" b="1" spc="-35" dirty="0">
                <a:latin typeface="Calibri"/>
                <a:cs typeface="Calibri"/>
              </a:rPr>
              <a:t> </a:t>
            </a:r>
            <a:r>
              <a:rPr sz="4000" b="1" spc="-10" dirty="0">
                <a:latin typeface="Calibri"/>
                <a:cs typeface="Calibri"/>
              </a:rPr>
              <a:t>Partnerships</a:t>
            </a:r>
            <a:endParaRPr sz="4000" dirty="0">
              <a:latin typeface="Calibri"/>
              <a:cs typeface="Calibri"/>
            </a:endParaRPr>
          </a:p>
          <a:p>
            <a:pPr marL="12700" marR="118110">
              <a:lnSpc>
                <a:spcPct val="106100"/>
              </a:lnSpc>
            </a:pPr>
            <a:r>
              <a:rPr sz="4000" dirty="0">
                <a:latin typeface="Calibri"/>
                <a:cs typeface="Calibri"/>
              </a:rPr>
              <a:t>Oakton</a:t>
            </a:r>
            <a:r>
              <a:rPr sz="4000" spc="-114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partnership</a:t>
            </a:r>
            <a:r>
              <a:rPr sz="4000" spc="-130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launched</a:t>
            </a:r>
            <a:r>
              <a:rPr sz="4000" spc="-120" dirty="0">
                <a:latin typeface="Calibri"/>
                <a:cs typeface="Calibri"/>
              </a:rPr>
              <a:t> </a:t>
            </a:r>
            <a:r>
              <a:rPr sz="4000" spc="-25" dirty="0">
                <a:latin typeface="Calibri"/>
                <a:cs typeface="Calibri"/>
              </a:rPr>
              <a:t>in </a:t>
            </a:r>
            <a:r>
              <a:rPr sz="4000" spc="-10" dirty="0">
                <a:latin typeface="Calibri"/>
                <a:cs typeface="Calibri"/>
              </a:rPr>
              <a:t>February</a:t>
            </a:r>
            <a:endParaRPr sz="4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45"/>
              </a:spcBef>
            </a:pPr>
            <a:endParaRPr sz="4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4000" b="1" spc="-10" dirty="0">
                <a:latin typeface="Calibri"/>
                <a:cs typeface="Calibri"/>
              </a:rPr>
              <a:t>Coaching</a:t>
            </a:r>
            <a:endParaRPr sz="4000" dirty="0">
              <a:latin typeface="Calibri"/>
              <a:cs typeface="Calibri"/>
            </a:endParaRPr>
          </a:p>
          <a:p>
            <a:pPr marL="12700" marR="5080">
              <a:lnSpc>
                <a:spcPct val="105900"/>
              </a:lnSpc>
              <a:spcBef>
                <a:spcPts val="20"/>
              </a:spcBef>
            </a:pPr>
            <a:r>
              <a:rPr sz="4000" dirty="0">
                <a:latin typeface="Calibri"/>
                <a:cs typeface="Calibri"/>
              </a:rPr>
              <a:t>A</a:t>
            </a:r>
            <a:r>
              <a:rPr sz="4000" spc="-50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model</a:t>
            </a:r>
            <a:r>
              <a:rPr sz="4000" spc="-6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grounded</a:t>
            </a:r>
            <a:r>
              <a:rPr sz="4000" spc="-7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in</a:t>
            </a:r>
            <a:r>
              <a:rPr sz="4000" spc="-3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high</a:t>
            </a:r>
            <a:r>
              <a:rPr sz="4000" spc="-50" dirty="0">
                <a:latin typeface="Calibri"/>
                <a:cs typeface="Calibri"/>
              </a:rPr>
              <a:t> </a:t>
            </a:r>
            <a:r>
              <a:rPr sz="4000" spc="-10" dirty="0">
                <a:latin typeface="Calibri"/>
                <a:cs typeface="Calibri"/>
              </a:rPr>
              <a:t>touch support</a:t>
            </a:r>
            <a:endParaRPr sz="4000" dirty="0">
              <a:latin typeface="Calibri"/>
              <a:cs typeface="Calibri"/>
            </a:endParaRPr>
          </a:p>
        </p:txBody>
      </p:sp>
      <p:pic>
        <p:nvPicPr>
          <p:cNvPr id="5" name="object 5" descr="A group of children playing with sand  Description automatically generated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31223" y="2324100"/>
            <a:ext cx="9201911" cy="61325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þÿ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647176" cy="10286997"/>
          </a:xfrm>
          <a:prstGeom prst="rect">
            <a:avLst/>
          </a:prstGeom>
        </p:spPr>
      </p:pic>
      <p:pic>
        <p:nvPicPr>
          <p:cNvPr id="3" name="object 3" descr="A blue sign with white text  AI-generated content may be incorrect.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3183" y="8857851"/>
            <a:ext cx="8709658" cy="133938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8604504" y="0"/>
            <a:ext cx="137160" cy="10287000"/>
          </a:xfrm>
          <a:custGeom>
            <a:avLst/>
            <a:gdLst/>
            <a:ahLst/>
            <a:cxnLst/>
            <a:rect l="l" t="t" r="r" b="b"/>
            <a:pathLst>
              <a:path w="137159" h="10287000">
                <a:moveTo>
                  <a:pt x="137159" y="0"/>
                </a:moveTo>
                <a:lnTo>
                  <a:pt x="0" y="0"/>
                </a:lnTo>
                <a:lnTo>
                  <a:pt x="0" y="10287000"/>
                </a:lnTo>
                <a:lnTo>
                  <a:pt x="137159" y="10287000"/>
                </a:lnTo>
                <a:lnTo>
                  <a:pt x="137159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3181" rIns="0" bIns="0" rtlCol="0">
            <a:spAutoFit/>
          </a:bodyPr>
          <a:lstStyle/>
          <a:p>
            <a:pPr marL="867283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Challenges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3219974" y="2026291"/>
            <a:ext cx="642620" cy="511175"/>
            <a:chOff x="13219974" y="2026291"/>
            <a:chExt cx="642620" cy="511175"/>
          </a:xfrm>
        </p:grpSpPr>
        <p:sp>
          <p:nvSpPr>
            <p:cNvPr id="7" name="object 7"/>
            <p:cNvSpPr/>
            <p:nvPr/>
          </p:nvSpPr>
          <p:spPr>
            <a:xfrm>
              <a:off x="13410801" y="2030335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97280" y="502902"/>
                  </a:moveTo>
                  <a:lnTo>
                    <a:pt x="0" y="502902"/>
                  </a:lnTo>
                  <a:lnTo>
                    <a:pt x="163431" y="251446"/>
                  </a:lnTo>
                  <a:lnTo>
                    <a:pt x="0" y="0"/>
                  </a:lnTo>
                  <a:lnTo>
                    <a:pt x="97280" y="0"/>
                  </a:lnTo>
                  <a:lnTo>
                    <a:pt x="260711" y="251446"/>
                  </a:lnTo>
                  <a:lnTo>
                    <a:pt x="97280" y="502902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410801" y="2030340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97280" y="0"/>
                  </a:moveTo>
                  <a:lnTo>
                    <a:pt x="0" y="0"/>
                  </a:lnTo>
                  <a:lnTo>
                    <a:pt x="163431" y="251446"/>
                  </a:lnTo>
                  <a:lnTo>
                    <a:pt x="0" y="502893"/>
                  </a:lnTo>
                  <a:lnTo>
                    <a:pt x="97280" y="502893"/>
                  </a:lnTo>
                  <a:lnTo>
                    <a:pt x="260711" y="251446"/>
                  </a:lnTo>
                  <a:lnTo>
                    <a:pt x="97280" y="0"/>
                  </a:lnTo>
                  <a:close/>
                </a:path>
              </a:pathLst>
            </a:custGeom>
            <a:ln w="8036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224021" y="2030337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97280" y="502902"/>
                  </a:moveTo>
                  <a:lnTo>
                    <a:pt x="0" y="502902"/>
                  </a:lnTo>
                  <a:lnTo>
                    <a:pt x="163438" y="251446"/>
                  </a:lnTo>
                  <a:lnTo>
                    <a:pt x="0" y="0"/>
                  </a:lnTo>
                  <a:lnTo>
                    <a:pt x="97280" y="0"/>
                  </a:lnTo>
                  <a:lnTo>
                    <a:pt x="260719" y="251446"/>
                  </a:lnTo>
                  <a:lnTo>
                    <a:pt x="97280" y="502902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224023" y="2030342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0" y="502893"/>
                  </a:moveTo>
                  <a:lnTo>
                    <a:pt x="97280" y="502893"/>
                  </a:lnTo>
                  <a:lnTo>
                    <a:pt x="260711" y="251446"/>
                  </a:lnTo>
                  <a:lnTo>
                    <a:pt x="97280" y="0"/>
                  </a:lnTo>
                  <a:lnTo>
                    <a:pt x="0" y="0"/>
                  </a:lnTo>
                  <a:lnTo>
                    <a:pt x="163431" y="251446"/>
                  </a:lnTo>
                  <a:lnTo>
                    <a:pt x="0" y="502893"/>
                  </a:lnTo>
                  <a:close/>
                </a:path>
              </a:pathLst>
            </a:custGeom>
            <a:ln w="8036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597582" y="2030338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97280" y="502902"/>
                  </a:moveTo>
                  <a:lnTo>
                    <a:pt x="0" y="502902"/>
                  </a:lnTo>
                  <a:lnTo>
                    <a:pt x="163431" y="251446"/>
                  </a:lnTo>
                  <a:lnTo>
                    <a:pt x="0" y="0"/>
                  </a:lnTo>
                  <a:lnTo>
                    <a:pt x="97280" y="0"/>
                  </a:lnTo>
                  <a:lnTo>
                    <a:pt x="260711" y="251446"/>
                  </a:lnTo>
                  <a:lnTo>
                    <a:pt x="97280" y="502902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597580" y="2030343"/>
              <a:ext cx="260985" cy="502920"/>
            </a:xfrm>
            <a:custGeom>
              <a:avLst/>
              <a:gdLst/>
              <a:ahLst/>
              <a:cxnLst/>
              <a:rect l="l" t="t" r="r" b="b"/>
              <a:pathLst>
                <a:path w="260984" h="502919">
                  <a:moveTo>
                    <a:pt x="97280" y="0"/>
                  </a:moveTo>
                  <a:lnTo>
                    <a:pt x="0" y="0"/>
                  </a:lnTo>
                  <a:lnTo>
                    <a:pt x="163431" y="251446"/>
                  </a:lnTo>
                  <a:lnTo>
                    <a:pt x="0" y="502893"/>
                  </a:lnTo>
                  <a:lnTo>
                    <a:pt x="97280" y="502893"/>
                  </a:lnTo>
                  <a:lnTo>
                    <a:pt x="260711" y="251446"/>
                  </a:lnTo>
                  <a:lnTo>
                    <a:pt x="97280" y="0"/>
                  </a:lnTo>
                  <a:close/>
                </a:path>
              </a:pathLst>
            </a:custGeom>
            <a:ln w="8036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0157493" y="2624791"/>
            <a:ext cx="7092950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57480" marR="5080" indent="-145415">
              <a:lnSpc>
                <a:spcPct val="101699"/>
              </a:lnSpc>
              <a:spcBef>
                <a:spcPts val="25"/>
              </a:spcBef>
            </a:pPr>
            <a:r>
              <a:rPr sz="3600" dirty="0">
                <a:latin typeface="Calibri"/>
                <a:cs typeface="Calibri"/>
              </a:rPr>
              <a:t>Moving</a:t>
            </a:r>
            <a:r>
              <a:rPr sz="3600" spc="-13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from</a:t>
            </a:r>
            <a:r>
              <a:rPr sz="3600" spc="-114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interest</a:t>
            </a:r>
            <a:r>
              <a:rPr sz="3600" spc="-10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to</a:t>
            </a:r>
            <a:r>
              <a:rPr sz="3600" spc="-11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application</a:t>
            </a:r>
            <a:r>
              <a:rPr sz="3600" spc="-130" dirty="0">
                <a:latin typeface="Calibri"/>
                <a:cs typeface="Calibri"/>
              </a:rPr>
              <a:t> </a:t>
            </a:r>
            <a:r>
              <a:rPr sz="3600" spc="-25" dirty="0">
                <a:latin typeface="Calibri"/>
                <a:cs typeface="Calibri"/>
              </a:rPr>
              <a:t>to </a:t>
            </a:r>
            <a:r>
              <a:rPr sz="3600" spc="-20" dirty="0">
                <a:latin typeface="Calibri"/>
                <a:cs typeface="Calibri"/>
              </a:rPr>
              <a:t>registration.</a:t>
            </a:r>
            <a:r>
              <a:rPr sz="3600" spc="-80" dirty="0">
                <a:latin typeface="Calibri"/>
                <a:cs typeface="Calibri"/>
              </a:rPr>
              <a:t> </a:t>
            </a:r>
            <a:r>
              <a:rPr sz="3600" spc="-25" dirty="0">
                <a:latin typeface="Calibri"/>
                <a:cs typeface="Calibri"/>
              </a:rPr>
              <a:t>(navigators</a:t>
            </a:r>
            <a:r>
              <a:rPr sz="3600" spc="-7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not</a:t>
            </a:r>
            <a:r>
              <a:rPr sz="3600" spc="-70" dirty="0">
                <a:latin typeface="Calibri"/>
                <a:cs typeface="Calibri"/>
              </a:rPr>
              <a:t> </a:t>
            </a:r>
            <a:r>
              <a:rPr sz="3600" spc="-10" dirty="0">
                <a:latin typeface="Calibri"/>
                <a:cs typeface="Calibri"/>
              </a:rPr>
              <a:t>enough)</a:t>
            </a:r>
            <a:endParaRPr sz="36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3284350" y="4575929"/>
            <a:ext cx="668020" cy="894715"/>
            <a:chOff x="13284350" y="4575929"/>
            <a:chExt cx="668020" cy="894715"/>
          </a:xfrm>
        </p:grpSpPr>
        <p:sp>
          <p:nvSpPr>
            <p:cNvPr id="15" name="object 15"/>
            <p:cNvSpPr/>
            <p:nvPr/>
          </p:nvSpPr>
          <p:spPr>
            <a:xfrm>
              <a:off x="13289991" y="4581486"/>
              <a:ext cx="656590" cy="883285"/>
            </a:xfrm>
            <a:custGeom>
              <a:avLst/>
              <a:gdLst/>
              <a:ahLst/>
              <a:cxnLst/>
              <a:rect l="l" t="t" r="r" b="b"/>
              <a:pathLst>
                <a:path w="656590" h="883285">
                  <a:moveTo>
                    <a:pt x="656183" y="805776"/>
                  </a:moveTo>
                  <a:lnTo>
                    <a:pt x="57899" y="805776"/>
                  </a:lnTo>
                  <a:lnTo>
                    <a:pt x="57899" y="0"/>
                  </a:lnTo>
                  <a:lnTo>
                    <a:pt x="0" y="0"/>
                  </a:lnTo>
                  <a:lnTo>
                    <a:pt x="0" y="805776"/>
                  </a:lnTo>
                  <a:lnTo>
                    <a:pt x="0" y="882992"/>
                  </a:lnTo>
                  <a:lnTo>
                    <a:pt x="656183" y="882992"/>
                  </a:lnTo>
                  <a:lnTo>
                    <a:pt x="656183" y="805776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290008" y="4581588"/>
              <a:ext cx="656590" cy="883285"/>
            </a:xfrm>
            <a:custGeom>
              <a:avLst/>
              <a:gdLst/>
              <a:ahLst/>
              <a:cxnLst/>
              <a:rect l="l" t="t" r="r" b="b"/>
              <a:pathLst>
                <a:path w="656590" h="883285">
                  <a:moveTo>
                    <a:pt x="57897" y="0"/>
                  </a:moveTo>
                  <a:lnTo>
                    <a:pt x="0" y="0"/>
                  </a:lnTo>
                  <a:lnTo>
                    <a:pt x="0" y="882889"/>
                  </a:lnTo>
                  <a:lnTo>
                    <a:pt x="656172" y="882889"/>
                  </a:lnTo>
                  <a:lnTo>
                    <a:pt x="656172" y="804987"/>
                  </a:lnTo>
                  <a:lnTo>
                    <a:pt x="57897" y="804987"/>
                  </a:lnTo>
                  <a:lnTo>
                    <a:pt x="57897" y="0"/>
                  </a:lnTo>
                  <a:close/>
                </a:path>
              </a:pathLst>
            </a:custGeom>
            <a:ln w="1083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385537" y="4802301"/>
              <a:ext cx="560705" cy="443230"/>
            </a:xfrm>
            <a:custGeom>
              <a:avLst/>
              <a:gdLst/>
              <a:ahLst/>
              <a:cxnLst/>
              <a:rect l="l" t="t" r="r" b="b"/>
              <a:pathLst>
                <a:path w="560705" h="443229">
                  <a:moveTo>
                    <a:pt x="40528" y="442743"/>
                  </a:moveTo>
                  <a:lnTo>
                    <a:pt x="0" y="388224"/>
                  </a:lnTo>
                  <a:lnTo>
                    <a:pt x="174657" y="153220"/>
                  </a:lnTo>
                  <a:lnTo>
                    <a:pt x="232555" y="231122"/>
                  </a:lnTo>
                  <a:lnTo>
                    <a:pt x="329051" y="101285"/>
                  </a:lnTo>
                  <a:lnTo>
                    <a:pt x="386948" y="179187"/>
                  </a:lnTo>
                  <a:lnTo>
                    <a:pt x="463189" y="76616"/>
                  </a:lnTo>
                  <a:lnTo>
                    <a:pt x="406247" y="0"/>
                  </a:lnTo>
                  <a:lnTo>
                    <a:pt x="560641" y="0"/>
                  </a:lnTo>
                  <a:lnTo>
                    <a:pt x="560641" y="207751"/>
                  </a:lnTo>
                  <a:lnTo>
                    <a:pt x="503708" y="131148"/>
                  </a:lnTo>
                  <a:lnTo>
                    <a:pt x="386948" y="288250"/>
                  </a:lnTo>
                  <a:lnTo>
                    <a:pt x="329051" y="210335"/>
                  </a:lnTo>
                  <a:lnTo>
                    <a:pt x="232555" y="340185"/>
                  </a:lnTo>
                  <a:lnTo>
                    <a:pt x="174657" y="262283"/>
                  </a:lnTo>
                  <a:lnTo>
                    <a:pt x="40528" y="442743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385542" y="4802309"/>
              <a:ext cx="560705" cy="443230"/>
            </a:xfrm>
            <a:custGeom>
              <a:avLst/>
              <a:gdLst/>
              <a:ahLst/>
              <a:cxnLst/>
              <a:rect l="l" t="t" r="r" b="b"/>
              <a:pathLst>
                <a:path w="560705" h="443229">
                  <a:moveTo>
                    <a:pt x="406247" y="0"/>
                  </a:moveTo>
                  <a:lnTo>
                    <a:pt x="463180" y="76603"/>
                  </a:lnTo>
                  <a:lnTo>
                    <a:pt x="386948" y="179174"/>
                  </a:lnTo>
                  <a:lnTo>
                    <a:pt x="329051" y="101272"/>
                  </a:lnTo>
                  <a:lnTo>
                    <a:pt x="232555" y="231109"/>
                  </a:lnTo>
                  <a:lnTo>
                    <a:pt x="174657" y="153207"/>
                  </a:lnTo>
                  <a:lnTo>
                    <a:pt x="0" y="388211"/>
                  </a:lnTo>
                  <a:lnTo>
                    <a:pt x="40528" y="442743"/>
                  </a:lnTo>
                  <a:lnTo>
                    <a:pt x="174657" y="262270"/>
                  </a:lnTo>
                  <a:lnTo>
                    <a:pt x="232555" y="340172"/>
                  </a:lnTo>
                  <a:lnTo>
                    <a:pt x="329051" y="210335"/>
                  </a:lnTo>
                  <a:lnTo>
                    <a:pt x="386948" y="288237"/>
                  </a:lnTo>
                  <a:lnTo>
                    <a:pt x="503708" y="131135"/>
                  </a:lnTo>
                  <a:lnTo>
                    <a:pt x="560641" y="207738"/>
                  </a:lnTo>
                  <a:lnTo>
                    <a:pt x="560641" y="0"/>
                  </a:lnTo>
                  <a:lnTo>
                    <a:pt x="406247" y="0"/>
                  </a:lnTo>
                  <a:close/>
                </a:path>
              </a:pathLst>
            </a:custGeom>
            <a:ln w="11703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10368090" y="5726718"/>
            <a:ext cx="6328410" cy="168973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indent="109220" algn="just">
              <a:lnSpc>
                <a:spcPct val="101699"/>
              </a:lnSpc>
              <a:spcBef>
                <a:spcPts val="25"/>
              </a:spcBef>
            </a:pPr>
            <a:r>
              <a:rPr sz="3600" spc="-10" dirty="0">
                <a:latin typeface="Calibri"/>
                <a:cs typeface="Calibri"/>
              </a:rPr>
              <a:t>Administrative</a:t>
            </a:r>
            <a:r>
              <a:rPr sz="3600" spc="-13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supports</a:t>
            </a:r>
            <a:r>
              <a:rPr sz="3600" spc="-110" dirty="0">
                <a:latin typeface="Calibri"/>
                <a:cs typeface="Calibri"/>
              </a:rPr>
              <a:t> </a:t>
            </a:r>
            <a:r>
              <a:rPr sz="3600" spc="-10" dirty="0">
                <a:latin typeface="Calibri"/>
                <a:cs typeface="Calibri"/>
              </a:rPr>
              <a:t>increase </a:t>
            </a:r>
            <a:r>
              <a:rPr sz="3600" dirty="0">
                <a:latin typeface="Calibri"/>
                <a:cs typeface="Calibri"/>
              </a:rPr>
              <a:t>beyond</a:t>
            </a:r>
            <a:r>
              <a:rPr sz="3600" spc="-5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capacity</a:t>
            </a:r>
            <a:r>
              <a:rPr sz="3600" spc="-6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as</a:t>
            </a:r>
            <a:r>
              <a:rPr sz="3600" spc="-5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the</a:t>
            </a:r>
            <a:r>
              <a:rPr sz="3600" spc="-4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number</a:t>
            </a:r>
            <a:r>
              <a:rPr sz="3600" spc="-65" dirty="0">
                <a:latin typeface="Calibri"/>
                <a:cs typeface="Calibri"/>
              </a:rPr>
              <a:t> </a:t>
            </a:r>
            <a:r>
              <a:rPr sz="3600" spc="-25" dirty="0">
                <a:latin typeface="Calibri"/>
                <a:cs typeface="Calibri"/>
              </a:rPr>
              <a:t>of </a:t>
            </a:r>
            <a:r>
              <a:rPr sz="3600" dirty="0">
                <a:latin typeface="Calibri"/>
                <a:cs typeface="Calibri"/>
              </a:rPr>
              <a:t>apprentice</a:t>
            </a:r>
            <a:r>
              <a:rPr sz="3600" spc="-1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participants</a:t>
            </a:r>
            <a:r>
              <a:rPr sz="3600" spc="-125" dirty="0">
                <a:latin typeface="Calibri"/>
                <a:cs typeface="Calibri"/>
              </a:rPr>
              <a:t> </a:t>
            </a:r>
            <a:r>
              <a:rPr sz="3600" spc="-10" dirty="0">
                <a:latin typeface="Calibri"/>
                <a:cs typeface="Calibri"/>
              </a:rPr>
              <a:t>increase.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A blue sign with white text  AI-generated content may be incorrect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8764887"/>
            <a:ext cx="8709647" cy="133938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66800" y="1596573"/>
            <a:ext cx="127000" cy="7134225"/>
          </a:xfrm>
          <a:custGeom>
            <a:avLst/>
            <a:gdLst/>
            <a:ahLst/>
            <a:cxnLst/>
            <a:rect l="l" t="t" r="r" b="b"/>
            <a:pathLst>
              <a:path w="127000" h="7134225">
                <a:moveTo>
                  <a:pt x="126492" y="0"/>
                </a:moveTo>
                <a:lnTo>
                  <a:pt x="0" y="0"/>
                </a:lnTo>
                <a:lnTo>
                  <a:pt x="0" y="7133844"/>
                </a:lnTo>
                <a:lnTo>
                  <a:pt x="126492" y="7133844"/>
                </a:lnTo>
                <a:lnTo>
                  <a:pt x="126492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 descr="$PPTXTitle"/>
          <p:cNvSpPr txBox="1">
            <a:spLocks noGrp="1"/>
          </p:cNvSpPr>
          <p:nvPr>
            <p:ph type="title"/>
          </p:nvPr>
        </p:nvSpPr>
        <p:spPr>
          <a:xfrm>
            <a:off x="1591527" y="1080953"/>
            <a:ext cx="570611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Lessons</a:t>
            </a:r>
            <a:r>
              <a:rPr spc="-135" dirty="0"/>
              <a:t> </a:t>
            </a:r>
            <a:r>
              <a:rPr spc="-10" dirty="0"/>
              <a:t>Learned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91527" y="2781300"/>
            <a:ext cx="14648180" cy="3581400"/>
          </a:xfrm>
          <a:prstGeom prst="rect">
            <a:avLst/>
          </a:prstGeom>
        </p:spPr>
        <p:txBody>
          <a:bodyPr vert="horz" wrap="square" lIns="0" tIns="169545" rIns="0" bIns="0" rtlCol="0">
            <a:spAutoFit/>
          </a:bodyPr>
          <a:lstStyle/>
          <a:p>
            <a:pPr marL="870585" indent="-857885">
              <a:lnSpc>
                <a:spcPct val="100000"/>
              </a:lnSpc>
              <a:spcBef>
                <a:spcPts val="1335"/>
              </a:spcBef>
              <a:buFont typeface="Arial"/>
              <a:buChar char="•"/>
              <a:tabLst>
                <a:tab pos="870585" algn="l"/>
              </a:tabLst>
            </a:pP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Mentorship</a:t>
            </a:r>
            <a:r>
              <a:rPr sz="4800" spc="-16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becomes</a:t>
            </a:r>
            <a:r>
              <a:rPr sz="4800" spc="-18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b="1" i="1" dirty="0">
                <a:solidFill>
                  <a:srgbClr val="454137"/>
                </a:solidFill>
                <a:latin typeface="Calibri"/>
                <a:cs typeface="Calibri"/>
              </a:rPr>
              <a:t>before</a:t>
            </a:r>
            <a:r>
              <a:rPr sz="4800" b="1" i="1" spc="-15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apprenticeship,</a:t>
            </a:r>
            <a:r>
              <a:rPr sz="4800" spc="-15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not</a:t>
            </a:r>
            <a:r>
              <a:rPr sz="4800" spc="-16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after</a:t>
            </a:r>
            <a:endParaRPr sz="4800" dirty="0">
              <a:latin typeface="Calibri"/>
              <a:cs typeface="Calibri"/>
            </a:endParaRPr>
          </a:p>
          <a:p>
            <a:pPr marL="870585" indent="-857885">
              <a:lnSpc>
                <a:spcPct val="100000"/>
              </a:lnSpc>
              <a:spcBef>
                <a:spcPts val="1235"/>
              </a:spcBef>
              <a:buFont typeface="Arial"/>
              <a:buChar char="•"/>
              <a:tabLst>
                <a:tab pos="870585" algn="l"/>
              </a:tabLst>
            </a:pPr>
            <a:r>
              <a:rPr sz="4800" spc="-20" dirty="0">
                <a:solidFill>
                  <a:srgbClr val="454137"/>
                </a:solidFill>
                <a:latin typeface="Calibri"/>
                <a:cs typeface="Calibri"/>
              </a:rPr>
              <a:t>Navigating</a:t>
            </a:r>
            <a:r>
              <a:rPr sz="4800" spc="-17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the</a:t>
            </a:r>
            <a:r>
              <a:rPr sz="4800" spc="-17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system</a:t>
            </a:r>
            <a:r>
              <a:rPr sz="4800" spc="-16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still</a:t>
            </a:r>
            <a:r>
              <a:rPr sz="4800" spc="-17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takes</a:t>
            </a:r>
            <a:r>
              <a:rPr sz="4800" spc="-17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25" dirty="0">
                <a:solidFill>
                  <a:srgbClr val="454137"/>
                </a:solidFill>
                <a:latin typeface="Calibri"/>
                <a:cs typeface="Calibri"/>
              </a:rPr>
              <a:t>administrator</a:t>
            </a:r>
            <a:r>
              <a:rPr sz="4800" spc="-15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advocacy</a:t>
            </a:r>
            <a:endParaRPr sz="4800" dirty="0">
              <a:latin typeface="Calibri"/>
              <a:cs typeface="Calibri"/>
            </a:endParaRPr>
          </a:p>
          <a:p>
            <a:pPr marL="870585" marR="868680" indent="-858519">
              <a:lnSpc>
                <a:spcPct val="121500"/>
              </a:lnSpc>
              <a:spcBef>
                <a:spcPts val="10"/>
              </a:spcBef>
              <a:buFont typeface="Arial"/>
              <a:buChar char="•"/>
              <a:tabLst>
                <a:tab pos="870585" algn="l"/>
              </a:tabLst>
            </a:pP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Access</a:t>
            </a:r>
            <a:r>
              <a:rPr sz="4800" spc="-15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to</a:t>
            </a:r>
            <a:r>
              <a:rPr sz="4800" spc="-145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bilingual</a:t>
            </a:r>
            <a:r>
              <a:rPr sz="4800" spc="-14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higher</a:t>
            </a:r>
            <a:r>
              <a:rPr sz="4800" spc="-14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454137"/>
                </a:solidFill>
                <a:latin typeface="Calibri"/>
                <a:cs typeface="Calibri"/>
              </a:rPr>
              <a:t>education</a:t>
            </a:r>
            <a:r>
              <a:rPr sz="4800" spc="-13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20" dirty="0">
                <a:solidFill>
                  <a:srgbClr val="454137"/>
                </a:solidFill>
                <a:latin typeface="Calibri"/>
                <a:cs typeface="Calibri"/>
              </a:rPr>
              <a:t>programs</a:t>
            </a:r>
            <a:r>
              <a:rPr sz="4800" spc="-140" dirty="0">
                <a:solidFill>
                  <a:srgbClr val="454137"/>
                </a:solidFill>
                <a:latin typeface="Calibri"/>
                <a:cs typeface="Calibri"/>
              </a:rPr>
              <a:t> </a:t>
            </a:r>
            <a:r>
              <a:rPr sz="4800" spc="-10" dirty="0">
                <a:solidFill>
                  <a:srgbClr val="454137"/>
                </a:solidFill>
                <a:latin typeface="Calibri"/>
                <a:cs typeface="Calibri"/>
              </a:rPr>
              <a:t>boost participation</a:t>
            </a:r>
            <a:endParaRPr sz="4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6667500"/>
            <a:ext cx="5587365" cy="1569720"/>
          </a:xfrm>
          <a:prstGeom prst="rect">
            <a:avLst/>
          </a:prstGeom>
          <a:solidFill>
            <a:srgbClr val="83A0C2"/>
          </a:solidFill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7890"/>
              </a:lnSpc>
            </a:pPr>
            <a:r>
              <a:rPr sz="6600" b="1" spc="-120" dirty="0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sz="6600" b="1" spc="-3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600" b="1" spc="-20" dirty="0">
                <a:solidFill>
                  <a:srgbClr val="FFFFFF"/>
                </a:solidFill>
                <a:latin typeface="Arial"/>
                <a:cs typeface="Arial"/>
              </a:rPr>
              <a:t>YOU!</a:t>
            </a:r>
            <a:endParaRPr sz="6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786352" y="9628155"/>
            <a:ext cx="280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888888"/>
                </a:solidFill>
                <a:latin typeface="Arial"/>
                <a:cs typeface="Arial"/>
              </a:rPr>
              <a:t>24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4" name="object 4" descr="A blue sign with white text  AI-generated content may be incorrect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72600" y="8558783"/>
            <a:ext cx="8709658" cy="1485884"/>
          </a:xfrm>
          <a:prstGeom prst="rect">
            <a:avLst/>
          </a:prstGeom>
        </p:spPr>
      </p:pic>
      <p:pic>
        <p:nvPicPr>
          <p:cNvPr id="5" name="object 5" descr="þÿ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91439"/>
            <a:ext cx="5247119" cy="15407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43CA3-4D6A-4A92-837D-FC7A38638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38" y="225113"/>
            <a:ext cx="15470900" cy="703289"/>
          </a:xfrm>
        </p:spPr>
        <p:txBody>
          <a:bodyPr>
            <a:noAutofit/>
          </a:bodyPr>
          <a:lstStyle/>
          <a:p>
            <a:r>
              <a:rPr lang="en-US" sz="3600"/>
              <a:t>UIC – Updates </a:t>
            </a:r>
          </a:p>
        </p:txBody>
      </p:sp>
      <p:pic>
        <p:nvPicPr>
          <p:cNvPr id="7" name="Picture 6" descr="A picture containing text, font, screenshot, graphics&#10;&#10;Description automatically generated">
            <a:extLst>
              <a:ext uri="{FF2B5EF4-FFF2-40B4-BE49-F238E27FC236}">
                <a16:creationId xmlns:a16="http://schemas.microsoft.com/office/drawing/2014/main" id="{F4C24B76-5417-4269-55A8-A59EC0A8F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643" y="8447414"/>
            <a:ext cx="4002522" cy="1285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Job Listings - IL Network of Child Care Resource and ...">
            <a:extLst>
              <a:ext uri="{FF2B5EF4-FFF2-40B4-BE49-F238E27FC236}">
                <a16:creationId xmlns:a16="http://schemas.microsoft.com/office/drawing/2014/main" id="{88E78EA7-321C-98E6-C3D9-15741EF3EB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7" b="20510"/>
          <a:stretch>
            <a:fillRect/>
          </a:stretch>
        </p:blipFill>
        <p:spPr bwMode="auto">
          <a:xfrm>
            <a:off x="8108286" y="8272036"/>
            <a:ext cx="2857500" cy="163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43C594-1A92-A0E6-B00C-AD050D8F006F}"/>
              </a:ext>
            </a:extLst>
          </p:cNvPr>
          <p:cNvSpPr txBox="1"/>
          <p:nvPr/>
        </p:nvSpPr>
        <p:spPr>
          <a:xfrm>
            <a:off x="3429000" y="1378154"/>
            <a:ext cx="14113620" cy="1457835"/>
          </a:xfrm>
          <a:prstGeom prst="rect">
            <a:avLst/>
          </a:prstGeom>
          <a:noFill/>
        </p:spPr>
        <p:txBody>
          <a:bodyPr wrap="square" lIns="137160" tIns="68580" rIns="137160" bIns="68580" anchor="t">
            <a:spAutoFit/>
          </a:bodyPr>
          <a:lstStyle/>
          <a:p>
            <a:pPr marL="514350" indent="-514350">
              <a:lnSpc>
                <a:spcPct val="107000"/>
              </a:lnSpc>
              <a:buFont typeface="Arial"/>
              <a:buChar char="•"/>
            </a:pPr>
            <a:r>
              <a:rPr lang="en-US" sz="3000" b="1" kern="100" dirty="0">
                <a:latin typeface="Aptos"/>
                <a:ea typeface="Aptos" panose="020B0004020202020204" pitchFamily="34" charset="0"/>
                <a:cs typeface="Times New Roman"/>
              </a:rPr>
              <a:t>Conference and forum attendance</a:t>
            </a:r>
            <a:endParaRPr lang="en-US" dirty="0">
              <a:latin typeface="Calibri" panose="020F0502020204030204"/>
              <a:ea typeface="Calibri" panose="020F0502020204030204"/>
              <a:cs typeface="Times New Roman"/>
            </a:endParaRPr>
          </a:p>
          <a:p>
            <a:pPr marL="1200150" lvl="1" indent="-514350">
              <a:lnSpc>
                <a:spcPct val="107000"/>
              </a:lnSpc>
              <a:buFont typeface="Symbol"/>
              <a:buChar char=""/>
            </a:pPr>
            <a:r>
              <a:rPr lang="en-US" sz="2550" kern="100" dirty="0">
                <a:latin typeface="Aptos"/>
                <a:ea typeface="Aptos" panose="020B0004020202020204" pitchFamily="34" charset="0"/>
                <a:cs typeface="Times New Roman"/>
              </a:rPr>
              <a:t>NAEYC Public Policy Forum – Washington, D.C. – see pictures at left</a:t>
            </a:r>
            <a:endParaRPr lang="en-US" dirty="0">
              <a:latin typeface="Aptos"/>
              <a:ea typeface="Calibri" panose="020F0502020204030204"/>
              <a:cs typeface="Calibri"/>
            </a:endParaRP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55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ECEPTS National Conference – San Diego, CA</a:t>
            </a:r>
          </a:p>
        </p:txBody>
      </p:sp>
      <p:pic>
        <p:nvPicPr>
          <p:cNvPr id="1026" name="Picture 2" descr="Karen Yarbrough and Emily Demsetz with Congressman Mike Quigley at the NAEYC Public Policy Forum">
            <a:extLst>
              <a:ext uri="{FF2B5EF4-FFF2-40B4-BE49-F238E27FC236}">
                <a16:creationId xmlns:a16="http://schemas.microsoft.com/office/drawing/2014/main" id="{A73DE27C-8B02-8E51-369D-AC719D9E8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80" y="1954219"/>
            <a:ext cx="2815091" cy="281509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aren Yarbrough and Emily Demsetz with Congresswoman Delia C. Ramirez at the NAEYC Public Policy Forum">
            <a:extLst>
              <a:ext uri="{FF2B5EF4-FFF2-40B4-BE49-F238E27FC236}">
                <a16:creationId xmlns:a16="http://schemas.microsoft.com/office/drawing/2014/main" id="{A399607B-C645-586E-BE81-E57D39214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28" y="4158482"/>
            <a:ext cx="2815091" cy="281509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3691B0-66E9-664B-6B36-86152C2F1CC2}"/>
              </a:ext>
            </a:extLst>
          </p:cNvPr>
          <p:cNvSpPr txBox="1"/>
          <p:nvPr/>
        </p:nvSpPr>
        <p:spPr>
          <a:xfrm>
            <a:off x="3561411" y="3051509"/>
            <a:ext cx="14688322" cy="2492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3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Apprenticeship updates – now reaching 60+ apprentices as interest grows both within and beyond Smart Start programs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55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Number of participating programs has more than doubled  with addition of new sites, non-Smart Start, in </a:t>
            </a:r>
            <a:r>
              <a:rPr lang="en-US" sz="255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green</a:t>
            </a:r>
            <a:endParaRPr lang="en-US" sz="255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endParaRPr lang="en-US" sz="3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2BE3C3-8D62-80EE-C681-A69AF55CA67E}"/>
              </a:ext>
            </a:extLst>
          </p:cNvPr>
          <p:cNvSpPr txBox="1"/>
          <p:nvPr/>
        </p:nvSpPr>
        <p:spPr>
          <a:xfrm>
            <a:off x="3805692" y="4888103"/>
            <a:ext cx="14113620" cy="224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Carole Robertson Center for Learning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Heartland Child Development Lab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 Takes A Village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 Community Services</a:t>
            </a:r>
          </a:p>
          <a:p>
            <a:pPr lvl="1">
              <a:lnSpc>
                <a:spcPct val="107000"/>
              </a:lnSpc>
            </a:pPr>
            <a:endParaRPr lang="en-US" sz="3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BE3AA6-CE5A-7093-FC6F-59AC1CFCF8B9}"/>
              </a:ext>
            </a:extLst>
          </p:cNvPr>
          <p:cNvSpPr txBox="1"/>
          <p:nvPr/>
        </p:nvSpPr>
        <p:spPr>
          <a:xfrm>
            <a:off x="9537036" y="4853293"/>
            <a:ext cx="14113620" cy="224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UIC Children’s Center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Gads Hill Center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Little Folks Daycare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Onward Neighborhood House</a:t>
            </a:r>
          </a:p>
          <a:p>
            <a:pPr lvl="1">
              <a:lnSpc>
                <a:spcPct val="107000"/>
              </a:lnSpc>
            </a:pPr>
            <a:endParaRPr lang="en-US" sz="3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5E0740-7B6F-9E2D-9AF5-92CA71C9D2A2}"/>
              </a:ext>
            </a:extLst>
          </p:cNvPr>
          <p:cNvSpPr txBox="1"/>
          <p:nvPr/>
        </p:nvSpPr>
        <p:spPr>
          <a:xfrm>
            <a:off x="13487400" y="4866278"/>
            <a:ext cx="14113620" cy="1059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Marillac St. Vincent</a:t>
            </a:r>
          </a:p>
          <a:p>
            <a:pPr lvl="1">
              <a:lnSpc>
                <a:spcPct val="107000"/>
              </a:lnSpc>
            </a:pPr>
            <a:endParaRPr lang="en-US" sz="3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AD1371-1896-8588-86C4-7F540C9F2D17}"/>
              </a:ext>
            </a:extLst>
          </p:cNvPr>
          <p:cNvSpPr txBox="1"/>
          <p:nvPr/>
        </p:nvSpPr>
        <p:spPr>
          <a:xfrm>
            <a:off x="3805692" y="6490492"/>
            <a:ext cx="14113620" cy="2418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3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National Apprenticeship Week coming up: April 26-May 2, 2026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55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One of our Smart Start apprentices will be on “Ask An Apprentice” webinar with ECWC and Midwest Urban Strategies on April 29</a:t>
            </a:r>
            <a:r>
              <a:rPr lang="en-US" sz="255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255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2026</a:t>
            </a:r>
          </a:p>
          <a:p>
            <a:pPr marL="1200150" lvl="1" indent="-51435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55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Opportunities to participate – proclamations </a:t>
            </a:r>
          </a:p>
          <a:p>
            <a:pPr lvl="1">
              <a:lnSpc>
                <a:spcPct val="107000"/>
              </a:lnSpc>
            </a:pPr>
            <a:endParaRPr lang="en-US" sz="3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F316AE17-A4D0-0929-3B15-840820C40B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6444" y="8133264"/>
            <a:ext cx="1600616" cy="16264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D9CD9CF-4D1C-E694-79A9-E5BD982B1F6A}"/>
              </a:ext>
            </a:extLst>
          </p:cNvPr>
          <p:cNvSpPr/>
          <p:nvPr/>
        </p:nvSpPr>
        <p:spPr>
          <a:xfrm>
            <a:off x="13977059" y="8245482"/>
            <a:ext cx="3732672" cy="1393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>
                <a:solidFill>
                  <a:schemeClr val="bg1"/>
                </a:solidFill>
              </a:rPr>
              <a:t>National Apprenticeship Week – Event &amp; Proclamation Resources</a:t>
            </a:r>
          </a:p>
        </p:txBody>
      </p:sp>
    </p:spTree>
    <p:extLst>
      <p:ext uri="{BB962C8B-B14F-4D97-AF65-F5344CB8AC3E}">
        <p14:creationId xmlns:p14="http://schemas.microsoft.com/office/powerpoint/2010/main" val="37091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314</Words>
  <Application>Microsoft Macintosh PowerPoint</Application>
  <PresentationFormat>Custom</PresentationFormat>
  <Paragraphs>62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Aptos</vt:lpstr>
      <vt:lpstr>Arial</vt:lpstr>
      <vt:lpstr>Calibri</vt:lpstr>
      <vt:lpstr>Courier New</vt:lpstr>
      <vt:lpstr>Montserrat</vt:lpstr>
      <vt:lpstr>Montserrat Medium</vt:lpstr>
      <vt:lpstr>Symbol</vt:lpstr>
      <vt:lpstr>Wingdings</vt:lpstr>
      <vt:lpstr>Office Theme</vt:lpstr>
      <vt:lpstr>Welcome to: Apprenticeship Pilot Advisory Committee Meeting</vt:lpstr>
      <vt:lpstr>Agenda  </vt:lpstr>
      <vt:lpstr>Carole Robertson Center’s Apprenticeship Journey</vt:lpstr>
      <vt:lpstr>Participant Numbers</vt:lpstr>
      <vt:lpstr>Strides and Bright Spots</vt:lpstr>
      <vt:lpstr>Challenges</vt:lpstr>
      <vt:lpstr>Lessons Learned</vt:lpstr>
      <vt:lpstr>PowerPoint Presentation</vt:lpstr>
      <vt:lpstr>UIC – Updates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 TransformED</dc:title>
  <dc:creator>Candice Washington</dc:creator>
  <cp:lastModifiedBy>Demsetz, Emily J</cp:lastModifiedBy>
  <cp:revision>1</cp:revision>
  <dcterms:created xsi:type="dcterms:W3CDTF">2026-04-09T23:04:49Z</dcterms:created>
  <dcterms:modified xsi:type="dcterms:W3CDTF">2026-04-09T23:08:50Z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0x0101009B5630B692945542A3357085F387E7F2</vt:lpwstr>
  </property>
  <property fmtid="{D5CDD505-2E9C-101B-9397-08002B2CF9AE}" pid="3" name="Created">
    <vt:filetime>2026-04-09T00:00:00Z</vt:filetime>
  </property>
  <property fmtid="{D5CDD505-2E9C-101B-9397-08002B2CF9AE}" pid="4" name="Creator">
    <vt:lpwstr>Acrobat PDFMaker 20 for PowerPoint</vt:lpwstr>
  </property>
  <property fmtid="{D5CDD505-2E9C-101B-9397-08002B2CF9AE}" pid="5" name="LastSaved">
    <vt:filetime>2026-04-09T00:00:00Z</vt:filetime>
  </property>
  <property fmtid="{D5CDD505-2E9C-101B-9397-08002B2CF9AE}" pid="6" name="Producer">
    <vt:lpwstr>Adobe PDF Library 20.5.118</vt:lpwstr>
  </property>
</Properties>
</file>