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60" r:id="rId4"/>
    <p:sldId id="262" r:id="rId5"/>
    <p:sldId id="258" r:id="rId6"/>
    <p:sldId id="263" r:id="rId7"/>
    <p:sldId id="259" r:id="rId8"/>
    <p:sldId id="269" r:id="rId9"/>
    <p:sldId id="270" r:id="rId10"/>
    <p:sldId id="271" r:id="rId11"/>
    <p:sldId id="272" r:id="rId12"/>
    <p:sldId id="273" r:id="rId13"/>
    <p:sldId id="274" r:id="rId14"/>
    <p:sldId id="275" r:id="rId15"/>
    <p:sldId id="276" r:id="rId16"/>
    <p:sldId id="277" r:id="rId17"/>
    <p:sldId id="267" r:id="rId18"/>
    <p:sldId id="266" r:id="rId19"/>
    <p:sldId id="2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7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7B22CD-4E7D-4FA6-AC4A-CC144A81ACD0}" v="4" dt="2026-05-26T13:56:13.2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24"/>
    <p:restoredTop sz="94726"/>
  </p:normalViewPr>
  <p:slideViewPr>
    <p:cSldViewPr snapToGrid="0">
      <p:cViewPr varScale="1">
        <p:scale>
          <a:sx n="75" d="100"/>
          <a:sy n="75" d="100"/>
        </p:scale>
        <p:origin x="114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858BA4-329A-4346-85C9-44A91DEFDFE7}" type="datetimeFigureOut">
              <a:rPr lang="en-US" smtClean="0"/>
              <a:t>5/26/2026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855B7C-6A6D-4D6F-B6CC-C08943A1D091}" type="slidenum">
              <a:rPr lang="en-US" smtClean="0"/>
              <a:t>‹#›</a:t>
            </a:fld>
            <a:endParaRPr lang="en-US"/>
          </a:p>
        </p:txBody>
      </p:sp>
    </p:spTree>
    <p:extLst>
      <p:ext uri="{BB962C8B-B14F-4D97-AF65-F5344CB8AC3E}">
        <p14:creationId xmlns:p14="http://schemas.microsoft.com/office/powerpoint/2010/main" val="2518154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DF5A3-DC59-CEEB-42C4-CCFE47F7F9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B842C3-1C94-4305-C901-BA270E395F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B367DA-CB47-198B-7391-6F96FECC636F}"/>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5" name="Footer Placeholder 4">
            <a:extLst>
              <a:ext uri="{FF2B5EF4-FFF2-40B4-BE49-F238E27FC236}">
                <a16:creationId xmlns:a16="http://schemas.microsoft.com/office/drawing/2014/main" id="{5733BF01-5055-0279-6841-C3C1C35FB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1280E8-29D7-B510-A626-0A53D24FFEB1}"/>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1845290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318D7-0D77-517C-818E-0FA32773F4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B89AF3-5E00-B125-C629-41C5AF314E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5B201F-7D9A-5629-7288-FEBF2802D030}"/>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5" name="Footer Placeholder 4">
            <a:extLst>
              <a:ext uri="{FF2B5EF4-FFF2-40B4-BE49-F238E27FC236}">
                <a16:creationId xmlns:a16="http://schemas.microsoft.com/office/drawing/2014/main" id="{401FD497-E3C9-2335-D572-67A2A88464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79F974-4AED-602F-74D5-5455FDB4E599}"/>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1570615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48B916-C8DA-0282-F9B5-F7E2FC9698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86293F-07A1-189B-2612-3F045DB0B8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4DED41-8E06-3E08-C351-82BDC4FC1F31}"/>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5" name="Footer Placeholder 4">
            <a:extLst>
              <a:ext uri="{FF2B5EF4-FFF2-40B4-BE49-F238E27FC236}">
                <a16:creationId xmlns:a16="http://schemas.microsoft.com/office/drawing/2014/main" id="{A08009CA-07DF-0A95-A11F-4F7D392ECF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A49E3-FCBF-D168-C1C9-5D709D7F6CFA}"/>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89302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F5D8-1700-12A0-2716-DAB74CECA0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31870E-D1B9-593E-0540-4FD469E9E0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1ED60D-2BCA-BD08-1C0A-935DBD96FB85}"/>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5" name="Footer Placeholder 4">
            <a:extLst>
              <a:ext uri="{FF2B5EF4-FFF2-40B4-BE49-F238E27FC236}">
                <a16:creationId xmlns:a16="http://schemas.microsoft.com/office/drawing/2014/main" id="{7BD1A0B1-B58E-CDC6-D27D-D792A40A1E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0AC5EE-064E-9C1C-1747-DFE6AA166902}"/>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3542754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4F339-04A2-5625-7180-25ADC7B468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8CE276-987B-9DFB-71FE-53AACBB1A5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75F2FF-CB49-2519-9357-028FFDE2F7A3}"/>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5" name="Footer Placeholder 4">
            <a:extLst>
              <a:ext uri="{FF2B5EF4-FFF2-40B4-BE49-F238E27FC236}">
                <a16:creationId xmlns:a16="http://schemas.microsoft.com/office/drawing/2014/main" id="{989BEA82-B310-2856-83F2-271C423DF7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8C28D6-2E76-27E3-380F-36FC35EF013E}"/>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5911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0EB8-9A8C-55B0-F4D0-65534B902D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EC67F0-06F2-C76B-C262-68C92AF8C8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511353-90F6-F2FD-02DE-55CEF30314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1C80E1-DEAE-B604-3262-D9F00A0A1F84}"/>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6" name="Footer Placeholder 5">
            <a:extLst>
              <a:ext uri="{FF2B5EF4-FFF2-40B4-BE49-F238E27FC236}">
                <a16:creationId xmlns:a16="http://schemas.microsoft.com/office/drawing/2014/main" id="{E65EA1C0-4206-2A1B-6651-BC0C636B41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08A985-794A-7729-E4C0-BB81B82C8D40}"/>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3215738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65567-AA47-C718-FF0D-A8D50C1D41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174B8E-2410-3A33-17A1-752DA27D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FD5D35-1D60-E23A-DC45-7D3BA31B8D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15D189-F466-FAA6-5620-B35C347EC2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9931EC-7AD7-C7E4-4FDB-AB8FBEE713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FF0E8E-D9F9-90E1-C8C3-F4F9D6EF7700}"/>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8" name="Footer Placeholder 7">
            <a:extLst>
              <a:ext uri="{FF2B5EF4-FFF2-40B4-BE49-F238E27FC236}">
                <a16:creationId xmlns:a16="http://schemas.microsoft.com/office/drawing/2014/main" id="{CF964475-D73D-E691-3C38-E2A4C7A70B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191082-0AC2-9C36-83D1-1C307A283FF2}"/>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4098323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2E78C-B326-95F9-32C9-54D422C2D7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78D50D-EDEA-ADD5-D991-AF29E7723B1B}"/>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4" name="Footer Placeholder 3">
            <a:extLst>
              <a:ext uri="{FF2B5EF4-FFF2-40B4-BE49-F238E27FC236}">
                <a16:creationId xmlns:a16="http://schemas.microsoft.com/office/drawing/2014/main" id="{9D8F81EC-5BBE-21D2-BF82-CA661C6630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02CBA-887B-3286-5D10-D9590B939E60}"/>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163767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7B18EA-DD20-658A-D0AE-0364650185D8}"/>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3" name="Footer Placeholder 2">
            <a:extLst>
              <a:ext uri="{FF2B5EF4-FFF2-40B4-BE49-F238E27FC236}">
                <a16:creationId xmlns:a16="http://schemas.microsoft.com/office/drawing/2014/main" id="{DBE47871-4EFF-1C48-9798-C363E4271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295A3C-95C6-5DF6-767C-E7362392A0BA}"/>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2040446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5AD1B-7E94-6362-98B9-EB599D93FC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FE7DE9-FFE1-10FF-BB58-630C402537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59F253-AB63-929E-161B-FA26E9E576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9C415F-BA53-4EC0-4D54-B7B56CC13C57}"/>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6" name="Footer Placeholder 5">
            <a:extLst>
              <a:ext uri="{FF2B5EF4-FFF2-40B4-BE49-F238E27FC236}">
                <a16:creationId xmlns:a16="http://schemas.microsoft.com/office/drawing/2014/main" id="{4C0C8ABF-FADC-9A79-29EB-FC6E4627DC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9539B1-86E5-92BD-E0B3-D9D0568DA83E}"/>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4073915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8F0D7-4BE6-EF67-47A2-CA9DD160E7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AB0A6B-5FDF-29C3-ED64-0F833CBC84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EC96E4-B2B1-DE42-EA86-8FE062142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997042-33F8-E51F-EBC4-5F3AABC22FAC}"/>
              </a:ext>
            </a:extLst>
          </p:cNvPr>
          <p:cNvSpPr>
            <a:spLocks noGrp="1"/>
          </p:cNvSpPr>
          <p:nvPr>
            <p:ph type="dt" sz="half" idx="10"/>
          </p:nvPr>
        </p:nvSpPr>
        <p:spPr/>
        <p:txBody>
          <a:bodyPr/>
          <a:lstStyle/>
          <a:p>
            <a:fld id="{4E98CEA7-B7A3-2D45-B825-1B2738788350}" type="datetimeFigureOut">
              <a:rPr lang="en-US" smtClean="0"/>
              <a:t>5/26/2026</a:t>
            </a:fld>
            <a:endParaRPr lang="en-US"/>
          </a:p>
        </p:txBody>
      </p:sp>
      <p:sp>
        <p:nvSpPr>
          <p:cNvPr id="6" name="Footer Placeholder 5">
            <a:extLst>
              <a:ext uri="{FF2B5EF4-FFF2-40B4-BE49-F238E27FC236}">
                <a16:creationId xmlns:a16="http://schemas.microsoft.com/office/drawing/2014/main" id="{AEFF52BF-1CEE-3CEB-8C06-EF3C6A6595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6A1D9B-5B63-8257-C630-1B8BB729461A}"/>
              </a:ext>
            </a:extLst>
          </p:cNvPr>
          <p:cNvSpPr>
            <a:spLocks noGrp="1"/>
          </p:cNvSpPr>
          <p:nvPr>
            <p:ph type="sldNum" sz="quarter" idx="12"/>
          </p:nvPr>
        </p:nvSpPr>
        <p:spPr/>
        <p:txBody>
          <a:bodyPr/>
          <a:lstStyle/>
          <a:p>
            <a:fld id="{2F7E7E02-1759-B043-90E7-329C2B47CC5B}" type="slidenum">
              <a:rPr lang="en-US" smtClean="0"/>
              <a:t>‹#›</a:t>
            </a:fld>
            <a:endParaRPr lang="en-US"/>
          </a:p>
        </p:txBody>
      </p:sp>
    </p:spTree>
    <p:extLst>
      <p:ext uri="{BB962C8B-B14F-4D97-AF65-F5344CB8AC3E}">
        <p14:creationId xmlns:p14="http://schemas.microsoft.com/office/powerpoint/2010/main" val="2299227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9B9513-1200-A5FE-3D91-DAED3D424F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DC689F-93CE-EC43-B966-407FAEB8E1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2FA8F4-4B75-9F68-F93F-5222B643C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8CEA7-B7A3-2D45-B825-1B2738788350}" type="datetimeFigureOut">
              <a:rPr lang="en-US" smtClean="0"/>
              <a:t>5/26/2026</a:t>
            </a:fld>
            <a:endParaRPr lang="en-US"/>
          </a:p>
        </p:txBody>
      </p:sp>
      <p:sp>
        <p:nvSpPr>
          <p:cNvPr id="5" name="Footer Placeholder 4">
            <a:extLst>
              <a:ext uri="{FF2B5EF4-FFF2-40B4-BE49-F238E27FC236}">
                <a16:creationId xmlns:a16="http://schemas.microsoft.com/office/drawing/2014/main" id="{0CAD7F76-0CD5-9F39-8D7F-D120A2D7FC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42BFF8-2F31-4355-38AC-44714FEB7B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7E7E02-1759-B043-90E7-329C2B47CC5B}" type="slidenum">
              <a:rPr lang="en-US" smtClean="0"/>
              <a:t>‹#›</a:t>
            </a:fld>
            <a:endParaRPr lang="en-US"/>
          </a:p>
        </p:txBody>
      </p:sp>
    </p:spTree>
    <p:extLst>
      <p:ext uri="{BB962C8B-B14F-4D97-AF65-F5344CB8AC3E}">
        <p14:creationId xmlns:p14="http://schemas.microsoft.com/office/powerpoint/2010/main" val="957396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570782A3-4677-3765-8982-92771C035158}"/>
              </a:ext>
            </a:extLst>
          </p:cNvPr>
          <p:cNvSpPr>
            <a:spLocks noGrp="1"/>
          </p:cNvSpPr>
          <p:nvPr>
            <p:ph type="subTitle" idx="1"/>
          </p:nvPr>
        </p:nvSpPr>
        <p:spPr>
          <a:xfrm>
            <a:off x="194310" y="4310698"/>
            <a:ext cx="7901940" cy="489902"/>
          </a:xfrm>
        </p:spPr>
        <p:txBody>
          <a:bodyPr>
            <a:normAutofit/>
          </a:bodyPr>
          <a:lstStyle/>
          <a:p>
            <a:r>
              <a:rPr lang="en-US" sz="2800" dirty="0">
                <a:solidFill>
                  <a:schemeClr val="bg1"/>
                </a:solidFill>
              </a:rPr>
              <a:t>FY27 Information and Updates</a:t>
            </a:r>
          </a:p>
        </p:txBody>
      </p:sp>
    </p:spTree>
    <p:extLst>
      <p:ext uri="{BB962C8B-B14F-4D97-AF65-F5344CB8AC3E}">
        <p14:creationId xmlns:p14="http://schemas.microsoft.com/office/powerpoint/2010/main" val="4152837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Isosceles Triangle 21">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F94E055-5E4F-995F-0DCF-C1BFBBDB52DD}"/>
              </a:ext>
            </a:extLst>
          </p:cNvPr>
          <p:cNvPicPr>
            <a:picLocks noGrp="1" noChangeAspect="1"/>
          </p:cNvPicPr>
          <p:nvPr>
            <p:ph idx="1"/>
          </p:nvPr>
        </p:nvPicPr>
        <p:blipFill>
          <a:blip r:embed="rId2"/>
          <a:stretch>
            <a:fillRect/>
          </a:stretch>
        </p:blipFill>
        <p:spPr>
          <a:xfrm>
            <a:off x="1389785" y="180155"/>
            <a:ext cx="8593132" cy="6272988"/>
          </a:xfrm>
          <a:prstGeom prst="rect">
            <a:avLst/>
          </a:prstGeom>
          <a:ln>
            <a:noFill/>
          </a:ln>
        </p:spPr>
      </p:pic>
      <p:sp>
        <p:nvSpPr>
          <p:cNvPr id="24" name="Isosceles Triangle 23">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422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67F05BE-D170-E91A-B18A-96D944DA2C01}"/>
              </a:ext>
            </a:extLst>
          </p:cNvPr>
          <p:cNvPicPr>
            <a:picLocks noGrp="1" noChangeAspect="1"/>
          </p:cNvPicPr>
          <p:nvPr>
            <p:ph idx="1"/>
          </p:nvPr>
        </p:nvPicPr>
        <p:blipFill>
          <a:blip r:embed="rId2"/>
          <a:stretch>
            <a:fillRect/>
          </a:stretch>
        </p:blipFill>
        <p:spPr>
          <a:xfrm>
            <a:off x="1550430" y="288485"/>
            <a:ext cx="8470912" cy="6247299"/>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753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296422A8-5320-8F2A-D3B9-E5A3C26F4317}"/>
              </a:ext>
            </a:extLst>
          </p:cNvPr>
          <p:cNvPicPr>
            <a:picLocks noGrp="1" noChangeAspect="1"/>
          </p:cNvPicPr>
          <p:nvPr>
            <p:ph idx="1"/>
          </p:nvPr>
        </p:nvPicPr>
        <p:blipFill>
          <a:blip r:embed="rId2"/>
          <a:stretch>
            <a:fillRect/>
          </a:stretch>
        </p:blipFill>
        <p:spPr>
          <a:xfrm>
            <a:off x="1595121" y="288485"/>
            <a:ext cx="8532990" cy="6207750"/>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5350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CCC4B1E-15E7-736C-FEB0-9B316B6B0243}"/>
              </a:ext>
            </a:extLst>
          </p:cNvPr>
          <p:cNvPicPr>
            <a:picLocks noGrp="1" noChangeAspect="1"/>
          </p:cNvPicPr>
          <p:nvPr>
            <p:ph idx="1"/>
          </p:nvPr>
        </p:nvPicPr>
        <p:blipFill>
          <a:blip r:embed="rId2"/>
          <a:stretch>
            <a:fillRect/>
          </a:stretch>
        </p:blipFill>
        <p:spPr>
          <a:xfrm>
            <a:off x="1489320" y="213762"/>
            <a:ext cx="8593132" cy="6272988"/>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2207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7B79D98-BA0D-22AC-9F31-711ED5670B50}"/>
              </a:ext>
            </a:extLst>
          </p:cNvPr>
          <p:cNvPicPr>
            <a:picLocks noGrp="1" noChangeAspect="1"/>
          </p:cNvPicPr>
          <p:nvPr>
            <p:ph idx="1"/>
          </p:nvPr>
        </p:nvPicPr>
        <p:blipFill>
          <a:blip r:embed="rId2"/>
          <a:stretch>
            <a:fillRect/>
          </a:stretch>
        </p:blipFill>
        <p:spPr>
          <a:xfrm>
            <a:off x="1502298" y="272641"/>
            <a:ext cx="8567175" cy="6296874"/>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5213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49AF0A19-0858-3E64-B7A2-6ECF8CC73F75}"/>
              </a:ext>
            </a:extLst>
          </p:cNvPr>
          <p:cNvPicPr>
            <a:picLocks noGrp="1" noChangeAspect="1"/>
          </p:cNvPicPr>
          <p:nvPr>
            <p:ph idx="1"/>
          </p:nvPr>
        </p:nvPicPr>
        <p:blipFill>
          <a:blip r:embed="rId2"/>
          <a:stretch>
            <a:fillRect/>
          </a:stretch>
        </p:blipFill>
        <p:spPr>
          <a:xfrm>
            <a:off x="1582825" y="227929"/>
            <a:ext cx="8646130" cy="6225214"/>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2665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C0E68BE-0633-45B7-2447-3D27AB3A852F}"/>
              </a:ext>
            </a:extLst>
          </p:cNvPr>
          <p:cNvPicPr>
            <a:picLocks noGrp="1" noChangeAspect="1"/>
          </p:cNvPicPr>
          <p:nvPr>
            <p:ph idx="1"/>
          </p:nvPr>
        </p:nvPicPr>
        <p:blipFill>
          <a:blip r:embed="rId2"/>
          <a:stretch>
            <a:fillRect/>
          </a:stretch>
        </p:blipFill>
        <p:spPr>
          <a:xfrm>
            <a:off x="1813416" y="289489"/>
            <a:ext cx="8489397" cy="6197261"/>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5499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9D55893-A454-1AF0-A0EE-E7020E7A29F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E17B07B-B25D-B8D3-FF55-7AEA44728C27}"/>
              </a:ext>
            </a:extLst>
          </p:cNvPr>
          <p:cNvSpPr>
            <a:spLocks noGrp="1"/>
          </p:cNvSpPr>
          <p:nvPr>
            <p:ph type="title"/>
          </p:nvPr>
        </p:nvSpPr>
        <p:spPr>
          <a:xfrm>
            <a:off x="838200" y="1942465"/>
            <a:ext cx="10515600" cy="2378075"/>
          </a:xfrm>
        </p:spPr>
        <p:txBody>
          <a:bodyPr>
            <a:normAutofit/>
          </a:bodyPr>
          <a:lstStyle/>
          <a:p>
            <a:r>
              <a:rPr lang="en-US" sz="7200" b="1" dirty="0">
                <a:solidFill>
                  <a:schemeClr val="bg1"/>
                </a:solidFill>
                <a:latin typeface="Aptos" panose="020B0004020202020204" pitchFamily="34" charset="0"/>
              </a:rPr>
              <a:t>Program Sharing</a:t>
            </a:r>
          </a:p>
        </p:txBody>
      </p:sp>
    </p:spTree>
    <p:extLst>
      <p:ext uri="{BB962C8B-B14F-4D97-AF65-F5344CB8AC3E}">
        <p14:creationId xmlns:p14="http://schemas.microsoft.com/office/powerpoint/2010/main" val="64590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872768E-01C3-8283-E105-14F1B499DFF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A0DD99E-577F-540E-0137-8B7369ED68E4}"/>
              </a:ext>
            </a:extLst>
          </p:cNvPr>
          <p:cNvSpPr>
            <a:spLocks noGrp="1"/>
          </p:cNvSpPr>
          <p:nvPr>
            <p:ph type="title"/>
          </p:nvPr>
        </p:nvSpPr>
        <p:spPr>
          <a:xfrm>
            <a:off x="838200" y="1942465"/>
            <a:ext cx="10515600" cy="2378075"/>
          </a:xfrm>
        </p:spPr>
        <p:txBody>
          <a:bodyPr>
            <a:normAutofit/>
          </a:bodyPr>
          <a:lstStyle/>
          <a:p>
            <a:r>
              <a:rPr lang="en-US" sz="7200" b="1" dirty="0">
                <a:solidFill>
                  <a:schemeClr val="bg1"/>
                </a:solidFill>
                <a:latin typeface="Aptos" panose="020B0004020202020204" pitchFamily="34" charset="0"/>
              </a:rPr>
              <a:t>Questions?</a:t>
            </a:r>
          </a:p>
        </p:txBody>
      </p:sp>
    </p:spTree>
    <p:extLst>
      <p:ext uri="{BB962C8B-B14F-4D97-AF65-F5344CB8AC3E}">
        <p14:creationId xmlns:p14="http://schemas.microsoft.com/office/powerpoint/2010/main" val="1509034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942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44A55-9585-2E9D-C36B-C8BC9D4ABE45}"/>
              </a:ext>
            </a:extLst>
          </p:cNvPr>
          <p:cNvSpPr>
            <a:spLocks noGrp="1"/>
          </p:cNvSpPr>
          <p:nvPr>
            <p:ph type="title"/>
          </p:nvPr>
        </p:nvSpPr>
        <p:spPr/>
        <p:txBody>
          <a:bodyPr/>
          <a:lstStyle/>
          <a:p>
            <a:r>
              <a:rPr lang="en-US" sz="4800" b="1" dirty="0">
                <a:solidFill>
                  <a:schemeClr val="bg1"/>
                </a:solidFill>
                <a:latin typeface="Aptos" panose="020B0004020202020204" pitchFamily="34" charset="0"/>
              </a:rPr>
              <a:t>Agenda</a:t>
            </a:r>
            <a:endParaRPr lang="en-US" b="1" dirty="0">
              <a:solidFill>
                <a:schemeClr val="bg1"/>
              </a:solidFill>
              <a:latin typeface="Aptos" panose="020B0004020202020204" pitchFamily="34" charset="0"/>
            </a:endParaRPr>
          </a:p>
        </p:txBody>
      </p:sp>
      <p:sp>
        <p:nvSpPr>
          <p:cNvPr id="3" name="Content Placeholder 2">
            <a:extLst>
              <a:ext uri="{FF2B5EF4-FFF2-40B4-BE49-F238E27FC236}">
                <a16:creationId xmlns:a16="http://schemas.microsoft.com/office/drawing/2014/main" id="{59AC6746-1294-4831-0D90-79EC736D5AD3}"/>
              </a:ext>
            </a:extLst>
          </p:cNvPr>
          <p:cNvSpPr>
            <a:spLocks noGrp="1"/>
          </p:cNvSpPr>
          <p:nvPr>
            <p:ph idx="1"/>
          </p:nvPr>
        </p:nvSpPr>
        <p:spPr>
          <a:xfrm>
            <a:off x="838200" y="2038667"/>
            <a:ext cx="10515600" cy="4351338"/>
          </a:xfrm>
        </p:spPr>
        <p:txBody>
          <a:bodyPr/>
          <a:lstStyle/>
          <a:p>
            <a:r>
              <a:rPr lang="en-US" dirty="0">
                <a:solidFill>
                  <a:srgbClr val="3A729A"/>
                </a:solidFill>
                <a:latin typeface="Aptos" panose="020B0004020202020204" pitchFamily="34" charset="0"/>
              </a:rPr>
              <a:t>Introductions</a:t>
            </a:r>
          </a:p>
          <a:p>
            <a:r>
              <a:rPr lang="en-US" dirty="0">
                <a:solidFill>
                  <a:srgbClr val="3A729A"/>
                </a:solidFill>
                <a:latin typeface="Aptos" panose="020B0004020202020204" pitchFamily="34" charset="0"/>
              </a:rPr>
              <a:t>IDHS/IDEC updates</a:t>
            </a:r>
          </a:p>
          <a:p>
            <a:r>
              <a:rPr lang="en-US" dirty="0">
                <a:solidFill>
                  <a:srgbClr val="3A729A"/>
                </a:solidFill>
                <a:latin typeface="Aptos" panose="020B0004020202020204" pitchFamily="34" charset="0"/>
              </a:rPr>
              <a:t>FY27 information and updates</a:t>
            </a:r>
          </a:p>
          <a:p>
            <a:r>
              <a:rPr lang="en-US" dirty="0">
                <a:solidFill>
                  <a:srgbClr val="3A729A"/>
                </a:solidFill>
                <a:latin typeface="Aptos" panose="020B0004020202020204" pitchFamily="34" charset="0"/>
              </a:rPr>
              <a:t>Reporting reminders</a:t>
            </a:r>
          </a:p>
          <a:p>
            <a:r>
              <a:rPr lang="en-US" dirty="0">
                <a:solidFill>
                  <a:srgbClr val="3A729A"/>
                </a:solidFill>
                <a:latin typeface="Aptos" panose="020B0004020202020204" pitchFamily="34" charset="0"/>
              </a:rPr>
              <a:t>Gateways Scholarship Program information</a:t>
            </a:r>
          </a:p>
          <a:p>
            <a:r>
              <a:rPr lang="en-US" dirty="0">
                <a:solidFill>
                  <a:srgbClr val="3A729A"/>
                </a:solidFill>
                <a:latin typeface="Aptos" panose="020B0004020202020204" pitchFamily="34" charset="0"/>
              </a:rPr>
              <a:t>Updates from employer programs</a:t>
            </a:r>
          </a:p>
          <a:p>
            <a:r>
              <a:rPr lang="en-US" dirty="0">
                <a:solidFill>
                  <a:srgbClr val="3A729A"/>
                </a:solidFill>
                <a:latin typeface="Aptos" panose="020B0004020202020204" pitchFamily="34" charset="0"/>
              </a:rPr>
              <a:t>Questions</a:t>
            </a:r>
          </a:p>
          <a:p>
            <a:pPr marL="0" indent="0">
              <a:buNone/>
            </a:pPr>
            <a:endParaRPr lang="en-US" dirty="0"/>
          </a:p>
        </p:txBody>
      </p:sp>
    </p:spTree>
    <p:extLst>
      <p:ext uri="{BB962C8B-B14F-4D97-AF65-F5344CB8AC3E}">
        <p14:creationId xmlns:p14="http://schemas.microsoft.com/office/powerpoint/2010/main" val="143094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6630BA3-E865-B104-C8EE-6D9E1FDC7E5A}"/>
              </a:ext>
            </a:extLst>
          </p:cNvPr>
          <p:cNvSpPr>
            <a:spLocks noGrp="1"/>
          </p:cNvSpPr>
          <p:nvPr>
            <p:ph type="title"/>
          </p:nvPr>
        </p:nvSpPr>
        <p:spPr>
          <a:xfrm>
            <a:off x="838200" y="1942465"/>
            <a:ext cx="10515600" cy="2378075"/>
          </a:xfrm>
        </p:spPr>
        <p:txBody>
          <a:bodyPr>
            <a:normAutofit/>
          </a:bodyPr>
          <a:lstStyle/>
          <a:p>
            <a:r>
              <a:rPr lang="en-US" sz="7200" b="1" dirty="0">
                <a:solidFill>
                  <a:schemeClr val="bg1"/>
                </a:solidFill>
                <a:latin typeface="Aptos" panose="020B0004020202020204" pitchFamily="34" charset="0"/>
              </a:rPr>
              <a:t>Introductions</a:t>
            </a:r>
            <a:br>
              <a:rPr lang="en-US" sz="7200" b="1" dirty="0">
                <a:solidFill>
                  <a:schemeClr val="bg1"/>
                </a:solidFill>
                <a:latin typeface="Aptos" panose="020B0004020202020204" pitchFamily="34" charset="0"/>
              </a:rPr>
            </a:br>
            <a:r>
              <a:rPr lang="en-US" sz="3600" dirty="0">
                <a:solidFill>
                  <a:schemeClr val="bg1"/>
                </a:solidFill>
                <a:latin typeface="Aptos" panose="020B0004020202020204" pitchFamily="34" charset="0"/>
              </a:rPr>
              <a:t>Name, position, program</a:t>
            </a:r>
            <a:endParaRPr lang="en-US" sz="7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431163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151537-DD13-2DEE-05F7-5BB8362E065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D761AD6-1BF1-ED38-8943-16897E0B2AD6}"/>
              </a:ext>
            </a:extLst>
          </p:cNvPr>
          <p:cNvSpPr>
            <a:spLocks noGrp="1"/>
          </p:cNvSpPr>
          <p:nvPr>
            <p:ph type="title"/>
          </p:nvPr>
        </p:nvSpPr>
        <p:spPr>
          <a:xfrm>
            <a:off x="838200" y="1942465"/>
            <a:ext cx="10515600" cy="2378075"/>
          </a:xfrm>
        </p:spPr>
        <p:txBody>
          <a:bodyPr>
            <a:normAutofit/>
          </a:bodyPr>
          <a:lstStyle/>
          <a:p>
            <a:r>
              <a:rPr lang="en-US" sz="7200" b="1" dirty="0">
                <a:solidFill>
                  <a:schemeClr val="bg1"/>
                </a:solidFill>
                <a:latin typeface="Aptos" panose="020B0004020202020204" pitchFamily="34" charset="0"/>
              </a:rPr>
              <a:t>IDHS/IDEC Updates</a:t>
            </a:r>
          </a:p>
        </p:txBody>
      </p:sp>
    </p:spTree>
    <p:extLst>
      <p:ext uri="{BB962C8B-B14F-4D97-AF65-F5344CB8AC3E}">
        <p14:creationId xmlns:p14="http://schemas.microsoft.com/office/powerpoint/2010/main" val="1636081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44A55-9585-2E9D-C36B-C8BC9D4ABE45}"/>
              </a:ext>
            </a:extLst>
          </p:cNvPr>
          <p:cNvSpPr>
            <a:spLocks noGrp="1"/>
          </p:cNvSpPr>
          <p:nvPr>
            <p:ph type="title"/>
          </p:nvPr>
        </p:nvSpPr>
        <p:spPr/>
        <p:txBody>
          <a:bodyPr/>
          <a:lstStyle/>
          <a:p>
            <a:r>
              <a:rPr lang="en-US" b="1" dirty="0">
                <a:solidFill>
                  <a:srgbClr val="3A729A"/>
                </a:solidFill>
                <a:latin typeface="Aptos" panose="020B0004020202020204" pitchFamily="34" charset="0"/>
              </a:rPr>
              <a:t>FY27 Information and Updates</a:t>
            </a:r>
          </a:p>
        </p:txBody>
      </p:sp>
      <p:sp>
        <p:nvSpPr>
          <p:cNvPr id="3" name="Content Placeholder 2">
            <a:extLst>
              <a:ext uri="{FF2B5EF4-FFF2-40B4-BE49-F238E27FC236}">
                <a16:creationId xmlns:a16="http://schemas.microsoft.com/office/drawing/2014/main" id="{59AC6746-1294-4831-0D90-79EC736D5AD3}"/>
              </a:ext>
            </a:extLst>
          </p:cNvPr>
          <p:cNvSpPr>
            <a:spLocks noGrp="1"/>
          </p:cNvSpPr>
          <p:nvPr>
            <p:ph idx="1"/>
          </p:nvPr>
        </p:nvSpPr>
        <p:spPr/>
        <p:txBody>
          <a:bodyPr/>
          <a:lstStyle/>
          <a:p>
            <a:pPr>
              <a:lnSpc>
                <a:spcPct val="80000"/>
              </a:lnSpc>
            </a:pPr>
            <a:r>
              <a:rPr lang="en-US" b="1" dirty="0">
                <a:solidFill>
                  <a:srgbClr val="3A729A"/>
                </a:solidFill>
                <a:latin typeface="Aptos" panose="020B0004020202020204" pitchFamily="34" charset="0"/>
              </a:rPr>
              <a:t>Program Name</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Beginning July 1, 2026, the program will be called the Smart Start Illinois Early Childhood Apprenticeship program.</a:t>
            </a:r>
            <a:endParaRPr lang="en-US" b="1" dirty="0">
              <a:solidFill>
                <a:srgbClr val="3A729A"/>
              </a:solidFill>
              <a:latin typeface="Aptos" panose="020B0004020202020204" pitchFamily="34" charset="0"/>
            </a:endParaRPr>
          </a:p>
          <a:p>
            <a:pPr>
              <a:lnSpc>
                <a:spcPct val="80000"/>
              </a:lnSpc>
            </a:pPr>
            <a:r>
              <a:rPr lang="en-US" b="1" dirty="0">
                <a:solidFill>
                  <a:srgbClr val="3A729A"/>
                </a:solidFill>
                <a:latin typeface="Aptos" panose="020B0004020202020204" pitchFamily="34" charset="0"/>
              </a:rPr>
              <a:t>Reporting Deadline​</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All monthly reporting will now be due on the 10</a:t>
            </a:r>
            <a:r>
              <a:rPr lang="en-US" baseline="30000" dirty="0">
                <a:solidFill>
                  <a:srgbClr val="3A729A"/>
                </a:solidFill>
                <a:latin typeface="Aptos" panose="020B0004020202020204" pitchFamily="34" charset="0"/>
              </a:rPr>
              <a:t>th</a:t>
            </a:r>
            <a:r>
              <a:rPr lang="en-US" dirty="0">
                <a:solidFill>
                  <a:srgbClr val="3A729A"/>
                </a:solidFill>
                <a:latin typeface="Aptos" panose="020B0004020202020204" pitchFamily="34" charset="0"/>
              </a:rPr>
              <a:t> of each month.</a:t>
            </a:r>
          </a:p>
          <a:p>
            <a:pPr>
              <a:lnSpc>
                <a:spcPct val="80000"/>
              </a:lnSpc>
            </a:pPr>
            <a:r>
              <a:rPr lang="en-US" b="1" dirty="0">
                <a:solidFill>
                  <a:srgbClr val="3A729A"/>
                </a:solidFill>
                <a:latin typeface="Aptos" panose="020B0004020202020204" pitchFamily="34" charset="0"/>
              </a:rPr>
              <a:t>Credential Awards</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Pay rates should be adjusted in the first full pay period following the award of a Gateways Credential. </a:t>
            </a:r>
          </a:p>
          <a:p>
            <a:pPr>
              <a:lnSpc>
                <a:spcPct val="80000"/>
              </a:lnSpc>
            </a:pPr>
            <a:r>
              <a:rPr lang="en-US" b="1" dirty="0">
                <a:solidFill>
                  <a:srgbClr val="3A729A"/>
                </a:solidFill>
                <a:latin typeface="Aptos" panose="020B0004020202020204" pitchFamily="34" charset="0"/>
              </a:rPr>
              <a:t>Salary Scale</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The new scale now includes a column that notes the fixed add-on rate.</a:t>
            </a:r>
          </a:p>
          <a:p>
            <a:endParaRPr lang="en-US" dirty="0"/>
          </a:p>
        </p:txBody>
      </p:sp>
    </p:spTree>
    <p:extLst>
      <p:ext uri="{BB962C8B-B14F-4D97-AF65-F5344CB8AC3E}">
        <p14:creationId xmlns:p14="http://schemas.microsoft.com/office/powerpoint/2010/main" val="812248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A301340-0F5D-640F-2FD0-3444DF8BA8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73033-EEC9-5238-8A75-ED7324AF098E}"/>
              </a:ext>
            </a:extLst>
          </p:cNvPr>
          <p:cNvSpPr>
            <a:spLocks noGrp="1"/>
          </p:cNvSpPr>
          <p:nvPr>
            <p:ph type="title"/>
          </p:nvPr>
        </p:nvSpPr>
        <p:spPr/>
        <p:txBody>
          <a:bodyPr/>
          <a:lstStyle/>
          <a:p>
            <a:r>
              <a:rPr lang="en-US" b="1" dirty="0">
                <a:solidFill>
                  <a:srgbClr val="3A729A"/>
                </a:solidFill>
                <a:latin typeface="Aptos" panose="020B0004020202020204" pitchFamily="34" charset="0"/>
              </a:rPr>
              <a:t>FY27 Information and Updates</a:t>
            </a:r>
          </a:p>
        </p:txBody>
      </p:sp>
      <p:sp>
        <p:nvSpPr>
          <p:cNvPr id="3" name="Content Placeholder 2">
            <a:extLst>
              <a:ext uri="{FF2B5EF4-FFF2-40B4-BE49-F238E27FC236}">
                <a16:creationId xmlns:a16="http://schemas.microsoft.com/office/drawing/2014/main" id="{C4718A16-1E69-FE0A-3382-189853994079}"/>
              </a:ext>
            </a:extLst>
          </p:cNvPr>
          <p:cNvSpPr>
            <a:spLocks noGrp="1"/>
          </p:cNvSpPr>
          <p:nvPr>
            <p:ph idx="1"/>
          </p:nvPr>
        </p:nvSpPr>
        <p:spPr>
          <a:xfrm>
            <a:off x="838200" y="1779905"/>
            <a:ext cx="10515600" cy="4351338"/>
          </a:xfrm>
        </p:spPr>
        <p:txBody>
          <a:bodyPr>
            <a:normAutofit fontScale="92500" lnSpcReduction="10000"/>
          </a:bodyPr>
          <a:lstStyle/>
          <a:p>
            <a:r>
              <a:rPr lang="en-US" b="1" dirty="0">
                <a:solidFill>
                  <a:srgbClr val="3A729A"/>
                </a:solidFill>
                <a:latin typeface="Aptos" panose="020B0004020202020204" pitchFamily="34" charset="0"/>
              </a:rPr>
              <a:t>Travel</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If you have approved travel dollars in your budget, all out of state travel must have approval prior to the expense being incurred.</a:t>
            </a:r>
          </a:p>
          <a:p>
            <a:r>
              <a:rPr lang="en-US" b="1" dirty="0">
                <a:solidFill>
                  <a:srgbClr val="3A729A"/>
                </a:solidFill>
                <a:latin typeface="Aptos" panose="020B0004020202020204" pitchFamily="34" charset="0"/>
              </a:rPr>
              <a:t>Quarterly Budget Meetings</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Just like FY26, we are planning to touch base quarterly about budgets.</a:t>
            </a:r>
          </a:p>
          <a:p>
            <a:r>
              <a:rPr lang="en-US" b="1" dirty="0">
                <a:solidFill>
                  <a:srgbClr val="3A729A"/>
                </a:solidFill>
                <a:latin typeface="Aptos" panose="020B0004020202020204" pitchFamily="34" charset="0"/>
              </a:rPr>
              <a:t>Late Reporting/Corrections</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Late submission of reporting or corrections will result in a delay of payment.</a:t>
            </a:r>
          </a:p>
          <a:p>
            <a:r>
              <a:rPr lang="en-US" b="1" dirty="0">
                <a:solidFill>
                  <a:srgbClr val="3A729A"/>
                </a:solidFill>
                <a:latin typeface="Aptos" panose="020B0004020202020204" pitchFamily="34" charset="0"/>
              </a:rPr>
              <a:t>Contact Sheet</a:t>
            </a:r>
            <a:br>
              <a:rPr lang="en-US" dirty="0">
                <a:solidFill>
                  <a:srgbClr val="3A729A"/>
                </a:solidFill>
                <a:latin typeface="Aptos" panose="020B0004020202020204" pitchFamily="34" charset="0"/>
              </a:rPr>
            </a:br>
            <a:r>
              <a:rPr lang="en-US" dirty="0">
                <a:solidFill>
                  <a:srgbClr val="3A729A"/>
                </a:solidFill>
                <a:latin typeface="Aptos" panose="020B0004020202020204" pitchFamily="34" charset="0"/>
              </a:rPr>
              <a:t>We will send a contact sheet template via email. Please use this to confirm contacts and email addresses, and to provide phone numbers for staff working on reporting for the Apprenticeship Program.</a:t>
            </a:r>
          </a:p>
          <a:p>
            <a:endParaRPr lang="en-US" dirty="0"/>
          </a:p>
        </p:txBody>
      </p:sp>
    </p:spTree>
    <p:extLst>
      <p:ext uri="{BB962C8B-B14F-4D97-AF65-F5344CB8AC3E}">
        <p14:creationId xmlns:p14="http://schemas.microsoft.com/office/powerpoint/2010/main" val="3036222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44A55-9585-2E9D-C36B-C8BC9D4ABE45}"/>
              </a:ext>
            </a:extLst>
          </p:cNvPr>
          <p:cNvSpPr>
            <a:spLocks noGrp="1"/>
          </p:cNvSpPr>
          <p:nvPr>
            <p:ph type="title"/>
          </p:nvPr>
        </p:nvSpPr>
        <p:spPr/>
        <p:txBody>
          <a:bodyPr/>
          <a:lstStyle/>
          <a:p>
            <a:r>
              <a:rPr lang="en-US" b="1" dirty="0">
                <a:solidFill>
                  <a:schemeClr val="bg1"/>
                </a:solidFill>
                <a:latin typeface="Aptos" panose="020B0004020202020204" pitchFamily="34" charset="0"/>
              </a:rPr>
              <a:t>Reporting Reminders</a:t>
            </a:r>
            <a:r>
              <a:rPr lang="en-US" dirty="0"/>
              <a:t>	</a:t>
            </a:r>
          </a:p>
        </p:txBody>
      </p:sp>
      <p:sp>
        <p:nvSpPr>
          <p:cNvPr id="3" name="Content Placeholder 2">
            <a:extLst>
              <a:ext uri="{FF2B5EF4-FFF2-40B4-BE49-F238E27FC236}">
                <a16:creationId xmlns:a16="http://schemas.microsoft.com/office/drawing/2014/main" id="{59AC6746-1294-4831-0D90-79EC736D5AD3}"/>
              </a:ext>
            </a:extLst>
          </p:cNvPr>
          <p:cNvSpPr>
            <a:spLocks noGrp="1"/>
          </p:cNvSpPr>
          <p:nvPr>
            <p:ph idx="1"/>
          </p:nvPr>
        </p:nvSpPr>
        <p:spPr>
          <a:xfrm>
            <a:off x="838200" y="2150076"/>
            <a:ext cx="10515600" cy="3867666"/>
          </a:xfrm>
        </p:spPr>
        <p:txBody>
          <a:bodyPr>
            <a:normAutofit fontScale="55000" lnSpcReduction="20000"/>
          </a:bodyPr>
          <a:lstStyle/>
          <a:p>
            <a:pPr>
              <a:lnSpc>
                <a:spcPct val="100000"/>
              </a:lnSpc>
              <a:spcBef>
                <a:spcPts val="0"/>
              </a:spcBef>
            </a:pPr>
            <a:r>
              <a:rPr lang="en-US" sz="4000" b="1" dirty="0">
                <a:solidFill>
                  <a:srgbClr val="3A729A"/>
                </a:solidFill>
                <a:latin typeface="Aptos" panose="020B0004020202020204" pitchFamily="34" charset="0"/>
              </a:rPr>
              <a:t>Pay Rates</a:t>
            </a:r>
          </a:p>
          <a:p>
            <a:pPr indent="4763">
              <a:lnSpc>
                <a:spcPct val="100000"/>
              </a:lnSpc>
              <a:spcBef>
                <a:spcPts val="0"/>
              </a:spcBef>
              <a:buNone/>
            </a:pPr>
            <a:r>
              <a:rPr lang="en-US" sz="4000" dirty="0">
                <a:solidFill>
                  <a:srgbClr val="3A729A"/>
                </a:solidFill>
                <a:latin typeface="Aptos" panose="020B0004020202020204" pitchFamily="34" charset="0"/>
              </a:rPr>
              <a:t>Differing pay rates should be reported on separate lines. Overtime pay can be           reimbursed at the regular pay rate, so does not need a separate line.</a:t>
            </a:r>
          </a:p>
          <a:p>
            <a:pPr>
              <a:lnSpc>
                <a:spcPct val="100000"/>
              </a:lnSpc>
              <a:spcBef>
                <a:spcPts val="0"/>
              </a:spcBef>
            </a:pPr>
            <a:endParaRPr lang="en-US" sz="4000" b="1" dirty="0">
              <a:solidFill>
                <a:srgbClr val="3A729A"/>
              </a:solidFill>
              <a:latin typeface="Aptos" panose="020B0004020202020204" pitchFamily="34" charset="0"/>
            </a:endParaRPr>
          </a:p>
          <a:p>
            <a:pPr>
              <a:lnSpc>
                <a:spcPct val="100000"/>
              </a:lnSpc>
              <a:spcBef>
                <a:spcPts val="0"/>
              </a:spcBef>
            </a:pPr>
            <a:r>
              <a:rPr lang="en-US" sz="4000" b="1" dirty="0">
                <a:solidFill>
                  <a:srgbClr val="3A729A"/>
                </a:solidFill>
                <a:latin typeface="Aptos" panose="020B0004020202020204" pitchFamily="34" charset="0"/>
              </a:rPr>
              <a:t>Approved Spreadsheets</a:t>
            </a:r>
          </a:p>
          <a:p>
            <a:pPr indent="4763">
              <a:lnSpc>
                <a:spcPct val="100000"/>
              </a:lnSpc>
              <a:spcBef>
                <a:spcPts val="0"/>
              </a:spcBef>
              <a:buNone/>
            </a:pPr>
            <a:r>
              <a:rPr lang="en-US" sz="4000" dirty="0">
                <a:solidFill>
                  <a:srgbClr val="3A729A"/>
                </a:solidFill>
                <a:latin typeface="Aptos" panose="020B0004020202020204" pitchFamily="34" charset="0"/>
              </a:rPr>
              <a:t>Please be sure to review approved spreadsheets along with monthly snapshots. The notes in the spreadsheet highlight items that likely need to be corrected for the next month’s reporting (</a:t>
            </a:r>
            <a:r>
              <a:rPr lang="en-US" sz="4000" dirty="0" err="1">
                <a:solidFill>
                  <a:srgbClr val="3A729A"/>
                </a:solidFill>
                <a:latin typeface="Aptos" panose="020B0004020202020204" pitchFamily="34" charset="0"/>
              </a:rPr>
              <a:t>ie</a:t>
            </a:r>
            <a:r>
              <a:rPr lang="en-US" sz="4000" dirty="0">
                <a:solidFill>
                  <a:srgbClr val="3A729A"/>
                </a:solidFill>
                <a:latin typeface="Aptos" panose="020B0004020202020204" pitchFamily="34" charset="0"/>
              </a:rPr>
              <a:t>: awarded Credentials, updated degrees, etc.)</a:t>
            </a:r>
          </a:p>
          <a:p>
            <a:pPr>
              <a:lnSpc>
                <a:spcPct val="100000"/>
              </a:lnSpc>
            </a:pPr>
            <a:r>
              <a:rPr lang="en-US" sz="4000" b="1" dirty="0">
                <a:solidFill>
                  <a:srgbClr val="3A729A"/>
                </a:solidFill>
                <a:latin typeface="Aptos" panose="020B0004020202020204" pitchFamily="34" charset="0"/>
              </a:rPr>
              <a:t>Expenditure Rationales</a:t>
            </a:r>
          </a:p>
          <a:p>
            <a:pPr indent="0">
              <a:lnSpc>
                <a:spcPct val="100000"/>
              </a:lnSpc>
              <a:spcBef>
                <a:spcPts val="0"/>
              </a:spcBef>
              <a:buNone/>
            </a:pPr>
            <a:r>
              <a:rPr lang="en-US" sz="4000" dirty="0">
                <a:solidFill>
                  <a:srgbClr val="3A729A"/>
                </a:solidFill>
                <a:latin typeface="Aptos" panose="020B0004020202020204" pitchFamily="34" charset="0"/>
              </a:rPr>
              <a:t>The rationales provided on the expenditures tab should be specific. Lines like Supplies should provide details regarding how the expenditure supports Apprentices in their work as Apprentices and furthers the overall mission of the Apprenticeship program within your site(s).</a:t>
            </a:r>
          </a:p>
          <a:p>
            <a:endParaRPr lang="en-US" dirty="0"/>
          </a:p>
        </p:txBody>
      </p:sp>
    </p:spTree>
    <p:extLst>
      <p:ext uri="{BB962C8B-B14F-4D97-AF65-F5344CB8AC3E}">
        <p14:creationId xmlns:p14="http://schemas.microsoft.com/office/powerpoint/2010/main" val="3073861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Isosceles Triangle 3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A59BFF9C-8571-BA42-4453-72B85CE4C552}"/>
              </a:ext>
            </a:extLst>
          </p:cNvPr>
          <p:cNvPicPr>
            <a:picLocks noGrp="1" noChangeAspect="1"/>
          </p:cNvPicPr>
          <p:nvPr>
            <p:ph idx="1"/>
          </p:nvPr>
        </p:nvPicPr>
        <p:blipFill>
          <a:blip r:embed="rId2"/>
          <a:stretch>
            <a:fillRect/>
          </a:stretch>
        </p:blipFill>
        <p:spPr>
          <a:xfrm>
            <a:off x="1727790" y="216121"/>
            <a:ext cx="8371840" cy="6237022"/>
          </a:xfrm>
          <a:prstGeom prst="rect">
            <a:avLst/>
          </a:prstGeom>
          <a:ln>
            <a:noFill/>
          </a:ln>
        </p:spPr>
      </p:pic>
      <p:sp>
        <p:nvSpPr>
          <p:cNvPr id="39" name="Isosceles Triangle 3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3382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559664D-2952-0697-EA46-4D1947837536}"/>
              </a:ext>
            </a:extLst>
          </p:cNvPr>
          <p:cNvPicPr>
            <a:picLocks noGrp="1" noChangeAspect="1"/>
          </p:cNvPicPr>
          <p:nvPr>
            <p:ph idx="1"/>
          </p:nvPr>
        </p:nvPicPr>
        <p:blipFill>
          <a:blip r:embed="rId2"/>
          <a:stretch>
            <a:fillRect/>
          </a:stretch>
        </p:blipFill>
        <p:spPr>
          <a:xfrm>
            <a:off x="1346774" y="260698"/>
            <a:ext cx="8554327" cy="6308817"/>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2742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TotalTime>
  <Words>352</Words>
  <Application>Microsoft Office PowerPoint</Application>
  <PresentationFormat>Widescreen</PresentationFormat>
  <Paragraphs>31</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Calibri Light</vt:lpstr>
      <vt:lpstr>Office Theme</vt:lpstr>
      <vt:lpstr>PowerPoint Presentation</vt:lpstr>
      <vt:lpstr>Agenda</vt:lpstr>
      <vt:lpstr>Introductions Name, position, program</vt:lpstr>
      <vt:lpstr>IDHS/IDEC Updates</vt:lpstr>
      <vt:lpstr>FY27 Information and Updates</vt:lpstr>
      <vt:lpstr>FY27 Information and Updates</vt:lpstr>
      <vt:lpstr>Reporting Reminders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 Sharing</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Harms</dc:creator>
  <cp:lastModifiedBy>Anne Connell</cp:lastModifiedBy>
  <cp:revision>8</cp:revision>
  <dcterms:created xsi:type="dcterms:W3CDTF">2023-06-06T20:11:36Z</dcterms:created>
  <dcterms:modified xsi:type="dcterms:W3CDTF">2026-05-26T14:34:03Z</dcterms:modified>
</cp:coreProperties>
</file>